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65" r:id="rId3"/>
    <p:sldId id="334" r:id="rId4"/>
    <p:sldId id="335" r:id="rId5"/>
    <p:sldId id="266" r:id="rId6"/>
    <p:sldId id="346" r:id="rId7"/>
    <p:sldId id="337" r:id="rId8"/>
    <p:sldId id="325" r:id="rId9"/>
    <p:sldId id="320" r:id="rId10"/>
    <p:sldId id="332" r:id="rId11"/>
    <p:sldId id="312" r:id="rId12"/>
    <p:sldId id="338" r:id="rId13"/>
    <p:sldId id="339" r:id="rId14"/>
    <p:sldId id="340" r:id="rId15"/>
    <p:sldId id="328" r:id="rId16"/>
    <p:sldId id="331" r:id="rId17"/>
    <p:sldId id="341" r:id="rId18"/>
    <p:sldId id="342" r:id="rId19"/>
    <p:sldId id="343" r:id="rId20"/>
    <p:sldId id="344" r:id="rId21"/>
    <p:sldId id="264" r:id="rId22"/>
    <p:sldId id="256" r:id="rId23"/>
    <p:sldId id="257" r:id="rId24"/>
    <p:sldId id="336" r:id="rId25"/>
    <p:sldId id="258" r:id="rId26"/>
    <p:sldId id="259" r:id="rId27"/>
    <p:sldId id="260" r:id="rId28"/>
    <p:sldId id="333" r:id="rId29"/>
  </p:sldIdLst>
  <p:sldSz cx="9906000" cy="6858000" type="A4"/>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90E"/>
    <a:srgbClr val="267686"/>
    <a:srgbClr val="D0D2D3"/>
    <a:srgbClr val="444445"/>
    <a:srgbClr val="FF5849"/>
    <a:srgbClr val="66C760"/>
    <a:srgbClr val="29A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108" d="100"/>
          <a:sy n="108" d="100"/>
        </p:scale>
        <p:origin x="15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3CD5FD6-8243-4FEC-8FCE-D8410AACC9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BAE9CB4-E058-4E88-BCD9-3392EE71DFA4}">
      <dgm:prSet/>
      <dgm:spPr/>
      <dgm:t>
        <a:bodyPr/>
        <a:lstStyle/>
        <a:p>
          <a:r>
            <a:rPr lang="en-GB" b="1" dirty="0">
              <a:latin typeface="Cambria" panose="02040503050406030204" pitchFamily="18" charset="0"/>
              <a:ea typeface="Cambria" panose="02040503050406030204" pitchFamily="18" charset="0"/>
            </a:rPr>
            <a:t>Build foundations first: </a:t>
          </a:r>
          <a:r>
            <a:rPr lang="en-GB" b="0" dirty="0">
              <a:latin typeface="Cambria" panose="02040503050406030204" pitchFamily="18" charset="0"/>
              <a:ea typeface="Cambria" panose="02040503050406030204" pitchFamily="18" charset="0"/>
            </a:rPr>
            <a:t>Knowledge Organisers provide</a:t>
          </a:r>
          <a:r>
            <a:rPr lang="en-GB" dirty="0">
              <a:latin typeface="Cambria" panose="02040503050406030204" pitchFamily="18" charset="0"/>
              <a:ea typeface="Cambria" panose="02040503050406030204" pitchFamily="18" charset="0"/>
            </a:rPr>
            <a:t> the key ‘foundations’ to a topic or unit acts as a vital reminder of the key ideas, facts, information and concepts.</a:t>
          </a:r>
          <a:endParaRPr lang="en-US" dirty="0">
            <a:latin typeface="Cambria" panose="02040503050406030204" pitchFamily="18" charset="0"/>
            <a:ea typeface="Cambria" panose="02040503050406030204" pitchFamily="18" charset="0"/>
          </a:endParaRPr>
        </a:p>
      </dgm:t>
    </dgm:pt>
    <dgm:pt modelId="{73FF0EA8-CC68-4B0A-9488-17605446E91D}" type="parTrans" cxnId="{81A1119B-4664-4242-AC0B-784559552868}">
      <dgm:prSet/>
      <dgm:spPr/>
      <dgm:t>
        <a:bodyPr/>
        <a:lstStyle/>
        <a:p>
          <a:endParaRPr lang="en-US"/>
        </a:p>
      </dgm:t>
    </dgm:pt>
    <dgm:pt modelId="{342A5F25-3CB4-4BDB-A018-1F2240B4C567}" type="sibTrans" cxnId="{81A1119B-4664-4242-AC0B-784559552868}">
      <dgm:prSet/>
      <dgm:spPr/>
      <dgm:t>
        <a:bodyPr/>
        <a:lstStyle/>
        <a:p>
          <a:endParaRPr lang="en-US"/>
        </a:p>
      </dgm:t>
    </dgm:pt>
    <dgm:pt modelId="{9311C8A0-9BF2-4E09-B63A-B8B4A240E640}">
      <dgm:prSet/>
      <dgm:spPr/>
      <dgm:t>
        <a:bodyPr/>
        <a:lstStyle/>
        <a:p>
          <a:r>
            <a:rPr lang="en-GB" b="1" dirty="0">
              <a:latin typeface="Cambria" panose="02040503050406030204" pitchFamily="18" charset="0"/>
              <a:ea typeface="Cambria" panose="02040503050406030204" pitchFamily="18" charset="0"/>
            </a:rPr>
            <a:t>Retrieve and recall: </a:t>
          </a:r>
          <a:r>
            <a:rPr lang="en-GB" b="0" dirty="0">
              <a:latin typeface="Cambria" panose="02040503050406030204" pitchFamily="18" charset="0"/>
              <a:ea typeface="Cambria" panose="02040503050406030204" pitchFamily="18" charset="0"/>
            </a:rPr>
            <a:t>the content of Knowledge Organisers are a regular part of the starts of lessons, lesson activities and discussion, </a:t>
          </a:r>
          <a:r>
            <a:rPr lang="en-GB" dirty="0">
              <a:latin typeface="Cambria" panose="02040503050406030204" pitchFamily="18" charset="0"/>
              <a:ea typeface="Cambria" panose="02040503050406030204" pitchFamily="18" charset="0"/>
            </a:rPr>
            <a:t>self-testing and teacher assessment.</a:t>
          </a:r>
          <a:endParaRPr lang="en-US" dirty="0">
            <a:latin typeface="Cambria" panose="02040503050406030204" pitchFamily="18" charset="0"/>
            <a:ea typeface="Cambria" panose="02040503050406030204" pitchFamily="18" charset="0"/>
          </a:endParaRPr>
        </a:p>
      </dgm:t>
    </dgm:pt>
    <dgm:pt modelId="{5E759EC8-C4D7-4822-B977-DD2D8B74DBCF}" type="parTrans" cxnId="{16407C0E-7D80-40A5-B5F8-50B8C7D31A06}">
      <dgm:prSet/>
      <dgm:spPr/>
      <dgm:t>
        <a:bodyPr/>
        <a:lstStyle/>
        <a:p>
          <a:endParaRPr lang="en-US"/>
        </a:p>
      </dgm:t>
    </dgm:pt>
    <dgm:pt modelId="{8D5A8C9A-59F9-4CDF-B20F-88557D2ED680}" type="sibTrans" cxnId="{16407C0E-7D80-40A5-B5F8-50B8C7D31A06}">
      <dgm:prSet/>
      <dgm:spPr/>
      <dgm:t>
        <a:bodyPr/>
        <a:lstStyle/>
        <a:p>
          <a:endParaRPr lang="en-US"/>
        </a:p>
      </dgm:t>
    </dgm:pt>
    <dgm:pt modelId="{D89E216D-D740-48B7-A3C0-B91A80DCA5D2}">
      <dgm:prSet/>
      <dgm:spPr/>
      <dgm:t>
        <a:bodyPr/>
        <a:lstStyle/>
        <a:p>
          <a:r>
            <a:rPr lang="en-GB" b="1" dirty="0">
              <a:latin typeface="Cambria" panose="02040503050406030204" pitchFamily="18" charset="0"/>
              <a:ea typeface="Cambria" panose="02040503050406030204" pitchFamily="18" charset="0"/>
            </a:rPr>
            <a:t>Revise: </a:t>
          </a:r>
          <a:r>
            <a:rPr lang="en-GB" b="0" dirty="0">
              <a:latin typeface="Cambria" panose="02040503050406030204" pitchFamily="18" charset="0"/>
              <a:ea typeface="Cambria" panose="02040503050406030204" pitchFamily="18" charset="0"/>
            </a:rPr>
            <a:t>Knowledge Organisers are a fantastic </a:t>
          </a:r>
          <a:r>
            <a:rPr lang="en-GB" dirty="0">
              <a:latin typeface="Cambria" panose="02040503050406030204" pitchFamily="18" charset="0"/>
              <a:ea typeface="Cambria" panose="02040503050406030204" pitchFamily="18" charset="0"/>
            </a:rPr>
            <a:t>starting point for further revision  - they can be used to self-test, develop revision notes, create further revision resources.</a:t>
          </a:r>
          <a:endParaRPr lang="en-US" dirty="0">
            <a:latin typeface="Cambria" panose="02040503050406030204" pitchFamily="18" charset="0"/>
            <a:ea typeface="Cambria" panose="02040503050406030204" pitchFamily="18" charset="0"/>
          </a:endParaRPr>
        </a:p>
      </dgm:t>
    </dgm:pt>
    <dgm:pt modelId="{BDCBD960-28D9-4FA0-9D33-523EC74DA2DC}" type="parTrans" cxnId="{312415F3-1008-4C5A-AB57-51AD7DD440B4}">
      <dgm:prSet/>
      <dgm:spPr/>
      <dgm:t>
        <a:bodyPr/>
        <a:lstStyle/>
        <a:p>
          <a:endParaRPr lang="en-US"/>
        </a:p>
      </dgm:t>
    </dgm:pt>
    <dgm:pt modelId="{60A050EF-63AB-441D-8A72-2FABC4E5906A}" type="sibTrans" cxnId="{312415F3-1008-4C5A-AB57-51AD7DD440B4}">
      <dgm:prSet/>
      <dgm:spPr/>
      <dgm:t>
        <a:bodyPr/>
        <a:lstStyle/>
        <a:p>
          <a:endParaRPr lang="en-US"/>
        </a:p>
      </dgm:t>
    </dgm:pt>
    <dgm:pt modelId="{3FC9C1B1-4D40-4D30-AA05-07C8521C228E}">
      <dgm:prSet/>
      <dgm:spPr/>
      <dgm:t>
        <a:bodyPr/>
        <a:lstStyle/>
        <a:p>
          <a:r>
            <a:rPr lang="en-GB" b="1" dirty="0">
              <a:latin typeface="Cambria" panose="02040503050406030204" pitchFamily="18" charset="0"/>
              <a:ea typeface="Cambria" panose="02040503050406030204" pitchFamily="18" charset="0"/>
            </a:rPr>
            <a:t>Succeed:  </a:t>
          </a:r>
          <a:r>
            <a:rPr lang="en-GB" b="0" dirty="0">
              <a:latin typeface="Cambria" panose="02040503050406030204" pitchFamily="18" charset="0"/>
              <a:ea typeface="Cambria" panose="02040503050406030204" pitchFamily="18" charset="0"/>
            </a:rPr>
            <a:t>Ultimately, </a:t>
          </a:r>
          <a:r>
            <a:rPr lang="en-GB" dirty="0">
              <a:latin typeface="Cambria" panose="02040503050406030204" pitchFamily="18" charset="0"/>
              <a:ea typeface="Cambria" panose="02040503050406030204" pitchFamily="18" charset="0"/>
            </a:rPr>
            <a:t>knowledge is power. Utilising the content of a Knowledge Organiser will provide the power to access the next step in learning. </a:t>
          </a:r>
          <a:endParaRPr lang="en-US" dirty="0">
            <a:latin typeface="Cambria" panose="02040503050406030204" pitchFamily="18" charset="0"/>
            <a:ea typeface="Cambria" panose="02040503050406030204" pitchFamily="18" charset="0"/>
          </a:endParaRPr>
        </a:p>
      </dgm:t>
    </dgm:pt>
    <dgm:pt modelId="{0C162ABF-9396-4451-A356-331506FC8A4A}" type="parTrans" cxnId="{A5B1240E-A7E5-4E06-9CF0-EA73993F5148}">
      <dgm:prSet/>
      <dgm:spPr/>
      <dgm:t>
        <a:bodyPr/>
        <a:lstStyle/>
        <a:p>
          <a:endParaRPr lang="en-US"/>
        </a:p>
      </dgm:t>
    </dgm:pt>
    <dgm:pt modelId="{A4D644FF-5C9F-4319-A442-1DCC5C429CA8}" type="sibTrans" cxnId="{A5B1240E-A7E5-4E06-9CF0-EA73993F5148}">
      <dgm:prSet/>
      <dgm:spPr/>
      <dgm:t>
        <a:bodyPr/>
        <a:lstStyle/>
        <a:p>
          <a:endParaRPr lang="en-US"/>
        </a:p>
      </dgm:t>
    </dgm:pt>
    <dgm:pt modelId="{44B4939A-14D2-4432-A227-366E8401DCB7}" type="pres">
      <dgm:prSet presAssocID="{A3CD5FD6-8243-4FEC-8FCE-D8410AACC9CB}" presName="root" presStyleCnt="0">
        <dgm:presLayoutVars>
          <dgm:dir/>
          <dgm:resizeHandles val="exact"/>
        </dgm:presLayoutVars>
      </dgm:prSet>
      <dgm:spPr/>
    </dgm:pt>
    <dgm:pt modelId="{B675DADF-343A-4B68-BA20-B515EF062942}" type="pres">
      <dgm:prSet presAssocID="{3BAE9CB4-E058-4E88-BCD9-3392EE71DFA4}" presName="compNode" presStyleCnt="0"/>
      <dgm:spPr/>
    </dgm:pt>
    <dgm:pt modelId="{0B67CCD6-CDF6-4374-AD5C-FE86FAF2487E}" type="pres">
      <dgm:prSet presAssocID="{3BAE9CB4-E058-4E88-BCD9-3392EE71DFA4}" presName="bgRect" presStyleLbl="bgShp" presStyleIdx="0" presStyleCnt="4"/>
      <dgm:spPr/>
    </dgm:pt>
    <dgm:pt modelId="{977A2380-5241-46E8-A386-38E102ED2FA8}" type="pres">
      <dgm:prSet presAssocID="{3BAE9CB4-E058-4E88-BCD9-3392EE71DF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6A9290B0-33CB-42DB-A4FF-8648B9860BCD}" type="pres">
      <dgm:prSet presAssocID="{3BAE9CB4-E058-4E88-BCD9-3392EE71DFA4}" presName="spaceRect" presStyleCnt="0"/>
      <dgm:spPr/>
    </dgm:pt>
    <dgm:pt modelId="{945C8500-BFF1-4BCF-82EA-B5154FC5FB1A}" type="pres">
      <dgm:prSet presAssocID="{3BAE9CB4-E058-4E88-BCD9-3392EE71DFA4}" presName="parTx" presStyleLbl="revTx" presStyleIdx="0" presStyleCnt="4">
        <dgm:presLayoutVars>
          <dgm:chMax val="0"/>
          <dgm:chPref val="0"/>
        </dgm:presLayoutVars>
      </dgm:prSet>
      <dgm:spPr/>
    </dgm:pt>
    <dgm:pt modelId="{0028F5C7-369B-415A-A119-14CDC3D51202}" type="pres">
      <dgm:prSet presAssocID="{342A5F25-3CB4-4BDB-A018-1F2240B4C567}" presName="sibTrans" presStyleCnt="0"/>
      <dgm:spPr/>
    </dgm:pt>
    <dgm:pt modelId="{579DB254-4FBF-4B28-9A85-E586FC95E003}" type="pres">
      <dgm:prSet presAssocID="{9311C8A0-9BF2-4E09-B63A-B8B4A240E640}" presName="compNode" presStyleCnt="0"/>
      <dgm:spPr/>
    </dgm:pt>
    <dgm:pt modelId="{3E848512-4770-4E0F-85BE-1A115AA4BDDF}" type="pres">
      <dgm:prSet presAssocID="{9311C8A0-9BF2-4E09-B63A-B8B4A240E640}" presName="bgRect" presStyleLbl="bgShp" presStyleIdx="1" presStyleCnt="4"/>
      <dgm:spPr/>
    </dgm:pt>
    <dgm:pt modelId="{59C18227-04E3-432F-B45B-A390E2D9D6EC}" type="pres">
      <dgm:prSet presAssocID="{9311C8A0-9BF2-4E09-B63A-B8B4A240E6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E1650DFC-C168-4EE0-9A8A-223E5E62AA43}" type="pres">
      <dgm:prSet presAssocID="{9311C8A0-9BF2-4E09-B63A-B8B4A240E640}" presName="spaceRect" presStyleCnt="0"/>
      <dgm:spPr/>
    </dgm:pt>
    <dgm:pt modelId="{486D3A7C-08DA-4B64-B65A-386C9CEBB51D}" type="pres">
      <dgm:prSet presAssocID="{9311C8A0-9BF2-4E09-B63A-B8B4A240E640}" presName="parTx" presStyleLbl="revTx" presStyleIdx="1" presStyleCnt="4">
        <dgm:presLayoutVars>
          <dgm:chMax val="0"/>
          <dgm:chPref val="0"/>
        </dgm:presLayoutVars>
      </dgm:prSet>
      <dgm:spPr/>
    </dgm:pt>
    <dgm:pt modelId="{80B1D705-2C01-4C84-A333-2D369F0524BC}" type="pres">
      <dgm:prSet presAssocID="{8D5A8C9A-59F9-4CDF-B20F-88557D2ED680}" presName="sibTrans" presStyleCnt="0"/>
      <dgm:spPr/>
    </dgm:pt>
    <dgm:pt modelId="{B0395359-A1AB-48FB-A99F-45EBEFE640EA}" type="pres">
      <dgm:prSet presAssocID="{D89E216D-D740-48B7-A3C0-B91A80DCA5D2}" presName="compNode" presStyleCnt="0"/>
      <dgm:spPr/>
    </dgm:pt>
    <dgm:pt modelId="{2921FB30-C181-43FE-9048-D997BDF140DC}" type="pres">
      <dgm:prSet presAssocID="{D89E216D-D740-48B7-A3C0-B91A80DCA5D2}" presName="bgRect" presStyleLbl="bgShp" presStyleIdx="2" presStyleCnt="4"/>
      <dgm:spPr/>
    </dgm:pt>
    <dgm:pt modelId="{77D8D4E7-9ABC-45BB-811A-02697B7ADBF5}" type="pres">
      <dgm:prSet presAssocID="{D89E216D-D740-48B7-A3C0-B91A80DCA5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1361BFD-A6E4-4155-89AA-D564C17A3062}" type="pres">
      <dgm:prSet presAssocID="{D89E216D-D740-48B7-A3C0-B91A80DCA5D2}" presName="spaceRect" presStyleCnt="0"/>
      <dgm:spPr/>
    </dgm:pt>
    <dgm:pt modelId="{68D98D9F-86F3-4DFC-A575-2EA96A95E4D5}" type="pres">
      <dgm:prSet presAssocID="{D89E216D-D740-48B7-A3C0-B91A80DCA5D2}" presName="parTx" presStyleLbl="revTx" presStyleIdx="2" presStyleCnt="4">
        <dgm:presLayoutVars>
          <dgm:chMax val="0"/>
          <dgm:chPref val="0"/>
        </dgm:presLayoutVars>
      </dgm:prSet>
      <dgm:spPr/>
    </dgm:pt>
    <dgm:pt modelId="{6FB4433E-D9BE-411B-9734-A6F6BA48C82A}" type="pres">
      <dgm:prSet presAssocID="{60A050EF-63AB-441D-8A72-2FABC4E5906A}" presName="sibTrans" presStyleCnt="0"/>
      <dgm:spPr/>
    </dgm:pt>
    <dgm:pt modelId="{94C5F426-8E56-4A69-8284-8393B335C917}" type="pres">
      <dgm:prSet presAssocID="{3FC9C1B1-4D40-4D30-AA05-07C8521C228E}" presName="compNode" presStyleCnt="0"/>
      <dgm:spPr/>
    </dgm:pt>
    <dgm:pt modelId="{B4DEC6B0-2F25-476A-86AC-D5AF06D4A0B8}" type="pres">
      <dgm:prSet presAssocID="{3FC9C1B1-4D40-4D30-AA05-07C8521C228E}" presName="bgRect" presStyleLbl="bgShp" presStyleIdx="3" presStyleCnt="4"/>
      <dgm:spPr/>
    </dgm:pt>
    <dgm:pt modelId="{96AC64FA-5CF1-42F4-ABE4-64EBC802EE75}" type="pres">
      <dgm:prSet presAssocID="{3FC9C1B1-4D40-4D30-AA05-07C8521C22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936DB91C-CE67-4C81-9CC2-BBA1E8C8EDD4}" type="pres">
      <dgm:prSet presAssocID="{3FC9C1B1-4D40-4D30-AA05-07C8521C228E}" presName="spaceRect" presStyleCnt="0"/>
      <dgm:spPr/>
    </dgm:pt>
    <dgm:pt modelId="{57DEF885-6128-49D6-8B7E-15A231BCFA7E}" type="pres">
      <dgm:prSet presAssocID="{3FC9C1B1-4D40-4D30-AA05-07C8521C228E}" presName="parTx" presStyleLbl="revTx" presStyleIdx="3" presStyleCnt="4">
        <dgm:presLayoutVars>
          <dgm:chMax val="0"/>
          <dgm:chPref val="0"/>
        </dgm:presLayoutVars>
      </dgm:prSet>
      <dgm:spPr/>
    </dgm:pt>
  </dgm:ptLst>
  <dgm:cxnLst>
    <dgm:cxn modelId="{A5B1240E-A7E5-4E06-9CF0-EA73993F5148}" srcId="{A3CD5FD6-8243-4FEC-8FCE-D8410AACC9CB}" destId="{3FC9C1B1-4D40-4D30-AA05-07C8521C228E}" srcOrd="3" destOrd="0" parTransId="{0C162ABF-9396-4451-A356-331506FC8A4A}" sibTransId="{A4D644FF-5C9F-4319-A442-1DCC5C429CA8}"/>
    <dgm:cxn modelId="{16407C0E-7D80-40A5-B5F8-50B8C7D31A06}" srcId="{A3CD5FD6-8243-4FEC-8FCE-D8410AACC9CB}" destId="{9311C8A0-9BF2-4E09-B63A-B8B4A240E640}" srcOrd="1" destOrd="0" parTransId="{5E759EC8-C4D7-4822-B977-DD2D8B74DBCF}" sibTransId="{8D5A8C9A-59F9-4CDF-B20F-88557D2ED680}"/>
    <dgm:cxn modelId="{339B6048-7190-473C-BC87-E0185CAE6DAA}" type="presOf" srcId="{D89E216D-D740-48B7-A3C0-B91A80DCA5D2}" destId="{68D98D9F-86F3-4DFC-A575-2EA96A95E4D5}" srcOrd="0" destOrd="0" presId="urn:microsoft.com/office/officeart/2018/2/layout/IconVerticalSolidList"/>
    <dgm:cxn modelId="{2DE8288D-733B-4D36-AFCC-4B56B2265268}" type="presOf" srcId="{3BAE9CB4-E058-4E88-BCD9-3392EE71DFA4}" destId="{945C8500-BFF1-4BCF-82EA-B5154FC5FB1A}" srcOrd="0" destOrd="0" presId="urn:microsoft.com/office/officeart/2018/2/layout/IconVerticalSolidList"/>
    <dgm:cxn modelId="{81A1119B-4664-4242-AC0B-784559552868}" srcId="{A3CD5FD6-8243-4FEC-8FCE-D8410AACC9CB}" destId="{3BAE9CB4-E058-4E88-BCD9-3392EE71DFA4}" srcOrd="0" destOrd="0" parTransId="{73FF0EA8-CC68-4B0A-9488-17605446E91D}" sibTransId="{342A5F25-3CB4-4BDB-A018-1F2240B4C567}"/>
    <dgm:cxn modelId="{5D0C61BA-675F-4BF5-981E-EC99B12D6573}" type="presOf" srcId="{A3CD5FD6-8243-4FEC-8FCE-D8410AACC9CB}" destId="{44B4939A-14D2-4432-A227-366E8401DCB7}" srcOrd="0" destOrd="0" presId="urn:microsoft.com/office/officeart/2018/2/layout/IconVerticalSolidList"/>
    <dgm:cxn modelId="{96F3E2ED-CE49-4338-A208-B49480E6134E}" type="presOf" srcId="{9311C8A0-9BF2-4E09-B63A-B8B4A240E640}" destId="{486D3A7C-08DA-4B64-B65A-386C9CEBB51D}" srcOrd="0" destOrd="0" presId="urn:microsoft.com/office/officeart/2018/2/layout/IconVerticalSolidList"/>
    <dgm:cxn modelId="{312415F3-1008-4C5A-AB57-51AD7DD440B4}" srcId="{A3CD5FD6-8243-4FEC-8FCE-D8410AACC9CB}" destId="{D89E216D-D740-48B7-A3C0-B91A80DCA5D2}" srcOrd="2" destOrd="0" parTransId="{BDCBD960-28D9-4FA0-9D33-523EC74DA2DC}" sibTransId="{60A050EF-63AB-441D-8A72-2FABC4E5906A}"/>
    <dgm:cxn modelId="{EAAE34F7-733F-4CA7-B4C8-6EE99421C514}" type="presOf" srcId="{3FC9C1B1-4D40-4D30-AA05-07C8521C228E}" destId="{57DEF885-6128-49D6-8B7E-15A231BCFA7E}" srcOrd="0" destOrd="0" presId="urn:microsoft.com/office/officeart/2018/2/layout/IconVerticalSolidList"/>
    <dgm:cxn modelId="{0F1B118A-366E-42D5-88DF-0B198252D6C0}" type="presParOf" srcId="{44B4939A-14D2-4432-A227-366E8401DCB7}" destId="{B675DADF-343A-4B68-BA20-B515EF062942}" srcOrd="0" destOrd="0" presId="urn:microsoft.com/office/officeart/2018/2/layout/IconVerticalSolidList"/>
    <dgm:cxn modelId="{B9CEEEE6-40B3-40E6-8F1B-8258D7EB0677}" type="presParOf" srcId="{B675DADF-343A-4B68-BA20-B515EF062942}" destId="{0B67CCD6-CDF6-4374-AD5C-FE86FAF2487E}" srcOrd="0" destOrd="0" presId="urn:microsoft.com/office/officeart/2018/2/layout/IconVerticalSolidList"/>
    <dgm:cxn modelId="{AAB178F3-CBFA-4553-B36B-08B4E25DABA8}" type="presParOf" srcId="{B675DADF-343A-4B68-BA20-B515EF062942}" destId="{977A2380-5241-46E8-A386-38E102ED2FA8}" srcOrd="1" destOrd="0" presId="urn:microsoft.com/office/officeart/2018/2/layout/IconVerticalSolidList"/>
    <dgm:cxn modelId="{48F3923D-877F-455A-BEFA-34FF3592872F}" type="presParOf" srcId="{B675DADF-343A-4B68-BA20-B515EF062942}" destId="{6A9290B0-33CB-42DB-A4FF-8648B9860BCD}" srcOrd="2" destOrd="0" presId="urn:microsoft.com/office/officeart/2018/2/layout/IconVerticalSolidList"/>
    <dgm:cxn modelId="{ED339260-32E9-4624-AB22-B1BAF307E7A5}" type="presParOf" srcId="{B675DADF-343A-4B68-BA20-B515EF062942}" destId="{945C8500-BFF1-4BCF-82EA-B5154FC5FB1A}" srcOrd="3" destOrd="0" presId="urn:microsoft.com/office/officeart/2018/2/layout/IconVerticalSolidList"/>
    <dgm:cxn modelId="{998436CB-3A5B-4285-A1C5-18682D75238A}" type="presParOf" srcId="{44B4939A-14D2-4432-A227-366E8401DCB7}" destId="{0028F5C7-369B-415A-A119-14CDC3D51202}" srcOrd="1" destOrd="0" presId="urn:microsoft.com/office/officeart/2018/2/layout/IconVerticalSolidList"/>
    <dgm:cxn modelId="{6E4AAE29-2FB4-4212-BC83-5E37C365D1AB}" type="presParOf" srcId="{44B4939A-14D2-4432-A227-366E8401DCB7}" destId="{579DB254-4FBF-4B28-9A85-E586FC95E003}" srcOrd="2" destOrd="0" presId="urn:microsoft.com/office/officeart/2018/2/layout/IconVerticalSolidList"/>
    <dgm:cxn modelId="{CF657FAE-686A-44D5-9292-02EF5DB01956}" type="presParOf" srcId="{579DB254-4FBF-4B28-9A85-E586FC95E003}" destId="{3E848512-4770-4E0F-85BE-1A115AA4BDDF}" srcOrd="0" destOrd="0" presId="urn:microsoft.com/office/officeart/2018/2/layout/IconVerticalSolidList"/>
    <dgm:cxn modelId="{C6D3B35C-9D1B-416C-B851-CB6067B3BC57}" type="presParOf" srcId="{579DB254-4FBF-4B28-9A85-E586FC95E003}" destId="{59C18227-04E3-432F-B45B-A390E2D9D6EC}" srcOrd="1" destOrd="0" presId="urn:microsoft.com/office/officeart/2018/2/layout/IconVerticalSolidList"/>
    <dgm:cxn modelId="{15BBA6E6-E9BA-4176-9B1C-703D99C86068}" type="presParOf" srcId="{579DB254-4FBF-4B28-9A85-E586FC95E003}" destId="{E1650DFC-C168-4EE0-9A8A-223E5E62AA43}" srcOrd="2" destOrd="0" presId="urn:microsoft.com/office/officeart/2018/2/layout/IconVerticalSolidList"/>
    <dgm:cxn modelId="{24B3EA4B-570B-4BD5-A792-2F4A67041427}" type="presParOf" srcId="{579DB254-4FBF-4B28-9A85-E586FC95E003}" destId="{486D3A7C-08DA-4B64-B65A-386C9CEBB51D}" srcOrd="3" destOrd="0" presId="urn:microsoft.com/office/officeart/2018/2/layout/IconVerticalSolidList"/>
    <dgm:cxn modelId="{B4162E31-D14D-4A0A-AA0F-689980BDC8B0}" type="presParOf" srcId="{44B4939A-14D2-4432-A227-366E8401DCB7}" destId="{80B1D705-2C01-4C84-A333-2D369F0524BC}" srcOrd="3" destOrd="0" presId="urn:microsoft.com/office/officeart/2018/2/layout/IconVerticalSolidList"/>
    <dgm:cxn modelId="{8102BB6A-39E4-4DD2-9939-F7E7AD55D6C3}" type="presParOf" srcId="{44B4939A-14D2-4432-A227-366E8401DCB7}" destId="{B0395359-A1AB-48FB-A99F-45EBEFE640EA}" srcOrd="4" destOrd="0" presId="urn:microsoft.com/office/officeart/2018/2/layout/IconVerticalSolidList"/>
    <dgm:cxn modelId="{F5D63E49-ED73-4557-A127-67C2AD730721}" type="presParOf" srcId="{B0395359-A1AB-48FB-A99F-45EBEFE640EA}" destId="{2921FB30-C181-43FE-9048-D997BDF140DC}" srcOrd="0" destOrd="0" presId="urn:microsoft.com/office/officeart/2018/2/layout/IconVerticalSolidList"/>
    <dgm:cxn modelId="{3C97342E-ECA0-4D7F-872C-DFD7C14333D6}" type="presParOf" srcId="{B0395359-A1AB-48FB-A99F-45EBEFE640EA}" destId="{77D8D4E7-9ABC-45BB-811A-02697B7ADBF5}" srcOrd="1" destOrd="0" presId="urn:microsoft.com/office/officeart/2018/2/layout/IconVerticalSolidList"/>
    <dgm:cxn modelId="{71D014E5-1B7B-4639-95DD-E4D6CA619A70}" type="presParOf" srcId="{B0395359-A1AB-48FB-A99F-45EBEFE640EA}" destId="{41361BFD-A6E4-4155-89AA-D564C17A3062}" srcOrd="2" destOrd="0" presId="urn:microsoft.com/office/officeart/2018/2/layout/IconVerticalSolidList"/>
    <dgm:cxn modelId="{BA5ED67F-F364-4883-8B7B-5124346C2A19}" type="presParOf" srcId="{B0395359-A1AB-48FB-A99F-45EBEFE640EA}" destId="{68D98D9F-86F3-4DFC-A575-2EA96A95E4D5}" srcOrd="3" destOrd="0" presId="urn:microsoft.com/office/officeart/2018/2/layout/IconVerticalSolidList"/>
    <dgm:cxn modelId="{78D47E76-86FD-4AC9-AF82-C08C5D419D92}" type="presParOf" srcId="{44B4939A-14D2-4432-A227-366E8401DCB7}" destId="{6FB4433E-D9BE-411B-9734-A6F6BA48C82A}" srcOrd="5" destOrd="0" presId="urn:microsoft.com/office/officeart/2018/2/layout/IconVerticalSolidList"/>
    <dgm:cxn modelId="{333AEF76-197E-423F-9B54-BD0D126F7B17}" type="presParOf" srcId="{44B4939A-14D2-4432-A227-366E8401DCB7}" destId="{94C5F426-8E56-4A69-8284-8393B335C917}" srcOrd="6" destOrd="0" presId="urn:microsoft.com/office/officeart/2018/2/layout/IconVerticalSolidList"/>
    <dgm:cxn modelId="{A1F2E6B4-6321-4D87-9BF1-A28C18A46B00}" type="presParOf" srcId="{94C5F426-8E56-4A69-8284-8393B335C917}" destId="{B4DEC6B0-2F25-476A-86AC-D5AF06D4A0B8}" srcOrd="0" destOrd="0" presId="urn:microsoft.com/office/officeart/2018/2/layout/IconVerticalSolidList"/>
    <dgm:cxn modelId="{A5145094-2B9B-4BD5-BC69-90E7134F4383}" type="presParOf" srcId="{94C5F426-8E56-4A69-8284-8393B335C917}" destId="{96AC64FA-5CF1-42F4-ABE4-64EBC802EE75}" srcOrd="1" destOrd="0" presId="urn:microsoft.com/office/officeart/2018/2/layout/IconVerticalSolidList"/>
    <dgm:cxn modelId="{E2C3DC85-5360-4114-B004-4B9D025AA30F}" type="presParOf" srcId="{94C5F426-8E56-4A69-8284-8393B335C917}" destId="{936DB91C-CE67-4C81-9CC2-BBA1E8C8EDD4}" srcOrd="2" destOrd="0" presId="urn:microsoft.com/office/officeart/2018/2/layout/IconVerticalSolidList"/>
    <dgm:cxn modelId="{6191DC9D-E3AE-4441-91CA-4F3071375E25}" type="presParOf" srcId="{94C5F426-8E56-4A69-8284-8393B335C917}" destId="{57DEF885-6128-49D6-8B7E-15A231BCFA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7CCD6-CDF6-4374-AD5C-FE86FAF2487E}">
      <dsp:nvSpPr>
        <dsp:cNvPr id="0" name=""/>
        <dsp:cNvSpPr/>
      </dsp:nvSpPr>
      <dsp:spPr>
        <a:xfrm>
          <a:off x="0" y="2587"/>
          <a:ext cx="6192572" cy="13116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A2380-5241-46E8-A386-38E102ED2FA8}">
      <dsp:nvSpPr>
        <dsp:cNvPr id="0" name=""/>
        <dsp:cNvSpPr/>
      </dsp:nvSpPr>
      <dsp:spPr>
        <a:xfrm>
          <a:off x="396763" y="297701"/>
          <a:ext cx="721388" cy="721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C8500-BFF1-4BCF-82EA-B5154FC5FB1A}">
      <dsp:nvSpPr>
        <dsp:cNvPr id="0" name=""/>
        <dsp:cNvSpPr/>
      </dsp:nvSpPr>
      <dsp:spPr>
        <a:xfrm>
          <a:off x="1514915" y="2587"/>
          <a:ext cx="4677656" cy="131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13" tIns="138813" rIns="138813" bIns="138813"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Cambria" panose="02040503050406030204" pitchFamily="18" charset="0"/>
              <a:ea typeface="Cambria" panose="02040503050406030204" pitchFamily="18" charset="0"/>
            </a:rPr>
            <a:t>Build foundations first: </a:t>
          </a:r>
          <a:r>
            <a:rPr lang="en-GB" sz="1700" b="0" kern="1200" dirty="0">
              <a:latin typeface="Cambria" panose="02040503050406030204" pitchFamily="18" charset="0"/>
              <a:ea typeface="Cambria" panose="02040503050406030204" pitchFamily="18" charset="0"/>
            </a:rPr>
            <a:t>Knowledge Organisers provide</a:t>
          </a:r>
          <a:r>
            <a:rPr lang="en-GB" sz="1700" kern="1200" dirty="0">
              <a:latin typeface="Cambria" panose="02040503050406030204" pitchFamily="18" charset="0"/>
              <a:ea typeface="Cambria" panose="02040503050406030204" pitchFamily="18" charset="0"/>
            </a:rPr>
            <a:t> the key ‘foundations’ to a topic or unit acts as a vital reminder of the key ideas, facts, information and concepts.</a:t>
          </a:r>
          <a:endParaRPr lang="en-US" sz="1700" kern="1200" dirty="0">
            <a:latin typeface="Cambria" panose="02040503050406030204" pitchFamily="18" charset="0"/>
            <a:ea typeface="Cambria" panose="02040503050406030204" pitchFamily="18" charset="0"/>
          </a:endParaRPr>
        </a:p>
      </dsp:txBody>
      <dsp:txXfrm>
        <a:off x="1514915" y="2587"/>
        <a:ext cx="4677656" cy="1311614"/>
      </dsp:txXfrm>
    </dsp:sp>
    <dsp:sp modelId="{3E848512-4770-4E0F-85BE-1A115AA4BDDF}">
      <dsp:nvSpPr>
        <dsp:cNvPr id="0" name=""/>
        <dsp:cNvSpPr/>
      </dsp:nvSpPr>
      <dsp:spPr>
        <a:xfrm>
          <a:off x="0" y="1642106"/>
          <a:ext cx="6192572" cy="13116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18227-04E3-432F-B45B-A390E2D9D6EC}">
      <dsp:nvSpPr>
        <dsp:cNvPr id="0" name=""/>
        <dsp:cNvSpPr/>
      </dsp:nvSpPr>
      <dsp:spPr>
        <a:xfrm>
          <a:off x="396763" y="1937220"/>
          <a:ext cx="721388" cy="721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D3A7C-08DA-4B64-B65A-386C9CEBB51D}">
      <dsp:nvSpPr>
        <dsp:cNvPr id="0" name=""/>
        <dsp:cNvSpPr/>
      </dsp:nvSpPr>
      <dsp:spPr>
        <a:xfrm>
          <a:off x="1514915" y="1642106"/>
          <a:ext cx="4677656" cy="131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13" tIns="138813" rIns="138813" bIns="138813"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Cambria" panose="02040503050406030204" pitchFamily="18" charset="0"/>
              <a:ea typeface="Cambria" panose="02040503050406030204" pitchFamily="18" charset="0"/>
            </a:rPr>
            <a:t>Retrieve and recall: </a:t>
          </a:r>
          <a:r>
            <a:rPr lang="en-GB" sz="1700" b="0" kern="1200" dirty="0">
              <a:latin typeface="Cambria" panose="02040503050406030204" pitchFamily="18" charset="0"/>
              <a:ea typeface="Cambria" panose="02040503050406030204" pitchFamily="18" charset="0"/>
            </a:rPr>
            <a:t>the content of Knowledge Organisers are a regular part of the starts of lessons, lesson activities and discussion, </a:t>
          </a:r>
          <a:r>
            <a:rPr lang="en-GB" sz="1700" kern="1200" dirty="0">
              <a:latin typeface="Cambria" panose="02040503050406030204" pitchFamily="18" charset="0"/>
              <a:ea typeface="Cambria" panose="02040503050406030204" pitchFamily="18" charset="0"/>
            </a:rPr>
            <a:t>self-testing and teacher assessment.</a:t>
          </a:r>
          <a:endParaRPr lang="en-US" sz="1700" kern="1200" dirty="0">
            <a:latin typeface="Cambria" panose="02040503050406030204" pitchFamily="18" charset="0"/>
            <a:ea typeface="Cambria" panose="02040503050406030204" pitchFamily="18" charset="0"/>
          </a:endParaRPr>
        </a:p>
      </dsp:txBody>
      <dsp:txXfrm>
        <a:off x="1514915" y="1642106"/>
        <a:ext cx="4677656" cy="1311614"/>
      </dsp:txXfrm>
    </dsp:sp>
    <dsp:sp modelId="{2921FB30-C181-43FE-9048-D997BDF140DC}">
      <dsp:nvSpPr>
        <dsp:cNvPr id="0" name=""/>
        <dsp:cNvSpPr/>
      </dsp:nvSpPr>
      <dsp:spPr>
        <a:xfrm>
          <a:off x="0" y="3281625"/>
          <a:ext cx="6192572" cy="13116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8D4E7-9ABC-45BB-811A-02697B7ADBF5}">
      <dsp:nvSpPr>
        <dsp:cNvPr id="0" name=""/>
        <dsp:cNvSpPr/>
      </dsp:nvSpPr>
      <dsp:spPr>
        <a:xfrm>
          <a:off x="396763" y="3576738"/>
          <a:ext cx="721388" cy="721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98D9F-86F3-4DFC-A575-2EA96A95E4D5}">
      <dsp:nvSpPr>
        <dsp:cNvPr id="0" name=""/>
        <dsp:cNvSpPr/>
      </dsp:nvSpPr>
      <dsp:spPr>
        <a:xfrm>
          <a:off x="1514915" y="3281625"/>
          <a:ext cx="4677656" cy="131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13" tIns="138813" rIns="138813" bIns="138813"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Cambria" panose="02040503050406030204" pitchFamily="18" charset="0"/>
              <a:ea typeface="Cambria" panose="02040503050406030204" pitchFamily="18" charset="0"/>
            </a:rPr>
            <a:t>Revise: </a:t>
          </a:r>
          <a:r>
            <a:rPr lang="en-GB" sz="1700" b="0" kern="1200" dirty="0">
              <a:latin typeface="Cambria" panose="02040503050406030204" pitchFamily="18" charset="0"/>
              <a:ea typeface="Cambria" panose="02040503050406030204" pitchFamily="18" charset="0"/>
            </a:rPr>
            <a:t>Knowledge Organisers are a fantastic </a:t>
          </a:r>
          <a:r>
            <a:rPr lang="en-GB" sz="1700" kern="1200" dirty="0">
              <a:latin typeface="Cambria" panose="02040503050406030204" pitchFamily="18" charset="0"/>
              <a:ea typeface="Cambria" panose="02040503050406030204" pitchFamily="18" charset="0"/>
            </a:rPr>
            <a:t>starting point for further revision  - they can be used to self-test, develop revision notes, create further revision resources.</a:t>
          </a:r>
          <a:endParaRPr lang="en-US" sz="1700" kern="1200" dirty="0">
            <a:latin typeface="Cambria" panose="02040503050406030204" pitchFamily="18" charset="0"/>
            <a:ea typeface="Cambria" panose="02040503050406030204" pitchFamily="18" charset="0"/>
          </a:endParaRPr>
        </a:p>
      </dsp:txBody>
      <dsp:txXfrm>
        <a:off x="1514915" y="3281625"/>
        <a:ext cx="4677656" cy="1311614"/>
      </dsp:txXfrm>
    </dsp:sp>
    <dsp:sp modelId="{B4DEC6B0-2F25-476A-86AC-D5AF06D4A0B8}">
      <dsp:nvSpPr>
        <dsp:cNvPr id="0" name=""/>
        <dsp:cNvSpPr/>
      </dsp:nvSpPr>
      <dsp:spPr>
        <a:xfrm>
          <a:off x="0" y="4921144"/>
          <a:ext cx="6192572" cy="13116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AC64FA-5CF1-42F4-ABE4-64EBC802EE75}">
      <dsp:nvSpPr>
        <dsp:cNvPr id="0" name=""/>
        <dsp:cNvSpPr/>
      </dsp:nvSpPr>
      <dsp:spPr>
        <a:xfrm>
          <a:off x="396763" y="5216257"/>
          <a:ext cx="721388" cy="721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EF885-6128-49D6-8B7E-15A231BCFA7E}">
      <dsp:nvSpPr>
        <dsp:cNvPr id="0" name=""/>
        <dsp:cNvSpPr/>
      </dsp:nvSpPr>
      <dsp:spPr>
        <a:xfrm>
          <a:off x="1514915" y="4921144"/>
          <a:ext cx="4677656" cy="131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13" tIns="138813" rIns="138813" bIns="138813" numCol="1" spcCol="1270" anchor="ctr" anchorCtr="0">
          <a:noAutofit/>
        </a:bodyPr>
        <a:lstStyle/>
        <a:p>
          <a:pPr marL="0" lvl="0" indent="0" algn="l" defTabSz="755650">
            <a:lnSpc>
              <a:spcPct val="90000"/>
            </a:lnSpc>
            <a:spcBef>
              <a:spcPct val="0"/>
            </a:spcBef>
            <a:spcAft>
              <a:spcPct val="35000"/>
            </a:spcAft>
            <a:buNone/>
          </a:pPr>
          <a:r>
            <a:rPr lang="en-GB" sz="1700" b="1" kern="1200" dirty="0">
              <a:latin typeface="Cambria" panose="02040503050406030204" pitchFamily="18" charset="0"/>
              <a:ea typeface="Cambria" panose="02040503050406030204" pitchFamily="18" charset="0"/>
            </a:rPr>
            <a:t>Succeed:  </a:t>
          </a:r>
          <a:r>
            <a:rPr lang="en-GB" sz="1700" b="0" kern="1200" dirty="0">
              <a:latin typeface="Cambria" panose="02040503050406030204" pitchFamily="18" charset="0"/>
              <a:ea typeface="Cambria" panose="02040503050406030204" pitchFamily="18" charset="0"/>
            </a:rPr>
            <a:t>Ultimately, </a:t>
          </a:r>
          <a:r>
            <a:rPr lang="en-GB" sz="1700" kern="1200" dirty="0">
              <a:latin typeface="Cambria" panose="02040503050406030204" pitchFamily="18" charset="0"/>
              <a:ea typeface="Cambria" panose="02040503050406030204" pitchFamily="18" charset="0"/>
            </a:rPr>
            <a:t>knowledge is power. Utilising the content of a Knowledge Organiser will provide the power to access the next step in learning. </a:t>
          </a:r>
          <a:endParaRPr lang="en-US" sz="1700" kern="1200" dirty="0">
            <a:latin typeface="Cambria" panose="02040503050406030204" pitchFamily="18" charset="0"/>
            <a:ea typeface="Cambria" panose="02040503050406030204" pitchFamily="18" charset="0"/>
          </a:endParaRPr>
        </a:p>
      </dsp:txBody>
      <dsp:txXfrm>
        <a:off x="1514915" y="4921144"/>
        <a:ext cx="4677656" cy="13116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9B38CCC8-0571-43FC-B229-C19999398C68}" type="datetimeFigureOut">
              <a:rPr lang="en-GB" smtClean="0"/>
              <a:t>06/05/2025</a:t>
            </a:fld>
            <a:endParaRPr lang="en-GB"/>
          </a:p>
        </p:txBody>
      </p:sp>
      <p:sp>
        <p:nvSpPr>
          <p:cNvPr id="4" name="Slide Image Placeholder 3"/>
          <p:cNvSpPr>
            <a:spLocks noGrp="1" noRot="1" noChangeAspect="1"/>
          </p:cNvSpPr>
          <p:nvPr>
            <p:ph type="sldImg" idx="2"/>
          </p:nvPr>
        </p:nvSpPr>
        <p:spPr>
          <a:xfrm>
            <a:off x="3308350" y="849313"/>
            <a:ext cx="3314700"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C50552B7-029D-4DB2-86E0-021530B6C1C1}" type="slidenum">
              <a:rPr lang="en-GB" smtClean="0"/>
              <a:t>‹#›</a:t>
            </a:fld>
            <a:endParaRPr lang="en-GB"/>
          </a:p>
        </p:txBody>
      </p:sp>
    </p:spTree>
    <p:extLst>
      <p:ext uri="{BB962C8B-B14F-4D97-AF65-F5344CB8AC3E}">
        <p14:creationId xmlns:p14="http://schemas.microsoft.com/office/powerpoint/2010/main" val="36872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0D095C64-B835-4F6E-9D32-06BAEB5ADFB3}"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832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132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73C474-BE7C-46FE-A1E5-92234A628E49}" type="slidenum">
              <a:rPr lang="en-GB" smtClean="0"/>
              <a:t>10</a:t>
            </a:fld>
            <a:endParaRPr lang="en-GB"/>
          </a:p>
        </p:txBody>
      </p:sp>
    </p:spTree>
    <p:extLst>
      <p:ext uri="{BB962C8B-B14F-4D97-AF65-F5344CB8AC3E}">
        <p14:creationId xmlns:p14="http://schemas.microsoft.com/office/powerpoint/2010/main" val="274294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128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596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D67E9C-BD2E-4140-AC50-BE0656A9E734}"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49840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67E9C-BD2E-4140-AC50-BE0656A9E734}"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226026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67E9C-BD2E-4140-AC50-BE0656A9E734}"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138718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B9088-8BDC-43C3-A754-7F6C412D9199}"/>
              </a:ext>
            </a:extLst>
          </p:cNvPr>
          <p:cNvSpPr>
            <a:spLocks noGrp="1"/>
          </p:cNvSpPr>
          <p:nvPr>
            <p:ph type="dt" sz="half" idx="10"/>
          </p:nvPr>
        </p:nvSpPr>
        <p:spPr/>
        <p:txBody>
          <a:bodyPr/>
          <a:lstStyle>
            <a:lvl1pPr>
              <a:defRPr/>
            </a:lvl1pPr>
          </a:lstStyle>
          <a:p>
            <a:pPr>
              <a:defRPr/>
            </a:pPr>
            <a:fld id="{D4E8A169-7E5B-448D-805B-99E9C92BD0FC}" type="datetimeFigureOut">
              <a:rPr lang="en-GB"/>
              <a:pPr>
                <a:defRPr/>
              </a:pPr>
              <a:t>06/05/2025</a:t>
            </a:fld>
            <a:endParaRPr lang="en-GB"/>
          </a:p>
        </p:txBody>
      </p:sp>
      <p:sp>
        <p:nvSpPr>
          <p:cNvPr id="5" name="Footer Placeholder 4">
            <a:extLst>
              <a:ext uri="{FF2B5EF4-FFF2-40B4-BE49-F238E27FC236}">
                <a16:creationId xmlns:a16="http://schemas.microsoft.com/office/drawing/2014/main" id="{011D4F3A-0D7B-4345-9110-B6DC2E28AC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36D364-CA9D-417B-9DF3-387EA9DE9CEA}"/>
              </a:ext>
            </a:extLst>
          </p:cNvPr>
          <p:cNvSpPr>
            <a:spLocks noGrp="1"/>
          </p:cNvSpPr>
          <p:nvPr>
            <p:ph type="sldNum" sz="quarter" idx="12"/>
          </p:nvPr>
        </p:nvSpPr>
        <p:spPr/>
        <p:txBody>
          <a:bodyPr/>
          <a:lstStyle>
            <a:lvl1pPr>
              <a:defRPr/>
            </a:lvl1pPr>
          </a:lstStyle>
          <a:p>
            <a:fld id="{5DAB8CA2-4ED7-4A9C-80AE-A30F1A763EC6}" type="slidenum">
              <a:rPr lang="en-GB" altLang="en-US"/>
              <a:pPr/>
              <a:t>‹#›</a:t>
            </a:fld>
            <a:endParaRPr lang="en-GB" altLang="en-US"/>
          </a:p>
        </p:txBody>
      </p:sp>
    </p:spTree>
    <p:extLst>
      <p:ext uri="{BB962C8B-B14F-4D97-AF65-F5344CB8AC3E}">
        <p14:creationId xmlns:p14="http://schemas.microsoft.com/office/powerpoint/2010/main" val="31616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A69E7-C9E0-49BE-BE49-403BAD5E72DF}"/>
              </a:ext>
            </a:extLst>
          </p:cNvPr>
          <p:cNvSpPr>
            <a:spLocks noGrp="1"/>
          </p:cNvSpPr>
          <p:nvPr>
            <p:ph type="dt" sz="half" idx="10"/>
          </p:nvPr>
        </p:nvSpPr>
        <p:spPr/>
        <p:txBody>
          <a:bodyPr/>
          <a:lstStyle>
            <a:lvl1pPr>
              <a:defRPr/>
            </a:lvl1pPr>
          </a:lstStyle>
          <a:p>
            <a:pPr>
              <a:defRPr/>
            </a:pPr>
            <a:fld id="{477E4FB8-7AD0-4EE1-9DB3-C674365D5D0C}" type="datetimeFigureOut">
              <a:rPr lang="en-GB"/>
              <a:pPr>
                <a:defRPr/>
              </a:pPr>
              <a:t>06/05/2025</a:t>
            </a:fld>
            <a:endParaRPr lang="en-GB"/>
          </a:p>
        </p:txBody>
      </p:sp>
      <p:sp>
        <p:nvSpPr>
          <p:cNvPr id="5" name="Footer Placeholder 4">
            <a:extLst>
              <a:ext uri="{FF2B5EF4-FFF2-40B4-BE49-F238E27FC236}">
                <a16:creationId xmlns:a16="http://schemas.microsoft.com/office/drawing/2014/main" id="{129CA676-B41B-49DD-BA0D-C6314D3B4B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9C59946-1B72-4E2E-9828-58ED306C6737}"/>
              </a:ext>
            </a:extLst>
          </p:cNvPr>
          <p:cNvSpPr>
            <a:spLocks noGrp="1"/>
          </p:cNvSpPr>
          <p:nvPr>
            <p:ph type="sldNum" sz="quarter" idx="12"/>
          </p:nvPr>
        </p:nvSpPr>
        <p:spPr/>
        <p:txBody>
          <a:bodyPr/>
          <a:lstStyle>
            <a:lvl1pPr>
              <a:defRPr/>
            </a:lvl1pPr>
          </a:lstStyle>
          <a:p>
            <a:fld id="{709893ED-25B1-4ED1-88BA-ED3309D1B26C}" type="slidenum">
              <a:rPr lang="en-GB" altLang="en-US"/>
              <a:pPr/>
              <a:t>‹#›</a:t>
            </a:fld>
            <a:endParaRPr lang="en-GB" altLang="en-US"/>
          </a:p>
        </p:txBody>
      </p:sp>
    </p:spTree>
    <p:extLst>
      <p:ext uri="{BB962C8B-B14F-4D97-AF65-F5344CB8AC3E}">
        <p14:creationId xmlns:p14="http://schemas.microsoft.com/office/powerpoint/2010/main" val="281733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4"/>
            <a:ext cx="8543925"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B1E98-0C69-4477-ABE6-B146766C4A0F}"/>
              </a:ext>
            </a:extLst>
          </p:cNvPr>
          <p:cNvSpPr>
            <a:spLocks noGrp="1"/>
          </p:cNvSpPr>
          <p:nvPr>
            <p:ph type="dt" sz="half" idx="10"/>
          </p:nvPr>
        </p:nvSpPr>
        <p:spPr/>
        <p:txBody>
          <a:bodyPr/>
          <a:lstStyle>
            <a:lvl1pPr>
              <a:defRPr/>
            </a:lvl1pPr>
          </a:lstStyle>
          <a:p>
            <a:pPr>
              <a:defRPr/>
            </a:pPr>
            <a:fld id="{C2CACF20-AFC1-46D9-A298-65FDABD1EEAE}" type="datetimeFigureOut">
              <a:rPr lang="en-GB"/>
              <a:pPr>
                <a:defRPr/>
              </a:pPr>
              <a:t>06/05/2025</a:t>
            </a:fld>
            <a:endParaRPr lang="en-GB"/>
          </a:p>
        </p:txBody>
      </p:sp>
      <p:sp>
        <p:nvSpPr>
          <p:cNvPr id="5" name="Footer Placeholder 4">
            <a:extLst>
              <a:ext uri="{FF2B5EF4-FFF2-40B4-BE49-F238E27FC236}">
                <a16:creationId xmlns:a16="http://schemas.microsoft.com/office/drawing/2014/main" id="{2E1C9C49-566D-4567-A4A6-83D2F647C5E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4C65FA7-D520-4646-B415-1559FB34BE25}"/>
              </a:ext>
            </a:extLst>
          </p:cNvPr>
          <p:cNvSpPr>
            <a:spLocks noGrp="1"/>
          </p:cNvSpPr>
          <p:nvPr>
            <p:ph type="sldNum" sz="quarter" idx="12"/>
          </p:nvPr>
        </p:nvSpPr>
        <p:spPr/>
        <p:txBody>
          <a:bodyPr/>
          <a:lstStyle>
            <a:lvl1pPr>
              <a:defRPr/>
            </a:lvl1pPr>
          </a:lstStyle>
          <a:p>
            <a:fld id="{3BBE4949-B830-426B-8B3F-B06BD96BB915}" type="slidenum">
              <a:rPr lang="en-GB" altLang="en-US"/>
              <a:pPr/>
              <a:t>‹#›</a:t>
            </a:fld>
            <a:endParaRPr lang="en-GB" altLang="en-US"/>
          </a:p>
        </p:txBody>
      </p:sp>
    </p:spTree>
    <p:extLst>
      <p:ext uri="{BB962C8B-B14F-4D97-AF65-F5344CB8AC3E}">
        <p14:creationId xmlns:p14="http://schemas.microsoft.com/office/powerpoint/2010/main" val="94462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94061D9-7D11-465C-A9FE-512CE9132A5D}"/>
              </a:ext>
            </a:extLst>
          </p:cNvPr>
          <p:cNvSpPr>
            <a:spLocks noGrp="1"/>
          </p:cNvSpPr>
          <p:nvPr>
            <p:ph type="dt" sz="half" idx="10"/>
          </p:nvPr>
        </p:nvSpPr>
        <p:spPr/>
        <p:txBody>
          <a:bodyPr/>
          <a:lstStyle>
            <a:lvl1pPr>
              <a:defRPr/>
            </a:lvl1pPr>
          </a:lstStyle>
          <a:p>
            <a:pPr>
              <a:defRPr/>
            </a:pPr>
            <a:fld id="{5137D684-0C06-4672-9A9D-82F97C8FFA1E}" type="datetimeFigureOut">
              <a:rPr lang="en-GB"/>
              <a:pPr>
                <a:defRPr/>
              </a:pPr>
              <a:t>06/05/2025</a:t>
            </a:fld>
            <a:endParaRPr lang="en-GB"/>
          </a:p>
        </p:txBody>
      </p:sp>
      <p:sp>
        <p:nvSpPr>
          <p:cNvPr id="6" name="Footer Placeholder 4">
            <a:extLst>
              <a:ext uri="{FF2B5EF4-FFF2-40B4-BE49-F238E27FC236}">
                <a16:creationId xmlns:a16="http://schemas.microsoft.com/office/drawing/2014/main" id="{1C429EBC-92DC-479F-A03D-A58A4F5F20B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9B1CC70-0E10-4923-9D8F-534B1C93A745}"/>
              </a:ext>
            </a:extLst>
          </p:cNvPr>
          <p:cNvSpPr>
            <a:spLocks noGrp="1"/>
          </p:cNvSpPr>
          <p:nvPr>
            <p:ph type="sldNum" sz="quarter" idx="12"/>
          </p:nvPr>
        </p:nvSpPr>
        <p:spPr/>
        <p:txBody>
          <a:bodyPr/>
          <a:lstStyle>
            <a:lvl1pPr>
              <a:defRPr/>
            </a:lvl1pPr>
          </a:lstStyle>
          <a:p>
            <a:fld id="{605E18B9-9135-4938-81B1-08D71966742C}" type="slidenum">
              <a:rPr lang="en-GB" altLang="en-US"/>
              <a:pPr/>
              <a:t>‹#›</a:t>
            </a:fld>
            <a:endParaRPr lang="en-GB" altLang="en-US"/>
          </a:p>
        </p:txBody>
      </p:sp>
    </p:spTree>
    <p:extLst>
      <p:ext uri="{BB962C8B-B14F-4D97-AF65-F5344CB8AC3E}">
        <p14:creationId xmlns:p14="http://schemas.microsoft.com/office/powerpoint/2010/main" val="135935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4"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C93A68-D638-4903-8C17-770E894669F6}"/>
              </a:ext>
            </a:extLst>
          </p:cNvPr>
          <p:cNvSpPr>
            <a:spLocks noGrp="1"/>
          </p:cNvSpPr>
          <p:nvPr>
            <p:ph type="dt" sz="half" idx="10"/>
          </p:nvPr>
        </p:nvSpPr>
        <p:spPr/>
        <p:txBody>
          <a:bodyPr/>
          <a:lstStyle>
            <a:lvl1pPr>
              <a:defRPr/>
            </a:lvl1pPr>
          </a:lstStyle>
          <a:p>
            <a:pPr>
              <a:defRPr/>
            </a:pPr>
            <a:fld id="{F72C0F42-00A7-4A54-9215-891282BA8A3E}" type="datetimeFigureOut">
              <a:rPr lang="en-GB"/>
              <a:pPr>
                <a:defRPr/>
              </a:pPr>
              <a:t>06/05/2025</a:t>
            </a:fld>
            <a:endParaRPr lang="en-GB"/>
          </a:p>
        </p:txBody>
      </p:sp>
      <p:sp>
        <p:nvSpPr>
          <p:cNvPr id="8" name="Footer Placeholder 4">
            <a:extLst>
              <a:ext uri="{FF2B5EF4-FFF2-40B4-BE49-F238E27FC236}">
                <a16:creationId xmlns:a16="http://schemas.microsoft.com/office/drawing/2014/main" id="{B81A075F-EF87-4FA7-81AA-93079671DE5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57E61F-E8E5-4289-9E9E-9C08C0F1355C}"/>
              </a:ext>
            </a:extLst>
          </p:cNvPr>
          <p:cNvSpPr>
            <a:spLocks noGrp="1"/>
          </p:cNvSpPr>
          <p:nvPr>
            <p:ph type="sldNum" sz="quarter" idx="12"/>
          </p:nvPr>
        </p:nvSpPr>
        <p:spPr/>
        <p:txBody>
          <a:bodyPr/>
          <a:lstStyle>
            <a:lvl1pPr>
              <a:defRPr/>
            </a:lvl1pPr>
          </a:lstStyle>
          <a:p>
            <a:fld id="{D3C5D1CF-7850-4E84-95B9-F66C0C055D0D}" type="slidenum">
              <a:rPr lang="en-GB" altLang="en-US"/>
              <a:pPr/>
              <a:t>‹#›</a:t>
            </a:fld>
            <a:endParaRPr lang="en-GB" altLang="en-US"/>
          </a:p>
        </p:txBody>
      </p:sp>
    </p:spTree>
    <p:extLst>
      <p:ext uri="{BB962C8B-B14F-4D97-AF65-F5344CB8AC3E}">
        <p14:creationId xmlns:p14="http://schemas.microsoft.com/office/powerpoint/2010/main" val="1058081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1D3F52-A581-4924-AA14-485F1B3DFC94}"/>
              </a:ext>
            </a:extLst>
          </p:cNvPr>
          <p:cNvSpPr>
            <a:spLocks noGrp="1"/>
          </p:cNvSpPr>
          <p:nvPr>
            <p:ph type="dt" sz="half" idx="10"/>
          </p:nvPr>
        </p:nvSpPr>
        <p:spPr/>
        <p:txBody>
          <a:bodyPr/>
          <a:lstStyle>
            <a:lvl1pPr>
              <a:defRPr/>
            </a:lvl1pPr>
          </a:lstStyle>
          <a:p>
            <a:pPr>
              <a:defRPr/>
            </a:pPr>
            <a:fld id="{8A82F181-D0FB-44C4-A865-A625F4B7F8EE}" type="datetimeFigureOut">
              <a:rPr lang="en-GB"/>
              <a:pPr>
                <a:defRPr/>
              </a:pPr>
              <a:t>06/05/2025</a:t>
            </a:fld>
            <a:endParaRPr lang="en-GB"/>
          </a:p>
        </p:txBody>
      </p:sp>
      <p:sp>
        <p:nvSpPr>
          <p:cNvPr id="4" name="Footer Placeholder 4">
            <a:extLst>
              <a:ext uri="{FF2B5EF4-FFF2-40B4-BE49-F238E27FC236}">
                <a16:creationId xmlns:a16="http://schemas.microsoft.com/office/drawing/2014/main" id="{00998E67-5E6B-4BC4-B4A9-990DD11D3B7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E05E268-921F-4B6B-A385-F213E01E7590}"/>
              </a:ext>
            </a:extLst>
          </p:cNvPr>
          <p:cNvSpPr>
            <a:spLocks noGrp="1"/>
          </p:cNvSpPr>
          <p:nvPr>
            <p:ph type="sldNum" sz="quarter" idx="12"/>
          </p:nvPr>
        </p:nvSpPr>
        <p:spPr/>
        <p:txBody>
          <a:bodyPr/>
          <a:lstStyle>
            <a:lvl1pPr>
              <a:defRPr/>
            </a:lvl1pPr>
          </a:lstStyle>
          <a:p>
            <a:fld id="{8BDAD447-584F-43AE-BB55-15893506B03B}" type="slidenum">
              <a:rPr lang="en-GB" altLang="en-US"/>
              <a:pPr/>
              <a:t>‹#›</a:t>
            </a:fld>
            <a:endParaRPr lang="en-GB" altLang="en-US"/>
          </a:p>
        </p:txBody>
      </p:sp>
    </p:spTree>
    <p:extLst>
      <p:ext uri="{BB962C8B-B14F-4D97-AF65-F5344CB8AC3E}">
        <p14:creationId xmlns:p14="http://schemas.microsoft.com/office/powerpoint/2010/main" val="76049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CF32BC-D981-41C8-8E02-426EBBFEE7F2}"/>
              </a:ext>
            </a:extLst>
          </p:cNvPr>
          <p:cNvSpPr>
            <a:spLocks noGrp="1"/>
          </p:cNvSpPr>
          <p:nvPr>
            <p:ph type="dt" sz="half" idx="10"/>
          </p:nvPr>
        </p:nvSpPr>
        <p:spPr/>
        <p:txBody>
          <a:bodyPr/>
          <a:lstStyle>
            <a:lvl1pPr>
              <a:defRPr/>
            </a:lvl1pPr>
          </a:lstStyle>
          <a:p>
            <a:pPr>
              <a:defRPr/>
            </a:pPr>
            <a:fld id="{9C257361-BDB3-4ABC-9499-40AEED53E46E}" type="datetimeFigureOut">
              <a:rPr lang="en-GB"/>
              <a:pPr>
                <a:defRPr/>
              </a:pPr>
              <a:t>06/05/2025</a:t>
            </a:fld>
            <a:endParaRPr lang="en-GB"/>
          </a:p>
        </p:txBody>
      </p:sp>
      <p:sp>
        <p:nvSpPr>
          <p:cNvPr id="3" name="Footer Placeholder 4">
            <a:extLst>
              <a:ext uri="{FF2B5EF4-FFF2-40B4-BE49-F238E27FC236}">
                <a16:creationId xmlns:a16="http://schemas.microsoft.com/office/drawing/2014/main" id="{16B5C8BB-FF00-4796-A197-7EA3DC4433D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AAA4380-C248-4044-9A93-8A4CBB07AEF1}"/>
              </a:ext>
            </a:extLst>
          </p:cNvPr>
          <p:cNvSpPr>
            <a:spLocks noGrp="1"/>
          </p:cNvSpPr>
          <p:nvPr>
            <p:ph type="sldNum" sz="quarter" idx="12"/>
          </p:nvPr>
        </p:nvSpPr>
        <p:spPr/>
        <p:txBody>
          <a:bodyPr/>
          <a:lstStyle>
            <a:lvl1pPr>
              <a:defRPr/>
            </a:lvl1pPr>
          </a:lstStyle>
          <a:p>
            <a:fld id="{0381B21C-E8B9-4B44-9247-2892707F46EF}" type="slidenum">
              <a:rPr lang="en-GB" altLang="en-US"/>
              <a:pPr/>
              <a:t>‹#›</a:t>
            </a:fld>
            <a:endParaRPr lang="en-GB" altLang="en-US"/>
          </a:p>
        </p:txBody>
      </p:sp>
    </p:spTree>
    <p:extLst>
      <p:ext uri="{BB962C8B-B14F-4D97-AF65-F5344CB8AC3E}">
        <p14:creationId xmlns:p14="http://schemas.microsoft.com/office/powerpoint/2010/main" val="1771294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035C00-89EC-4F5A-8EBD-A58C619E7CA8}"/>
              </a:ext>
            </a:extLst>
          </p:cNvPr>
          <p:cNvSpPr>
            <a:spLocks noGrp="1"/>
          </p:cNvSpPr>
          <p:nvPr>
            <p:ph type="dt" sz="half" idx="10"/>
          </p:nvPr>
        </p:nvSpPr>
        <p:spPr/>
        <p:txBody>
          <a:bodyPr/>
          <a:lstStyle>
            <a:lvl1pPr>
              <a:defRPr/>
            </a:lvl1pPr>
          </a:lstStyle>
          <a:p>
            <a:pPr>
              <a:defRPr/>
            </a:pPr>
            <a:fld id="{42760940-FE06-4AD6-A5F8-17D6626C5BB1}" type="datetimeFigureOut">
              <a:rPr lang="en-GB"/>
              <a:pPr>
                <a:defRPr/>
              </a:pPr>
              <a:t>06/05/2025</a:t>
            </a:fld>
            <a:endParaRPr lang="en-GB"/>
          </a:p>
        </p:txBody>
      </p:sp>
      <p:sp>
        <p:nvSpPr>
          <p:cNvPr id="6" name="Footer Placeholder 4">
            <a:extLst>
              <a:ext uri="{FF2B5EF4-FFF2-40B4-BE49-F238E27FC236}">
                <a16:creationId xmlns:a16="http://schemas.microsoft.com/office/drawing/2014/main" id="{E7C25B23-26C4-460F-847D-7D35457599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B477EDA-90B6-4D60-B300-C549A586766E}"/>
              </a:ext>
            </a:extLst>
          </p:cNvPr>
          <p:cNvSpPr>
            <a:spLocks noGrp="1"/>
          </p:cNvSpPr>
          <p:nvPr>
            <p:ph type="sldNum" sz="quarter" idx="12"/>
          </p:nvPr>
        </p:nvSpPr>
        <p:spPr/>
        <p:txBody>
          <a:bodyPr/>
          <a:lstStyle>
            <a:lvl1pPr>
              <a:defRPr/>
            </a:lvl1pPr>
          </a:lstStyle>
          <a:p>
            <a:fld id="{35DBE94A-99A5-4E9C-A9F9-BCFA66D5AEE4}" type="slidenum">
              <a:rPr lang="en-GB" altLang="en-US"/>
              <a:pPr/>
              <a:t>‹#›</a:t>
            </a:fld>
            <a:endParaRPr lang="en-GB" altLang="en-US"/>
          </a:p>
        </p:txBody>
      </p:sp>
    </p:spTree>
    <p:extLst>
      <p:ext uri="{BB962C8B-B14F-4D97-AF65-F5344CB8AC3E}">
        <p14:creationId xmlns:p14="http://schemas.microsoft.com/office/powerpoint/2010/main" val="283449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67E9C-BD2E-4140-AC50-BE0656A9E734}"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2700518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C28494-740B-4B19-A511-87E070A66301}"/>
              </a:ext>
            </a:extLst>
          </p:cNvPr>
          <p:cNvSpPr>
            <a:spLocks noGrp="1"/>
          </p:cNvSpPr>
          <p:nvPr>
            <p:ph type="dt" sz="half" idx="10"/>
          </p:nvPr>
        </p:nvSpPr>
        <p:spPr/>
        <p:txBody>
          <a:bodyPr/>
          <a:lstStyle>
            <a:lvl1pPr>
              <a:defRPr/>
            </a:lvl1pPr>
          </a:lstStyle>
          <a:p>
            <a:pPr>
              <a:defRPr/>
            </a:pPr>
            <a:fld id="{EF32B183-DF79-4350-B550-A66D917FBC39}" type="datetimeFigureOut">
              <a:rPr lang="en-GB"/>
              <a:pPr>
                <a:defRPr/>
              </a:pPr>
              <a:t>06/05/2025</a:t>
            </a:fld>
            <a:endParaRPr lang="en-GB"/>
          </a:p>
        </p:txBody>
      </p:sp>
      <p:sp>
        <p:nvSpPr>
          <p:cNvPr id="6" name="Footer Placeholder 4">
            <a:extLst>
              <a:ext uri="{FF2B5EF4-FFF2-40B4-BE49-F238E27FC236}">
                <a16:creationId xmlns:a16="http://schemas.microsoft.com/office/drawing/2014/main" id="{B0E617BA-CA9D-4BA5-8732-72FEFA36C3C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A7ED300-38AC-4E29-BB71-D7BC4201F1C3}"/>
              </a:ext>
            </a:extLst>
          </p:cNvPr>
          <p:cNvSpPr>
            <a:spLocks noGrp="1"/>
          </p:cNvSpPr>
          <p:nvPr>
            <p:ph type="sldNum" sz="quarter" idx="12"/>
          </p:nvPr>
        </p:nvSpPr>
        <p:spPr/>
        <p:txBody>
          <a:bodyPr/>
          <a:lstStyle>
            <a:lvl1pPr>
              <a:defRPr/>
            </a:lvl1pPr>
          </a:lstStyle>
          <a:p>
            <a:fld id="{64DE6325-8D47-4DD9-B21A-C6DAC38DAB9D}" type="slidenum">
              <a:rPr lang="en-GB" altLang="en-US"/>
              <a:pPr/>
              <a:t>‹#›</a:t>
            </a:fld>
            <a:endParaRPr lang="en-GB" altLang="en-US"/>
          </a:p>
        </p:txBody>
      </p:sp>
    </p:spTree>
    <p:extLst>
      <p:ext uri="{BB962C8B-B14F-4D97-AF65-F5344CB8AC3E}">
        <p14:creationId xmlns:p14="http://schemas.microsoft.com/office/powerpoint/2010/main" val="393525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01070-8B06-4BC8-886C-939167095846}"/>
              </a:ext>
            </a:extLst>
          </p:cNvPr>
          <p:cNvSpPr>
            <a:spLocks noGrp="1"/>
          </p:cNvSpPr>
          <p:nvPr>
            <p:ph type="dt" sz="half" idx="10"/>
          </p:nvPr>
        </p:nvSpPr>
        <p:spPr/>
        <p:txBody>
          <a:bodyPr/>
          <a:lstStyle>
            <a:lvl1pPr>
              <a:defRPr/>
            </a:lvl1pPr>
          </a:lstStyle>
          <a:p>
            <a:pPr>
              <a:defRPr/>
            </a:pPr>
            <a:fld id="{7C88996E-69E9-45A1-8EF0-EA38EED6A44B}" type="datetimeFigureOut">
              <a:rPr lang="en-GB"/>
              <a:pPr>
                <a:defRPr/>
              </a:pPr>
              <a:t>06/05/2025</a:t>
            </a:fld>
            <a:endParaRPr lang="en-GB"/>
          </a:p>
        </p:txBody>
      </p:sp>
      <p:sp>
        <p:nvSpPr>
          <p:cNvPr id="5" name="Footer Placeholder 4">
            <a:extLst>
              <a:ext uri="{FF2B5EF4-FFF2-40B4-BE49-F238E27FC236}">
                <a16:creationId xmlns:a16="http://schemas.microsoft.com/office/drawing/2014/main" id="{678E1E61-3841-469A-BF32-0936AC1A02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DFBCCA-8CB2-441C-B8FE-CE28E5B36C49}"/>
              </a:ext>
            </a:extLst>
          </p:cNvPr>
          <p:cNvSpPr>
            <a:spLocks noGrp="1"/>
          </p:cNvSpPr>
          <p:nvPr>
            <p:ph type="sldNum" sz="quarter" idx="12"/>
          </p:nvPr>
        </p:nvSpPr>
        <p:spPr/>
        <p:txBody>
          <a:bodyPr/>
          <a:lstStyle>
            <a:lvl1pPr>
              <a:defRPr/>
            </a:lvl1pPr>
          </a:lstStyle>
          <a:p>
            <a:fld id="{530EC5A1-B603-4E8C-BD0A-BE31F4AED5DC}" type="slidenum">
              <a:rPr lang="en-GB" altLang="en-US"/>
              <a:pPr/>
              <a:t>‹#›</a:t>
            </a:fld>
            <a:endParaRPr lang="en-GB" altLang="en-US"/>
          </a:p>
        </p:txBody>
      </p:sp>
    </p:spTree>
    <p:extLst>
      <p:ext uri="{BB962C8B-B14F-4D97-AF65-F5344CB8AC3E}">
        <p14:creationId xmlns:p14="http://schemas.microsoft.com/office/powerpoint/2010/main" val="1290842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83FF6-3A03-454E-8F29-5982EA97E2D7}"/>
              </a:ext>
            </a:extLst>
          </p:cNvPr>
          <p:cNvSpPr>
            <a:spLocks noGrp="1"/>
          </p:cNvSpPr>
          <p:nvPr>
            <p:ph type="dt" sz="half" idx="10"/>
          </p:nvPr>
        </p:nvSpPr>
        <p:spPr/>
        <p:txBody>
          <a:bodyPr/>
          <a:lstStyle>
            <a:lvl1pPr>
              <a:defRPr/>
            </a:lvl1pPr>
          </a:lstStyle>
          <a:p>
            <a:pPr>
              <a:defRPr/>
            </a:pPr>
            <a:fld id="{C563EAEE-BD8A-4B32-AA11-CD4F9BBE6BF1}" type="datetimeFigureOut">
              <a:rPr lang="en-GB"/>
              <a:pPr>
                <a:defRPr/>
              </a:pPr>
              <a:t>06/05/2025</a:t>
            </a:fld>
            <a:endParaRPr lang="en-GB"/>
          </a:p>
        </p:txBody>
      </p:sp>
      <p:sp>
        <p:nvSpPr>
          <p:cNvPr id="5" name="Footer Placeholder 4">
            <a:extLst>
              <a:ext uri="{FF2B5EF4-FFF2-40B4-BE49-F238E27FC236}">
                <a16:creationId xmlns:a16="http://schemas.microsoft.com/office/drawing/2014/main" id="{F7A8CEB7-D521-4ED8-98D8-49B29673F70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AB9075-1DE4-44D2-9505-74E5C19FC3A4}"/>
              </a:ext>
            </a:extLst>
          </p:cNvPr>
          <p:cNvSpPr>
            <a:spLocks noGrp="1"/>
          </p:cNvSpPr>
          <p:nvPr>
            <p:ph type="sldNum" sz="quarter" idx="12"/>
          </p:nvPr>
        </p:nvSpPr>
        <p:spPr/>
        <p:txBody>
          <a:bodyPr/>
          <a:lstStyle>
            <a:lvl1pPr>
              <a:defRPr/>
            </a:lvl1pPr>
          </a:lstStyle>
          <a:p>
            <a:fld id="{89A75312-5AAF-48DE-BCCE-87D41B6D4E21}" type="slidenum">
              <a:rPr lang="en-GB" altLang="en-US"/>
              <a:pPr/>
              <a:t>‹#›</a:t>
            </a:fld>
            <a:endParaRPr lang="en-GB" altLang="en-US"/>
          </a:p>
        </p:txBody>
      </p:sp>
    </p:spTree>
    <p:extLst>
      <p:ext uri="{BB962C8B-B14F-4D97-AF65-F5344CB8AC3E}">
        <p14:creationId xmlns:p14="http://schemas.microsoft.com/office/powerpoint/2010/main" val="4084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D67E9C-BD2E-4140-AC50-BE0656A9E734}"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216613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D67E9C-BD2E-4140-AC50-BE0656A9E734}"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375005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D67E9C-BD2E-4140-AC50-BE0656A9E734}"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337108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D67E9C-BD2E-4140-AC50-BE0656A9E734}"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107235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67E9C-BD2E-4140-AC50-BE0656A9E734}"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279681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D67E9C-BD2E-4140-AC50-BE0656A9E734}"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267472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D67E9C-BD2E-4140-AC50-BE0656A9E734}"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EEFF0-BB91-4ADD-B732-C4ED0531B296}" type="slidenum">
              <a:rPr lang="en-GB" smtClean="0"/>
              <a:t>‹#›</a:t>
            </a:fld>
            <a:endParaRPr lang="en-GB"/>
          </a:p>
        </p:txBody>
      </p:sp>
    </p:spTree>
    <p:extLst>
      <p:ext uri="{BB962C8B-B14F-4D97-AF65-F5344CB8AC3E}">
        <p14:creationId xmlns:p14="http://schemas.microsoft.com/office/powerpoint/2010/main" val="91473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D67E9C-BD2E-4140-AC50-BE0656A9E734}" type="datetimeFigureOut">
              <a:rPr lang="en-GB" smtClean="0"/>
              <a:t>06/05/2025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CEEFF0-BB91-4ADD-B732-C4ED0531B296}" type="slidenum">
              <a:rPr lang="en-GB" smtClean="0"/>
              <a:t>‹#›</a:t>
            </a:fld>
            <a:endParaRPr lang="en-GB"/>
          </a:p>
        </p:txBody>
      </p:sp>
    </p:spTree>
    <p:extLst>
      <p:ext uri="{BB962C8B-B14F-4D97-AF65-F5344CB8AC3E}">
        <p14:creationId xmlns:p14="http://schemas.microsoft.com/office/powerpoint/2010/main" val="228761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14C22B-7987-4CF2-8379-5A6429460240}"/>
              </a:ext>
            </a:extLst>
          </p:cNvPr>
          <p:cNvSpPr>
            <a:spLocks noGrp="1" noChangeArrowheads="1"/>
          </p:cNvSpPr>
          <p:nvPr>
            <p:ph type="title"/>
          </p:nvPr>
        </p:nvSpPr>
        <p:spPr bwMode="auto">
          <a:xfrm>
            <a:off x="680546" y="365125"/>
            <a:ext cx="854490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5CEC35-FE1B-4E5E-9572-99547858B8A5}"/>
              </a:ext>
            </a:extLst>
          </p:cNvPr>
          <p:cNvSpPr>
            <a:spLocks noGrp="1" noChangeArrowheads="1"/>
          </p:cNvSpPr>
          <p:nvPr>
            <p:ph type="body" idx="1"/>
          </p:nvPr>
        </p:nvSpPr>
        <p:spPr bwMode="auto">
          <a:xfrm>
            <a:off x="680546" y="1825625"/>
            <a:ext cx="8544908" cy="435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661863-B0B5-4D07-B5D4-277A2ED5D2D5}"/>
              </a:ext>
            </a:extLst>
          </p:cNvPr>
          <p:cNvSpPr>
            <a:spLocks noGrp="1"/>
          </p:cNvSpPr>
          <p:nvPr>
            <p:ph type="dt" sz="half" idx="2"/>
          </p:nvPr>
        </p:nvSpPr>
        <p:spPr>
          <a:xfrm>
            <a:off x="680547" y="6356804"/>
            <a:ext cx="22295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E2B30FA-206D-49DB-8428-74D4B2F70B41}" type="datetimeFigureOut">
              <a:rPr lang="en-GB"/>
              <a:pPr>
                <a:defRPr/>
              </a:pPr>
              <a:t>06/05/2025</a:t>
            </a:fld>
            <a:endParaRPr lang="en-GB"/>
          </a:p>
        </p:txBody>
      </p:sp>
      <p:sp>
        <p:nvSpPr>
          <p:cNvPr id="5" name="Footer Placeholder 4">
            <a:extLst>
              <a:ext uri="{FF2B5EF4-FFF2-40B4-BE49-F238E27FC236}">
                <a16:creationId xmlns:a16="http://schemas.microsoft.com/office/drawing/2014/main" id="{C3CD2174-1137-4CA7-B465-B26F1100DF58}"/>
              </a:ext>
            </a:extLst>
          </p:cNvPr>
          <p:cNvSpPr>
            <a:spLocks noGrp="1"/>
          </p:cNvSpPr>
          <p:nvPr>
            <p:ph type="ftr" sz="quarter" idx="3"/>
          </p:nvPr>
        </p:nvSpPr>
        <p:spPr>
          <a:xfrm>
            <a:off x="3281118" y="6356804"/>
            <a:ext cx="3343766"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9D27D08-CEEA-446B-9310-14D08A197DF9}"/>
              </a:ext>
            </a:extLst>
          </p:cNvPr>
          <p:cNvSpPr>
            <a:spLocks noGrp="1"/>
          </p:cNvSpPr>
          <p:nvPr>
            <p:ph type="sldNum" sz="quarter" idx="4"/>
          </p:nvPr>
        </p:nvSpPr>
        <p:spPr>
          <a:xfrm>
            <a:off x="6995867" y="6356804"/>
            <a:ext cx="22295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43">
                <a:solidFill>
                  <a:srgbClr val="898989"/>
                </a:solidFill>
              </a:defRPr>
            </a:lvl1pPr>
          </a:lstStyle>
          <a:p>
            <a:fld id="{ABE699CB-C737-4B86-AD97-24582FF3AFE3}" type="slidenum">
              <a:rPr lang="en-GB" altLang="en-US"/>
              <a:pPr/>
              <a:t>‹#›</a:t>
            </a:fld>
            <a:endParaRPr lang="en-GB" altLang="en-US"/>
          </a:p>
        </p:txBody>
      </p:sp>
    </p:spTree>
    <p:extLst>
      <p:ext uri="{BB962C8B-B14F-4D97-AF65-F5344CB8AC3E}">
        <p14:creationId xmlns:p14="http://schemas.microsoft.com/office/powerpoint/2010/main" val="1279571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965" rtl="0" eaLnBrk="0" fontAlgn="base" hangingPunct="0">
        <a:lnSpc>
          <a:spcPct val="90000"/>
        </a:lnSpc>
        <a:spcBef>
          <a:spcPct val="0"/>
        </a:spcBef>
        <a:spcAft>
          <a:spcPct val="0"/>
        </a:spcAft>
        <a:defRPr sz="4357" kern="1200">
          <a:solidFill>
            <a:schemeClr val="tx1"/>
          </a:solidFill>
          <a:latin typeface="+mj-lt"/>
          <a:ea typeface="+mj-ea"/>
          <a:cs typeface="+mj-cs"/>
        </a:defRPr>
      </a:lvl1pPr>
      <a:lvl2pPr algn="l" defTabSz="913965" rtl="0" eaLnBrk="0" fontAlgn="base" hangingPunct="0">
        <a:lnSpc>
          <a:spcPct val="90000"/>
        </a:lnSpc>
        <a:spcBef>
          <a:spcPct val="0"/>
        </a:spcBef>
        <a:spcAft>
          <a:spcPct val="0"/>
        </a:spcAft>
        <a:defRPr sz="4357">
          <a:solidFill>
            <a:schemeClr val="tx1"/>
          </a:solidFill>
          <a:latin typeface="Calibri Light" panose="020F0302020204030204" pitchFamily="34" charset="0"/>
        </a:defRPr>
      </a:lvl2pPr>
      <a:lvl3pPr algn="l" defTabSz="913965" rtl="0" eaLnBrk="0" fontAlgn="base" hangingPunct="0">
        <a:lnSpc>
          <a:spcPct val="90000"/>
        </a:lnSpc>
        <a:spcBef>
          <a:spcPct val="0"/>
        </a:spcBef>
        <a:spcAft>
          <a:spcPct val="0"/>
        </a:spcAft>
        <a:defRPr sz="4357">
          <a:solidFill>
            <a:schemeClr val="tx1"/>
          </a:solidFill>
          <a:latin typeface="Calibri Light" panose="020F0302020204030204" pitchFamily="34" charset="0"/>
        </a:defRPr>
      </a:lvl3pPr>
      <a:lvl4pPr algn="l" defTabSz="913965" rtl="0" eaLnBrk="0" fontAlgn="base" hangingPunct="0">
        <a:lnSpc>
          <a:spcPct val="90000"/>
        </a:lnSpc>
        <a:spcBef>
          <a:spcPct val="0"/>
        </a:spcBef>
        <a:spcAft>
          <a:spcPct val="0"/>
        </a:spcAft>
        <a:defRPr sz="4357">
          <a:solidFill>
            <a:schemeClr val="tx1"/>
          </a:solidFill>
          <a:latin typeface="Calibri Light" panose="020F0302020204030204" pitchFamily="34" charset="0"/>
        </a:defRPr>
      </a:lvl4pPr>
      <a:lvl5pPr algn="l" defTabSz="913965" rtl="0" eaLnBrk="0" fontAlgn="base" hangingPunct="0">
        <a:lnSpc>
          <a:spcPct val="90000"/>
        </a:lnSpc>
        <a:spcBef>
          <a:spcPct val="0"/>
        </a:spcBef>
        <a:spcAft>
          <a:spcPct val="0"/>
        </a:spcAft>
        <a:defRPr sz="4357">
          <a:solidFill>
            <a:schemeClr val="tx1"/>
          </a:solidFill>
          <a:latin typeface="Calibri Light" panose="020F0302020204030204" pitchFamily="34" charset="0"/>
        </a:defRPr>
      </a:lvl5pPr>
      <a:lvl6pPr marL="326578" algn="l" defTabSz="913965" rtl="0" fontAlgn="base">
        <a:lnSpc>
          <a:spcPct val="90000"/>
        </a:lnSpc>
        <a:spcBef>
          <a:spcPct val="0"/>
        </a:spcBef>
        <a:spcAft>
          <a:spcPct val="0"/>
        </a:spcAft>
        <a:defRPr sz="4357">
          <a:solidFill>
            <a:schemeClr val="tx1"/>
          </a:solidFill>
          <a:latin typeface="Calibri Light" panose="020F0302020204030204" pitchFamily="34" charset="0"/>
        </a:defRPr>
      </a:lvl6pPr>
      <a:lvl7pPr marL="653156" algn="l" defTabSz="913965" rtl="0" fontAlgn="base">
        <a:lnSpc>
          <a:spcPct val="90000"/>
        </a:lnSpc>
        <a:spcBef>
          <a:spcPct val="0"/>
        </a:spcBef>
        <a:spcAft>
          <a:spcPct val="0"/>
        </a:spcAft>
        <a:defRPr sz="4357">
          <a:solidFill>
            <a:schemeClr val="tx1"/>
          </a:solidFill>
          <a:latin typeface="Calibri Light" panose="020F0302020204030204" pitchFamily="34" charset="0"/>
        </a:defRPr>
      </a:lvl7pPr>
      <a:lvl8pPr marL="979734" algn="l" defTabSz="913965" rtl="0" fontAlgn="base">
        <a:lnSpc>
          <a:spcPct val="90000"/>
        </a:lnSpc>
        <a:spcBef>
          <a:spcPct val="0"/>
        </a:spcBef>
        <a:spcAft>
          <a:spcPct val="0"/>
        </a:spcAft>
        <a:defRPr sz="4357">
          <a:solidFill>
            <a:schemeClr val="tx1"/>
          </a:solidFill>
          <a:latin typeface="Calibri Light" panose="020F0302020204030204" pitchFamily="34" charset="0"/>
        </a:defRPr>
      </a:lvl8pPr>
      <a:lvl9pPr marL="1306312" algn="l" defTabSz="913965" rtl="0" fontAlgn="base">
        <a:lnSpc>
          <a:spcPct val="90000"/>
        </a:lnSpc>
        <a:spcBef>
          <a:spcPct val="0"/>
        </a:spcBef>
        <a:spcAft>
          <a:spcPct val="0"/>
        </a:spcAft>
        <a:defRPr sz="4357">
          <a:solidFill>
            <a:schemeClr val="tx1"/>
          </a:solidFill>
          <a:latin typeface="Calibri Light" panose="020F0302020204030204" pitchFamily="34" charset="0"/>
        </a:defRPr>
      </a:lvl9pPr>
    </p:titleStyle>
    <p:bodyStyle>
      <a:lvl1pPr marL="227925" indent="-227925" algn="l" defTabSz="913965" rtl="0" eaLnBrk="0" fontAlgn="base" hangingPunct="0">
        <a:lnSpc>
          <a:spcPct val="90000"/>
        </a:lnSpc>
        <a:spcBef>
          <a:spcPts val="1000"/>
        </a:spcBef>
        <a:spcAft>
          <a:spcPct val="0"/>
        </a:spcAft>
        <a:buFont typeface="Arial" panose="020B0604020202020204" pitchFamily="34" charset="0"/>
        <a:buChar char="•"/>
        <a:defRPr sz="2786" kern="1200">
          <a:solidFill>
            <a:schemeClr val="tx1"/>
          </a:solidFill>
          <a:latin typeface="+mn-lt"/>
          <a:ea typeface="+mn-ea"/>
          <a:cs typeface="+mn-cs"/>
        </a:defRPr>
      </a:lvl1pPr>
      <a:lvl2pPr marL="684907" indent="-227925" algn="l" defTabSz="913965" rtl="0" eaLnBrk="0" fontAlgn="base" hangingPunct="0">
        <a:lnSpc>
          <a:spcPct val="90000"/>
        </a:lnSpc>
        <a:spcBef>
          <a:spcPts val="500"/>
        </a:spcBef>
        <a:spcAft>
          <a:spcPct val="0"/>
        </a:spcAft>
        <a:buFont typeface="Arial" panose="020B0604020202020204" pitchFamily="34" charset="0"/>
        <a:buChar char="•"/>
        <a:defRPr sz="2357" kern="1200">
          <a:solidFill>
            <a:schemeClr val="tx1"/>
          </a:solidFill>
          <a:latin typeface="+mn-lt"/>
          <a:ea typeface="+mn-ea"/>
          <a:cs typeface="+mn-cs"/>
        </a:defRPr>
      </a:lvl2pPr>
      <a:lvl3pPr marL="1143023" indent="-227925" algn="l" defTabSz="913965"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006" indent="-227925" algn="l" defTabSz="913965" rtl="0" eaLnBrk="0" fontAlgn="base" hangingPunct="0">
        <a:lnSpc>
          <a:spcPct val="90000"/>
        </a:lnSpc>
        <a:spcBef>
          <a:spcPts val="500"/>
        </a:spcBef>
        <a:spcAft>
          <a:spcPct val="0"/>
        </a:spcAft>
        <a:buFont typeface="Arial" panose="020B0604020202020204" pitchFamily="34" charset="0"/>
        <a:buChar char="•"/>
        <a:defRPr sz="1786" kern="1200">
          <a:solidFill>
            <a:schemeClr val="tx1"/>
          </a:solidFill>
          <a:latin typeface="+mn-lt"/>
          <a:ea typeface="+mn-ea"/>
          <a:cs typeface="+mn-cs"/>
        </a:defRPr>
      </a:lvl4pPr>
      <a:lvl5pPr marL="2056988" indent="-227925" algn="l" defTabSz="913965" rtl="0" eaLnBrk="0" fontAlgn="base" hangingPunct="0">
        <a:lnSpc>
          <a:spcPct val="90000"/>
        </a:lnSpc>
        <a:spcBef>
          <a:spcPts val="500"/>
        </a:spcBef>
        <a:spcAft>
          <a:spcPct val="0"/>
        </a:spcAft>
        <a:buFont typeface="Arial" panose="020B0604020202020204" pitchFamily="34" charset="0"/>
        <a:buChar char="•"/>
        <a:defRPr sz="1786"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www.google.co.uk/url?sa=i&amp;rct=j&amp;q=&amp;esrc=s&amp;source=images&amp;cd=&amp;cad=rja&amp;uact=8&amp;ved=0CAcQjRxqFQoTCOO97K3rh8gCFYS6FAodV5EBoQ&amp;url=http://amandajolley.com/tag/zentangle/&amp;psig=AFQjCNE4Ea7fwpgm_EeUEpXJXKP6cnxQtQ&amp;ust=144291495336745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4.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36.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7.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39.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B3D360-E9E1-1D98-AA4D-3D9684399DB3}"/>
              </a:ext>
            </a:extLst>
          </p:cNvPr>
          <p:cNvGrpSpPr/>
          <p:nvPr/>
        </p:nvGrpSpPr>
        <p:grpSpPr>
          <a:xfrm>
            <a:off x="5267796" y="2499690"/>
            <a:ext cx="2362200" cy="2266950"/>
            <a:chOff x="0" y="0"/>
            <a:chExt cx="2143126" cy="2143125"/>
          </a:xfrm>
        </p:grpSpPr>
        <p:pic>
          <p:nvPicPr>
            <p:cNvPr id="6" name="Picture 5" descr="icon-dt-ko - Churchfields Junior School">
              <a:extLst>
                <a:ext uri="{FF2B5EF4-FFF2-40B4-BE49-F238E27FC236}">
                  <a16:creationId xmlns:a16="http://schemas.microsoft.com/office/drawing/2014/main" id="{2BDF1D3B-8C6C-180B-A071-7626D9CCD077}"/>
                </a:ext>
              </a:extLst>
            </p:cNvPr>
            <p:cNvPicPr>
              <a:picLocks noChangeAspect="1" noChangeArrowheads="1"/>
            </p:cNvPicPr>
            <p:nvPr/>
          </p:nvPicPr>
          <p:blipFill>
            <a:blip r:embed="rId2">
              <a:clrChange>
                <a:clrFrom>
                  <a:srgbClr val="35C5D8"/>
                </a:clrFrom>
                <a:clrTo>
                  <a:srgbClr val="35C5D8">
                    <a:alpha val="0"/>
                  </a:srgbClr>
                </a:clrTo>
              </a:clrChange>
              <a:extLst>
                <a:ext uri="{28A0092B-C50C-407E-A947-70E740481C1C}">
                  <a14:useLocalDpi xmlns:a14="http://schemas.microsoft.com/office/drawing/2010/main" val="0"/>
                </a:ext>
              </a:extLst>
            </a:blip>
            <a:srcRect/>
            <a:stretch>
              <a:fillRect/>
            </a:stretch>
          </p:blipFill>
          <p:spPr bwMode="auto">
            <a:xfrm>
              <a:off x="1" y="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48AEE6E-7025-0298-76ED-207D8959DC20}"/>
                </a:ext>
              </a:extLst>
            </p:cNvPr>
            <p:cNvSpPr/>
            <p:nvPr/>
          </p:nvSpPr>
          <p:spPr>
            <a:xfrm>
              <a:off x="0" y="0"/>
              <a:ext cx="2143125" cy="2143125"/>
            </a:xfrm>
            <a:prstGeom prst="ellipse">
              <a:avLst/>
            </a:prstGeom>
            <a:noFill/>
            <a:ln w="57150">
              <a:solidFill>
                <a:srgbClr val="0B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5" name="Picture 4" descr="NK Academy (@ThinkNKAcademy) / Twitter">
            <a:extLst>
              <a:ext uri="{FF2B5EF4-FFF2-40B4-BE49-F238E27FC236}">
                <a16:creationId xmlns:a16="http://schemas.microsoft.com/office/drawing/2014/main" id="{018992D4-BAD0-EDDB-7610-CCC4A550F4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7896" y="2461590"/>
            <a:ext cx="2419350" cy="2362200"/>
          </a:xfrm>
          <a:prstGeom prst="rect">
            <a:avLst/>
          </a:prstGeom>
          <a:noFill/>
          <a:ln>
            <a:noFill/>
          </a:ln>
        </p:spPr>
      </p:pic>
      <p:sp>
        <p:nvSpPr>
          <p:cNvPr id="8" name="TextBox 7">
            <a:extLst>
              <a:ext uri="{FF2B5EF4-FFF2-40B4-BE49-F238E27FC236}">
                <a16:creationId xmlns:a16="http://schemas.microsoft.com/office/drawing/2014/main" id="{C31A258A-20F6-64CB-A908-48F3E22CB3EC}"/>
              </a:ext>
            </a:extLst>
          </p:cNvPr>
          <p:cNvSpPr txBox="1"/>
          <p:nvPr/>
        </p:nvSpPr>
        <p:spPr>
          <a:xfrm>
            <a:off x="1" y="5078975"/>
            <a:ext cx="9905999" cy="1446550"/>
          </a:xfrm>
          <a:prstGeom prst="rect">
            <a:avLst/>
          </a:prstGeom>
          <a:noFill/>
        </p:spPr>
        <p:txBody>
          <a:bodyPr wrap="square" rtlCol="0">
            <a:spAutoFit/>
          </a:bodyPr>
          <a:lstStyle/>
          <a:p>
            <a:pPr algn="ctr"/>
            <a:r>
              <a:rPr lang="en-GB" sz="8800" b="1" dirty="0">
                <a:solidFill>
                  <a:srgbClr val="66C760"/>
                </a:solidFill>
                <a:latin typeface="Cambria" panose="02040503050406030204" pitchFamily="18" charset="0"/>
                <a:ea typeface="Cambria" panose="02040503050406030204" pitchFamily="18" charset="0"/>
              </a:rPr>
              <a:t>YEAR 9 </a:t>
            </a:r>
            <a:r>
              <a:rPr lang="en-GB" sz="8800" b="1" dirty="0">
                <a:solidFill>
                  <a:srgbClr val="D0D2D3"/>
                </a:solidFill>
                <a:latin typeface="Cambria" panose="02040503050406030204" pitchFamily="18" charset="0"/>
                <a:ea typeface="Cambria" panose="02040503050406030204" pitchFamily="18" charset="0"/>
              </a:rPr>
              <a:t>–</a:t>
            </a:r>
            <a:r>
              <a:rPr lang="en-GB" sz="8800" b="1" dirty="0">
                <a:solidFill>
                  <a:srgbClr val="FFFFFF"/>
                </a:solidFill>
                <a:latin typeface="Cambria" panose="02040503050406030204" pitchFamily="18" charset="0"/>
                <a:ea typeface="Cambria" panose="02040503050406030204" pitchFamily="18" charset="0"/>
              </a:rPr>
              <a:t> </a:t>
            </a:r>
            <a:r>
              <a:rPr lang="en-GB" sz="8800" b="1" dirty="0">
                <a:solidFill>
                  <a:srgbClr val="FF5849"/>
                </a:solidFill>
                <a:latin typeface="Cambria" panose="02040503050406030204" pitchFamily="18" charset="0"/>
                <a:ea typeface="Cambria" panose="02040503050406030204" pitchFamily="18" charset="0"/>
              </a:rPr>
              <a:t>TERM 5</a:t>
            </a:r>
          </a:p>
        </p:txBody>
      </p:sp>
      <p:sp>
        <p:nvSpPr>
          <p:cNvPr id="9" name="TextBox 8">
            <a:extLst>
              <a:ext uri="{FF2B5EF4-FFF2-40B4-BE49-F238E27FC236}">
                <a16:creationId xmlns:a16="http://schemas.microsoft.com/office/drawing/2014/main" id="{E5B9F4D3-002B-3224-68A1-7C4821E13A0D}"/>
              </a:ext>
            </a:extLst>
          </p:cNvPr>
          <p:cNvSpPr txBox="1"/>
          <p:nvPr/>
        </p:nvSpPr>
        <p:spPr>
          <a:xfrm>
            <a:off x="195404" y="366431"/>
            <a:ext cx="9515192" cy="1938992"/>
          </a:xfrm>
          <a:prstGeom prst="rect">
            <a:avLst/>
          </a:prstGeom>
          <a:noFill/>
        </p:spPr>
        <p:txBody>
          <a:bodyPr wrap="square" rtlCol="0">
            <a:spAutoFit/>
          </a:bodyPr>
          <a:lstStyle/>
          <a:p>
            <a:pPr algn="ctr"/>
            <a:r>
              <a:rPr lang="en-GB" sz="3200" b="1" dirty="0">
                <a:solidFill>
                  <a:srgbClr val="444445"/>
                </a:solidFill>
                <a:latin typeface="Cambria" panose="02040503050406030204" pitchFamily="18" charset="0"/>
                <a:ea typeface="Cambria" panose="02040503050406030204" pitchFamily="18" charset="0"/>
              </a:rPr>
              <a:t>KEY STAGE 3 KNOWLEDGE ORGANISER</a:t>
            </a:r>
          </a:p>
          <a:p>
            <a:pPr algn="ctr"/>
            <a:r>
              <a:rPr lang="en-GB" sz="8800" b="1" dirty="0">
                <a:solidFill>
                  <a:srgbClr val="29ABE2"/>
                </a:solidFill>
                <a:latin typeface="Cambria" panose="02040503050406030204" pitchFamily="18" charset="0"/>
                <a:ea typeface="Cambria" panose="02040503050406030204" pitchFamily="18" charset="0"/>
              </a:rPr>
              <a:t>POWER PACK </a:t>
            </a:r>
          </a:p>
        </p:txBody>
      </p:sp>
      <p:sp>
        <p:nvSpPr>
          <p:cNvPr id="2" name="Rectangle: Rounded Corners 1">
            <a:extLst>
              <a:ext uri="{FF2B5EF4-FFF2-40B4-BE49-F238E27FC236}">
                <a16:creationId xmlns:a16="http://schemas.microsoft.com/office/drawing/2014/main" id="{D8F33700-3071-8DA6-B318-BA2C0BDC1700}"/>
              </a:ext>
            </a:extLst>
          </p:cNvPr>
          <p:cNvSpPr/>
          <p:nvPr/>
        </p:nvSpPr>
        <p:spPr>
          <a:xfrm>
            <a:off x="85725" y="114300"/>
            <a:ext cx="9734550" cy="6648450"/>
          </a:xfrm>
          <a:prstGeom prst="roundRect">
            <a:avLst>
              <a:gd name="adj" fmla="val 4633"/>
            </a:avLst>
          </a:prstGeom>
          <a:noFill/>
          <a:ln w="57150">
            <a:solidFill>
              <a:srgbClr val="0695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987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02077" y="505026"/>
          <a:ext cx="3225246" cy="6070586"/>
        </p:xfrm>
        <a:graphic>
          <a:graphicData uri="http://schemas.openxmlformats.org/drawingml/2006/table">
            <a:tbl>
              <a:tblPr firstRow="1" bandRow="1">
                <a:tableStyleId>{7DF18680-E054-41AD-8BC1-D1AEF772440D}</a:tableStyleId>
              </a:tblPr>
              <a:tblGrid>
                <a:gridCol w="469144">
                  <a:extLst>
                    <a:ext uri="{9D8B030D-6E8A-4147-A177-3AD203B41FA5}">
                      <a16:colId xmlns:a16="http://schemas.microsoft.com/office/drawing/2014/main" val="20000"/>
                    </a:ext>
                  </a:extLst>
                </a:gridCol>
                <a:gridCol w="1536350">
                  <a:extLst>
                    <a:ext uri="{9D8B030D-6E8A-4147-A177-3AD203B41FA5}">
                      <a16:colId xmlns:a16="http://schemas.microsoft.com/office/drawing/2014/main" val="20001"/>
                    </a:ext>
                  </a:extLst>
                </a:gridCol>
                <a:gridCol w="1219752">
                  <a:extLst>
                    <a:ext uri="{9D8B030D-6E8A-4147-A177-3AD203B41FA5}">
                      <a16:colId xmlns:a16="http://schemas.microsoft.com/office/drawing/2014/main" val="20002"/>
                    </a:ext>
                  </a:extLst>
                </a:gridCol>
              </a:tblGrid>
              <a:tr h="239910">
                <a:tc gridSpan="3">
                  <a:txBody>
                    <a:bodyPr/>
                    <a:lstStyle/>
                    <a:p>
                      <a:pPr algn="ctr"/>
                      <a:r>
                        <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FREIZEIT (Free time)</a:t>
                      </a:r>
                      <a:endParaRPr lang="en-GB"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61788">
                <a:tc>
                  <a:txBody>
                    <a:bodyPr/>
                    <a:lstStyle/>
                    <a:p>
                      <a:r>
                        <a:rPr lang="en-GB" sz="900" b="1" dirty="0">
                          <a:latin typeface="Cambria" panose="02040503050406030204" pitchFamily="18" charset="0"/>
                          <a:ea typeface="Cambria" panose="02040503050406030204" pitchFamily="18" charset="0"/>
                        </a:rPr>
                        <a:t>1</a:t>
                      </a:r>
                    </a:p>
                  </a:txBody>
                  <a:tcPr/>
                </a:tc>
                <a:tc>
                  <a:txBody>
                    <a:bodyPr/>
                    <a:lstStyle/>
                    <a:p>
                      <a:r>
                        <a:rPr lang="en-GB" sz="900" b="1" dirty="0">
                          <a:latin typeface="Cambria" panose="02040503050406030204" pitchFamily="18" charset="0"/>
                          <a:ea typeface="Cambria" panose="02040503050406030204" pitchFamily="18" charset="0"/>
                        </a:rPr>
                        <a:t>Was </a:t>
                      </a:r>
                      <a:r>
                        <a:rPr lang="en-GB" sz="900" b="1" dirty="0" err="1">
                          <a:latin typeface="Cambria" panose="02040503050406030204" pitchFamily="18" charset="0"/>
                          <a:ea typeface="Cambria" panose="02040503050406030204" pitchFamily="18" charset="0"/>
                        </a:rPr>
                        <a:t>machst</a:t>
                      </a:r>
                      <a:r>
                        <a:rPr lang="en-GB" sz="900" b="1" dirty="0">
                          <a:latin typeface="Cambria" panose="02040503050406030204" pitchFamily="18" charset="0"/>
                          <a:ea typeface="Cambria" panose="02040503050406030204" pitchFamily="18" charset="0"/>
                        </a:rPr>
                        <a:t> du </a:t>
                      </a:r>
                      <a:r>
                        <a:rPr lang="en-GB" sz="900" b="1" dirty="0" err="1">
                          <a:latin typeface="Cambria" panose="02040503050406030204" pitchFamily="18" charset="0"/>
                          <a:ea typeface="Cambria" panose="02040503050406030204" pitchFamily="18" charset="0"/>
                        </a:rPr>
                        <a:t>gern</a:t>
                      </a:r>
                      <a:r>
                        <a:rPr lang="en-GB" sz="900" b="1" dirty="0">
                          <a:latin typeface="Cambria" panose="02040503050406030204" pitchFamily="18" charset="0"/>
                          <a:ea typeface="Cambria" panose="02040503050406030204" pitchFamily="18" charset="0"/>
                        </a:rPr>
                        <a:t> in </a:t>
                      </a:r>
                      <a:r>
                        <a:rPr lang="en-GB" sz="900" b="1" dirty="0" err="1">
                          <a:latin typeface="Cambria" panose="02040503050406030204" pitchFamily="18" charset="0"/>
                          <a:ea typeface="Cambria" panose="02040503050406030204" pitchFamily="18" charset="0"/>
                        </a:rPr>
                        <a:t>deiner</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Freizet</a:t>
                      </a:r>
                      <a:r>
                        <a:rPr lang="en-GB" sz="900" b="1" dirty="0">
                          <a:latin typeface="Cambria" panose="02040503050406030204" pitchFamily="18" charset="0"/>
                          <a:ea typeface="Cambria" panose="02040503050406030204" pitchFamily="18" charset="0"/>
                        </a:rPr>
                        <a:t>?</a:t>
                      </a:r>
                    </a:p>
                  </a:txBody>
                  <a:tcPr/>
                </a:tc>
                <a:tc>
                  <a:txBody>
                    <a:bodyPr/>
                    <a:lstStyle/>
                    <a:p>
                      <a:r>
                        <a:rPr lang="en-GB" sz="900" b="1" dirty="0">
                          <a:latin typeface="Cambria" panose="02040503050406030204" pitchFamily="18" charset="0"/>
                          <a:ea typeface="Cambria" panose="02040503050406030204" pitchFamily="18" charset="0"/>
                        </a:rPr>
                        <a:t>What do you like doing in your free time?</a:t>
                      </a:r>
                    </a:p>
                  </a:txBody>
                  <a:tcPr/>
                </a:tc>
                <a:extLst>
                  <a:ext uri="{0D108BD9-81ED-4DB2-BD59-A6C34878D82A}">
                    <a16:rowId xmlns:a16="http://schemas.microsoft.com/office/drawing/2014/main" val="10001"/>
                  </a:ext>
                </a:extLst>
              </a:tr>
              <a:tr h="233453">
                <a:tc>
                  <a:txBody>
                    <a:bodyPr/>
                    <a:lstStyle/>
                    <a:p>
                      <a:r>
                        <a:rPr lang="en-GB" sz="900" b="1" dirty="0">
                          <a:latin typeface="Cambria" panose="02040503050406030204" pitchFamily="18" charset="0"/>
                          <a:ea typeface="Cambria" panose="02040503050406030204" pitchFamily="18" charset="0"/>
                        </a:rPr>
                        <a:t>2</a:t>
                      </a:r>
                    </a:p>
                  </a:txBody>
                  <a:tcPr/>
                </a:tc>
                <a:tc>
                  <a:txBody>
                    <a:bodyPr/>
                    <a:lstStyle/>
                    <a:p>
                      <a:r>
                        <a:rPr lang="en-GB" sz="900" b="1" dirty="0">
                          <a:latin typeface="Cambria" panose="02040503050406030204" pitchFamily="18" charset="0"/>
                          <a:ea typeface="Cambria" panose="02040503050406030204" pitchFamily="18" charset="0"/>
                        </a:rPr>
                        <a:t>Mein </a:t>
                      </a:r>
                      <a:r>
                        <a:rPr lang="en-GB" sz="900" b="1" dirty="0" err="1">
                          <a:latin typeface="Cambria" panose="02040503050406030204" pitchFamily="18" charset="0"/>
                          <a:ea typeface="Cambria" panose="02040503050406030204" pitchFamily="18" charset="0"/>
                        </a:rPr>
                        <a:t>Lieblingshobby</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ist</a:t>
                      </a:r>
                      <a:r>
                        <a:rPr lang="en-GB" sz="900" b="1" dirty="0">
                          <a:latin typeface="Cambria" panose="02040503050406030204" pitchFamily="18" charset="0"/>
                          <a:ea typeface="Cambria" panose="02040503050406030204" pitchFamily="18" charset="0"/>
                        </a:rPr>
                        <a:t>….</a:t>
                      </a:r>
                    </a:p>
                  </a:txBody>
                  <a:tcPr/>
                </a:tc>
                <a:tc>
                  <a:txBody>
                    <a:bodyPr/>
                    <a:lstStyle/>
                    <a:p>
                      <a:r>
                        <a:rPr lang="en-GB" sz="900" b="1" dirty="0">
                          <a:latin typeface="Cambria" panose="02040503050406030204" pitchFamily="18" charset="0"/>
                          <a:ea typeface="Cambria" panose="02040503050406030204" pitchFamily="18" charset="0"/>
                        </a:rPr>
                        <a:t>My favourite hobby is……</a:t>
                      </a:r>
                    </a:p>
                  </a:txBody>
                  <a:tcPr/>
                </a:tc>
                <a:extLst>
                  <a:ext uri="{0D108BD9-81ED-4DB2-BD59-A6C34878D82A}">
                    <a16:rowId xmlns:a16="http://schemas.microsoft.com/office/drawing/2014/main" val="10002"/>
                  </a:ext>
                </a:extLst>
              </a:tr>
              <a:tr h="379361">
                <a:tc>
                  <a:txBody>
                    <a:bodyPr/>
                    <a:lstStyle/>
                    <a:p>
                      <a:r>
                        <a:rPr lang="en-GB" sz="900" b="1" dirty="0">
                          <a:latin typeface="Cambria" panose="02040503050406030204" pitchFamily="18" charset="0"/>
                          <a:ea typeface="Cambria" panose="02040503050406030204" pitchFamily="18" charset="0"/>
                        </a:rPr>
                        <a:t>3</a:t>
                      </a:r>
                    </a:p>
                  </a:txBody>
                  <a:tcPr/>
                </a:tc>
                <a:tc>
                  <a:txBody>
                    <a:bodyPr/>
                    <a:lstStyle/>
                    <a:p>
                      <a:r>
                        <a:rPr lang="en-GB" sz="900" b="1" dirty="0">
                          <a:latin typeface="Cambria" panose="02040503050406030204" pitchFamily="18" charset="0"/>
                          <a:ea typeface="Cambria" panose="02040503050406030204" pitchFamily="18" charset="0"/>
                        </a:rPr>
                        <a:t>Meine </a:t>
                      </a:r>
                      <a:r>
                        <a:rPr lang="en-GB" sz="900" b="1" dirty="0" err="1">
                          <a:latin typeface="Cambria" panose="02040503050406030204" pitchFamily="18" charset="0"/>
                          <a:ea typeface="Cambria" panose="02040503050406030204" pitchFamily="18" charset="0"/>
                        </a:rPr>
                        <a:t>Lieblingsfreizeitaktivität</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ist</a:t>
                      </a:r>
                      <a:r>
                        <a:rPr lang="en-GB" sz="900" b="1" dirty="0">
                          <a:latin typeface="Cambria" panose="02040503050406030204" pitchFamily="18" charset="0"/>
                          <a:ea typeface="Cambria" panose="02040503050406030204" pitchFamily="18" charset="0"/>
                        </a:rPr>
                        <a:t>…</a:t>
                      </a:r>
                    </a:p>
                  </a:txBody>
                  <a:tcPr/>
                </a:tc>
                <a:tc>
                  <a:txBody>
                    <a:bodyPr/>
                    <a:lstStyle/>
                    <a:p>
                      <a:r>
                        <a:rPr lang="en-GB" sz="900" b="1" dirty="0">
                          <a:latin typeface="Cambria" panose="02040503050406030204" pitchFamily="18" charset="0"/>
                          <a:ea typeface="Cambria" panose="02040503050406030204" pitchFamily="18" charset="0"/>
                        </a:rPr>
                        <a:t>My favourite free time activity is….</a:t>
                      </a:r>
                    </a:p>
                  </a:txBody>
                  <a:tcPr/>
                </a:tc>
                <a:extLst>
                  <a:ext uri="{0D108BD9-81ED-4DB2-BD59-A6C34878D82A}">
                    <a16:rowId xmlns:a16="http://schemas.microsoft.com/office/drawing/2014/main" val="10003"/>
                  </a:ext>
                </a:extLst>
              </a:tr>
              <a:tr h="233453">
                <a:tc>
                  <a:txBody>
                    <a:bodyPr/>
                    <a:lstStyle/>
                    <a:p>
                      <a:r>
                        <a:rPr lang="en-GB" sz="900" b="1" dirty="0">
                          <a:latin typeface="Cambria" panose="02040503050406030204" pitchFamily="18" charset="0"/>
                          <a:ea typeface="Cambria" panose="02040503050406030204" pitchFamily="18" charset="0"/>
                        </a:rPr>
                        <a:t>4</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interessiere</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mich</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sehr</a:t>
                      </a:r>
                      <a:r>
                        <a:rPr lang="en-GB" sz="900" b="1" dirty="0">
                          <a:latin typeface="Cambria" panose="02040503050406030204" pitchFamily="18" charset="0"/>
                          <a:ea typeface="Cambria" panose="02040503050406030204" pitchFamily="18" charset="0"/>
                        </a:rPr>
                        <a:t>/</a:t>
                      </a:r>
                      <a:r>
                        <a:rPr lang="en-GB" sz="900" b="1" dirty="0" err="1">
                          <a:latin typeface="Cambria" panose="02040503050406030204" pitchFamily="18" charset="0"/>
                          <a:ea typeface="Cambria" panose="02040503050406030204" pitchFamily="18" charset="0"/>
                        </a:rPr>
                        <a:t>nicht</a:t>
                      </a:r>
                      <a:r>
                        <a:rPr lang="en-GB" sz="900" b="1" dirty="0">
                          <a:latin typeface="Cambria" panose="02040503050406030204" pitchFamily="18" charset="0"/>
                          <a:ea typeface="Cambria" panose="02040503050406030204" pitchFamily="18" charset="0"/>
                        </a:rPr>
                        <a:t>) für…</a:t>
                      </a:r>
                    </a:p>
                  </a:txBody>
                  <a:tcPr/>
                </a:tc>
                <a:tc>
                  <a:txBody>
                    <a:bodyPr/>
                    <a:lstStyle/>
                    <a:p>
                      <a:r>
                        <a:rPr lang="en-GB" sz="900" b="1" dirty="0">
                          <a:latin typeface="Cambria" panose="02040503050406030204" pitchFamily="18" charset="0"/>
                          <a:ea typeface="Cambria" panose="02040503050406030204" pitchFamily="18" charset="0"/>
                        </a:rPr>
                        <a:t>I’m (very/not) interested in….</a:t>
                      </a:r>
                    </a:p>
                  </a:txBody>
                  <a:tcPr/>
                </a:tc>
                <a:extLst>
                  <a:ext uri="{0D108BD9-81ED-4DB2-BD59-A6C34878D82A}">
                    <a16:rowId xmlns:a16="http://schemas.microsoft.com/office/drawing/2014/main" val="10004"/>
                  </a:ext>
                </a:extLst>
              </a:tr>
              <a:tr h="379361">
                <a:tc>
                  <a:txBody>
                    <a:bodyPr/>
                    <a:lstStyle/>
                    <a:p>
                      <a:r>
                        <a:rPr lang="en-GB" sz="900" b="1" dirty="0">
                          <a:latin typeface="Cambria" panose="02040503050406030204" pitchFamily="18" charset="0"/>
                          <a:ea typeface="Cambria" panose="02040503050406030204" pitchFamily="18" charset="0"/>
                        </a:rPr>
                        <a:t>5</a:t>
                      </a:r>
                    </a:p>
                  </a:txBody>
                  <a:tcPr/>
                </a:tc>
                <a:tc>
                  <a:txBody>
                    <a:bodyPr/>
                    <a:lstStyle/>
                    <a:p>
                      <a:r>
                        <a:rPr lang="en-GB" sz="900" b="1" dirty="0" err="1">
                          <a:latin typeface="Cambria" panose="02040503050406030204" pitchFamily="18" charset="0"/>
                          <a:ea typeface="Cambria" panose="02040503050406030204" pitchFamily="18" charset="0"/>
                        </a:rPr>
                        <a:t>Einkaufen</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Shopping</a:t>
                      </a:r>
                    </a:p>
                  </a:txBody>
                  <a:tcPr/>
                </a:tc>
                <a:extLst>
                  <a:ext uri="{0D108BD9-81ED-4DB2-BD59-A6C34878D82A}">
                    <a16:rowId xmlns:a16="http://schemas.microsoft.com/office/drawing/2014/main" val="10005"/>
                  </a:ext>
                </a:extLst>
              </a:tr>
              <a:tr h="233453">
                <a:tc>
                  <a:txBody>
                    <a:bodyPr/>
                    <a:lstStyle/>
                    <a:p>
                      <a:r>
                        <a:rPr lang="en-GB" sz="900" b="1" dirty="0">
                          <a:latin typeface="Cambria" panose="02040503050406030204" pitchFamily="18" charset="0"/>
                          <a:ea typeface="Cambria" panose="02040503050406030204" pitchFamily="18" charset="0"/>
                        </a:rPr>
                        <a:t>6</a:t>
                      </a:r>
                    </a:p>
                  </a:txBody>
                  <a:tcPr/>
                </a:tc>
                <a:tc>
                  <a:txBody>
                    <a:bodyPr/>
                    <a:lstStyle/>
                    <a:p>
                      <a:r>
                        <a:rPr lang="en-GB" sz="900" b="1" dirty="0" err="1">
                          <a:latin typeface="Cambria" panose="02040503050406030204" pitchFamily="18" charset="0"/>
                          <a:ea typeface="Cambria" panose="02040503050406030204" pitchFamily="18" charset="0"/>
                        </a:rPr>
                        <a:t>Fernsehen</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Watching TV</a:t>
                      </a:r>
                    </a:p>
                  </a:txBody>
                  <a:tcPr/>
                </a:tc>
                <a:extLst>
                  <a:ext uri="{0D108BD9-81ED-4DB2-BD59-A6C34878D82A}">
                    <a16:rowId xmlns:a16="http://schemas.microsoft.com/office/drawing/2014/main" val="10006"/>
                  </a:ext>
                </a:extLst>
              </a:tr>
              <a:tr h="233453">
                <a:tc>
                  <a:txBody>
                    <a:bodyPr/>
                    <a:lstStyle/>
                    <a:p>
                      <a:r>
                        <a:rPr lang="en-GB" sz="900" b="1" dirty="0">
                          <a:latin typeface="Cambria" panose="02040503050406030204" pitchFamily="18" charset="0"/>
                          <a:ea typeface="Cambria" panose="02040503050406030204" pitchFamily="18" charset="0"/>
                        </a:rPr>
                        <a:t>7</a:t>
                      </a:r>
                    </a:p>
                  </a:txBody>
                  <a:tcPr/>
                </a:tc>
                <a:tc>
                  <a:txBody>
                    <a:bodyPr/>
                    <a:lstStyle/>
                    <a:p>
                      <a:r>
                        <a:rPr lang="en-GB" sz="900" b="1" dirty="0">
                          <a:latin typeface="Cambria" panose="02040503050406030204" pitchFamily="18" charset="0"/>
                          <a:ea typeface="Cambria" panose="02040503050406030204" pitchFamily="18" charset="0"/>
                        </a:rPr>
                        <a:t>Gaming</a:t>
                      </a:r>
                    </a:p>
                  </a:txBody>
                  <a:tcPr/>
                </a:tc>
                <a:tc>
                  <a:txBody>
                    <a:bodyPr/>
                    <a:lstStyle/>
                    <a:p>
                      <a:r>
                        <a:rPr lang="en-GB" sz="900" b="1" dirty="0">
                          <a:latin typeface="Cambria" panose="02040503050406030204" pitchFamily="18" charset="0"/>
                          <a:ea typeface="Cambria" panose="02040503050406030204" pitchFamily="18" charset="0"/>
                        </a:rPr>
                        <a:t>Gaming</a:t>
                      </a:r>
                    </a:p>
                  </a:txBody>
                  <a:tcPr/>
                </a:tc>
                <a:extLst>
                  <a:ext uri="{0D108BD9-81ED-4DB2-BD59-A6C34878D82A}">
                    <a16:rowId xmlns:a16="http://schemas.microsoft.com/office/drawing/2014/main" val="10007"/>
                  </a:ext>
                </a:extLst>
              </a:tr>
              <a:tr h="233453">
                <a:tc>
                  <a:txBody>
                    <a:bodyPr/>
                    <a:lstStyle/>
                    <a:p>
                      <a:r>
                        <a:rPr lang="en-GB" sz="900" b="1" dirty="0">
                          <a:latin typeface="Cambria" panose="02040503050406030204" pitchFamily="18" charset="0"/>
                          <a:ea typeface="Cambria" panose="02040503050406030204" pitchFamily="18" charset="0"/>
                        </a:rPr>
                        <a:t>8</a:t>
                      </a:r>
                    </a:p>
                  </a:txBody>
                  <a:tcPr/>
                </a:tc>
                <a:tc>
                  <a:txBody>
                    <a:bodyPr/>
                    <a:lstStyle/>
                    <a:p>
                      <a:r>
                        <a:rPr lang="en-GB" sz="900" b="1" dirty="0" err="1">
                          <a:latin typeface="Cambria" panose="02040503050406030204" pitchFamily="18" charset="0"/>
                          <a:ea typeface="Cambria" panose="02040503050406030204" pitchFamily="18" charset="0"/>
                        </a:rPr>
                        <a:t>Lesen</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Reading</a:t>
                      </a:r>
                    </a:p>
                  </a:txBody>
                  <a:tcPr/>
                </a:tc>
                <a:extLst>
                  <a:ext uri="{0D108BD9-81ED-4DB2-BD59-A6C34878D82A}">
                    <a16:rowId xmlns:a16="http://schemas.microsoft.com/office/drawing/2014/main" val="10008"/>
                  </a:ext>
                </a:extLst>
              </a:tr>
              <a:tr h="233453">
                <a:tc>
                  <a:txBody>
                    <a:bodyPr/>
                    <a:lstStyle/>
                    <a:p>
                      <a:r>
                        <a:rPr lang="en-GB" sz="900" b="1" dirty="0">
                          <a:latin typeface="Cambria" panose="02040503050406030204" pitchFamily="18" charset="0"/>
                          <a:ea typeface="Cambria" panose="02040503050406030204" pitchFamily="18" charset="0"/>
                        </a:rPr>
                        <a:t>9</a:t>
                      </a:r>
                    </a:p>
                  </a:txBody>
                  <a:tcPr/>
                </a:tc>
                <a:tc>
                  <a:txBody>
                    <a:bodyPr/>
                    <a:lstStyle/>
                    <a:p>
                      <a:r>
                        <a:rPr lang="en-GB" sz="900" b="1" dirty="0" err="1">
                          <a:latin typeface="Cambria" panose="02040503050406030204" pitchFamily="18" charset="0"/>
                          <a:ea typeface="Cambria" panose="02040503050406030204" pitchFamily="18" charset="0"/>
                        </a:rPr>
                        <a:t>Radfahren</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Bike riding</a:t>
                      </a:r>
                    </a:p>
                  </a:txBody>
                  <a:tcPr/>
                </a:tc>
                <a:extLst>
                  <a:ext uri="{0D108BD9-81ED-4DB2-BD59-A6C34878D82A}">
                    <a16:rowId xmlns:a16="http://schemas.microsoft.com/office/drawing/2014/main" val="369114512"/>
                  </a:ext>
                </a:extLst>
              </a:tr>
              <a:tr h="233453">
                <a:tc>
                  <a:txBody>
                    <a:bodyPr/>
                    <a:lstStyle/>
                    <a:p>
                      <a:r>
                        <a:rPr lang="en-GB" sz="900" b="1" dirty="0">
                          <a:latin typeface="Cambria" panose="02040503050406030204" pitchFamily="18" charset="0"/>
                          <a:ea typeface="Cambria" panose="02040503050406030204" pitchFamily="18" charset="0"/>
                        </a:rPr>
                        <a:t>10</a:t>
                      </a:r>
                    </a:p>
                  </a:txBody>
                  <a:tcPr/>
                </a:tc>
                <a:tc>
                  <a:txBody>
                    <a:bodyPr/>
                    <a:lstStyle/>
                    <a:p>
                      <a:r>
                        <a:rPr lang="en-GB" sz="900" b="1">
                          <a:latin typeface="Cambria" panose="02040503050406030204" pitchFamily="18" charset="0"/>
                          <a:ea typeface="Cambria" panose="02040503050406030204" pitchFamily="18" charset="0"/>
                        </a:rPr>
                        <a:t>Sport</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Sport</a:t>
                      </a:r>
                    </a:p>
                  </a:txBody>
                  <a:tcPr/>
                </a:tc>
                <a:extLst>
                  <a:ext uri="{0D108BD9-81ED-4DB2-BD59-A6C34878D82A}">
                    <a16:rowId xmlns:a16="http://schemas.microsoft.com/office/drawing/2014/main" val="1638688708"/>
                  </a:ext>
                </a:extLst>
              </a:tr>
              <a:tr h="233453">
                <a:tc>
                  <a:txBody>
                    <a:bodyPr/>
                    <a:lstStyle/>
                    <a:p>
                      <a:r>
                        <a:rPr lang="en-GB" sz="900" b="1" dirty="0">
                          <a:latin typeface="Cambria" panose="02040503050406030204" pitchFamily="18" charset="0"/>
                          <a:ea typeface="Cambria" panose="02040503050406030204" pitchFamily="18" charset="0"/>
                        </a:rPr>
                        <a:t>11</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besuche</a:t>
                      </a:r>
                      <a:r>
                        <a:rPr lang="en-GB" sz="900" b="1" dirty="0">
                          <a:latin typeface="Cambria" panose="02040503050406030204" pitchFamily="18" charset="0"/>
                          <a:ea typeface="Cambria" panose="02040503050406030204" pitchFamily="18" charset="0"/>
                        </a:rPr>
                        <a:t> (</a:t>
                      </a:r>
                      <a:r>
                        <a:rPr lang="en-GB" sz="900" b="1" dirty="0" err="1">
                          <a:latin typeface="Cambria" panose="02040503050406030204" pitchFamily="18" charset="0"/>
                          <a:ea typeface="Cambria" panose="02040503050406030204" pitchFamily="18" charset="0"/>
                        </a:rPr>
                        <a:t>Austellungen</a:t>
                      </a:r>
                      <a:r>
                        <a:rPr lang="en-GB" sz="900" b="1" dirty="0">
                          <a:latin typeface="Cambria" panose="02040503050406030204" pitchFamily="18" charset="0"/>
                          <a:ea typeface="Cambria" panose="02040503050406030204" pitchFamily="18" charset="0"/>
                        </a:rPr>
                        <a:t>/Freunde).</a:t>
                      </a:r>
                    </a:p>
                  </a:txBody>
                  <a:tcPr/>
                </a:tc>
                <a:tc>
                  <a:txBody>
                    <a:bodyPr/>
                    <a:lstStyle/>
                    <a:p>
                      <a:r>
                        <a:rPr lang="en-GB" sz="900" b="1" dirty="0">
                          <a:latin typeface="Cambria" panose="02040503050406030204" pitchFamily="18" charset="0"/>
                          <a:ea typeface="Cambria" panose="02040503050406030204" pitchFamily="18" charset="0"/>
                        </a:rPr>
                        <a:t>I visit (exhibitions/</a:t>
                      </a:r>
                    </a:p>
                    <a:p>
                      <a:r>
                        <a:rPr lang="en-GB" sz="900" b="1" dirty="0">
                          <a:latin typeface="Cambria" panose="02040503050406030204" pitchFamily="18" charset="0"/>
                          <a:ea typeface="Cambria" panose="02040503050406030204" pitchFamily="18" charset="0"/>
                        </a:rPr>
                        <a:t>friends).</a:t>
                      </a:r>
                    </a:p>
                  </a:txBody>
                  <a:tcPr/>
                </a:tc>
                <a:extLst>
                  <a:ext uri="{0D108BD9-81ED-4DB2-BD59-A6C34878D82A}">
                    <a16:rowId xmlns:a16="http://schemas.microsoft.com/office/drawing/2014/main" val="3587053306"/>
                  </a:ext>
                </a:extLst>
              </a:tr>
              <a:tr h="233453">
                <a:tc>
                  <a:txBody>
                    <a:bodyPr/>
                    <a:lstStyle/>
                    <a:p>
                      <a:r>
                        <a:rPr lang="en-GB" sz="900" b="1" dirty="0">
                          <a:latin typeface="Cambria" panose="02040503050406030204" pitchFamily="18" charset="0"/>
                          <a:ea typeface="Cambria" panose="02040503050406030204" pitchFamily="18" charset="0"/>
                        </a:rPr>
                        <a:t>12</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tanze</a:t>
                      </a:r>
                      <a:r>
                        <a:rPr lang="en-GB" sz="900" b="1" dirty="0">
                          <a:latin typeface="Cambria" panose="02040503050406030204" pitchFamily="18" charset="0"/>
                          <a:ea typeface="Cambria" panose="02040503050406030204" pitchFamily="18" charset="0"/>
                        </a:rPr>
                        <a:t>/</a:t>
                      </a:r>
                      <a:r>
                        <a:rPr lang="en-GB" sz="900" b="1" dirty="0" err="1">
                          <a:latin typeface="Cambria" panose="02040503050406030204" pitchFamily="18" charset="0"/>
                          <a:ea typeface="Cambria" panose="02040503050406030204" pitchFamily="18" charset="0"/>
                        </a:rPr>
                        <a:t>koche</a:t>
                      </a:r>
                      <a:r>
                        <a:rPr lang="en-GB" sz="900" b="1" dirty="0">
                          <a:latin typeface="Cambria" panose="02040503050406030204" pitchFamily="18" charset="0"/>
                          <a:ea typeface="Cambria" panose="02040503050406030204" pitchFamily="18" charset="0"/>
                        </a:rPr>
                        <a:t>/singe.</a:t>
                      </a:r>
                    </a:p>
                  </a:txBody>
                  <a:tcPr/>
                </a:tc>
                <a:tc>
                  <a:txBody>
                    <a:bodyPr/>
                    <a:lstStyle/>
                    <a:p>
                      <a:r>
                        <a:rPr lang="en-GB" sz="900" b="1" dirty="0">
                          <a:latin typeface="Cambria" panose="02040503050406030204" pitchFamily="18" charset="0"/>
                          <a:ea typeface="Cambria" panose="02040503050406030204" pitchFamily="18" charset="0"/>
                        </a:rPr>
                        <a:t>I dance/cook/sing.</a:t>
                      </a:r>
                    </a:p>
                  </a:txBody>
                  <a:tcPr/>
                </a:tc>
                <a:extLst>
                  <a:ext uri="{0D108BD9-81ED-4DB2-BD59-A6C34878D82A}">
                    <a16:rowId xmlns:a16="http://schemas.microsoft.com/office/drawing/2014/main" val="3515575797"/>
                  </a:ext>
                </a:extLst>
              </a:tr>
              <a:tr h="233453">
                <a:tc>
                  <a:txBody>
                    <a:bodyPr/>
                    <a:lstStyle/>
                    <a:p>
                      <a:r>
                        <a:rPr lang="en-GB" sz="900" b="1" dirty="0">
                          <a:latin typeface="Cambria" panose="02040503050406030204" pitchFamily="18" charset="0"/>
                          <a:ea typeface="Cambria" panose="02040503050406030204" pitchFamily="18" charset="0"/>
                        </a:rPr>
                        <a:t>13</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mache</a:t>
                      </a:r>
                      <a:r>
                        <a:rPr lang="en-GB" sz="900" b="1" dirty="0">
                          <a:latin typeface="Cambria" panose="02040503050406030204" pitchFamily="18" charset="0"/>
                          <a:ea typeface="Cambria" panose="02040503050406030204" pitchFamily="18" charset="0"/>
                        </a:rPr>
                        <a:t> Fotos.</a:t>
                      </a:r>
                    </a:p>
                  </a:txBody>
                  <a:tcPr/>
                </a:tc>
                <a:tc>
                  <a:txBody>
                    <a:bodyPr/>
                    <a:lstStyle/>
                    <a:p>
                      <a:r>
                        <a:rPr lang="en-GB" sz="900" b="1" dirty="0">
                          <a:latin typeface="Cambria" panose="02040503050406030204" pitchFamily="18" charset="0"/>
                          <a:ea typeface="Cambria" panose="02040503050406030204" pitchFamily="18" charset="0"/>
                        </a:rPr>
                        <a:t>I take photos.</a:t>
                      </a:r>
                    </a:p>
                  </a:txBody>
                  <a:tcPr/>
                </a:tc>
                <a:extLst>
                  <a:ext uri="{0D108BD9-81ED-4DB2-BD59-A6C34878D82A}">
                    <a16:rowId xmlns:a16="http://schemas.microsoft.com/office/drawing/2014/main" val="3003063081"/>
                  </a:ext>
                </a:extLst>
              </a:tr>
              <a:tr h="233453">
                <a:tc>
                  <a:txBody>
                    <a:bodyPr/>
                    <a:lstStyle/>
                    <a:p>
                      <a:r>
                        <a:rPr lang="en-GB" sz="900" b="1" dirty="0">
                          <a:latin typeface="Cambria" panose="02040503050406030204" pitchFamily="18" charset="0"/>
                          <a:ea typeface="Cambria" panose="02040503050406030204" pitchFamily="18" charset="0"/>
                        </a:rPr>
                        <a:t>14</a:t>
                      </a:r>
                    </a:p>
                  </a:txBody>
                  <a:tcPr/>
                </a:tc>
                <a:tc>
                  <a:txBody>
                    <a:bodyPr/>
                    <a:lstStyle/>
                    <a:p>
                      <a:r>
                        <a:rPr lang="en-GB" sz="900" b="1" dirty="0">
                          <a:latin typeface="Cambria" panose="02040503050406030204" pitchFamily="18" charset="0"/>
                          <a:ea typeface="Cambria" panose="02040503050406030204" pitchFamily="18" charset="0"/>
                        </a:rPr>
                        <a:t>Ich lese </a:t>
                      </a:r>
                      <a:r>
                        <a:rPr lang="en-GB" sz="900" b="1" dirty="0" err="1">
                          <a:latin typeface="Cambria" panose="02040503050406030204" pitchFamily="18" charset="0"/>
                          <a:ea typeface="Cambria" panose="02040503050406030204" pitchFamily="18" charset="0"/>
                        </a:rPr>
                        <a:t>Bücher</a:t>
                      </a:r>
                      <a:r>
                        <a:rPr lang="en-GB" sz="900" b="1" dirty="0">
                          <a:latin typeface="Cambria" panose="02040503050406030204" pitchFamily="18" charset="0"/>
                          <a:ea typeface="Cambria" panose="02040503050406030204" pitchFamily="18" charset="0"/>
                        </a:rPr>
                        <a:t>/Romane.</a:t>
                      </a:r>
                    </a:p>
                  </a:txBody>
                  <a:tcPr/>
                </a:tc>
                <a:tc>
                  <a:txBody>
                    <a:bodyPr/>
                    <a:lstStyle/>
                    <a:p>
                      <a:r>
                        <a:rPr lang="en-GB" sz="900" b="1" dirty="0">
                          <a:latin typeface="Cambria" panose="02040503050406030204" pitchFamily="18" charset="0"/>
                          <a:ea typeface="Cambria" panose="02040503050406030204" pitchFamily="18" charset="0"/>
                        </a:rPr>
                        <a:t>I read books/ novels.</a:t>
                      </a:r>
                    </a:p>
                  </a:txBody>
                  <a:tcPr/>
                </a:tc>
                <a:extLst>
                  <a:ext uri="{0D108BD9-81ED-4DB2-BD59-A6C34878D82A}">
                    <a16:rowId xmlns:a16="http://schemas.microsoft.com/office/drawing/2014/main" val="1742376130"/>
                  </a:ext>
                </a:extLst>
              </a:tr>
              <a:tr h="233453">
                <a:tc>
                  <a:txBody>
                    <a:bodyPr/>
                    <a:lstStyle/>
                    <a:p>
                      <a:r>
                        <a:rPr lang="en-GB" sz="900" b="1" dirty="0">
                          <a:latin typeface="Cambria" panose="02040503050406030204" pitchFamily="18" charset="0"/>
                          <a:ea typeface="Cambria" panose="02040503050406030204" pitchFamily="18" charset="0"/>
                        </a:rPr>
                        <a:t>15</a:t>
                      </a:r>
                    </a:p>
                  </a:txBody>
                  <a:tcPr/>
                </a:tc>
                <a:tc>
                  <a:txBody>
                    <a:bodyPr/>
                    <a:lstStyle/>
                    <a:p>
                      <a:r>
                        <a:rPr lang="en-GB" sz="900" b="1" dirty="0">
                          <a:latin typeface="Cambria" panose="02040503050406030204" pitchFamily="18" charset="0"/>
                          <a:ea typeface="Cambria" panose="02040503050406030204" pitchFamily="18" charset="0"/>
                        </a:rPr>
                        <a:t>Ich male/</a:t>
                      </a:r>
                      <a:r>
                        <a:rPr lang="en-GB" sz="900" b="1" dirty="0" err="1">
                          <a:latin typeface="Cambria" panose="02040503050406030204" pitchFamily="18" charset="0"/>
                          <a:ea typeface="Cambria" panose="02040503050406030204" pitchFamily="18" charset="0"/>
                        </a:rPr>
                        <a:t>zeichne</a:t>
                      </a:r>
                      <a:r>
                        <a:rPr lang="en-GB" sz="900" b="1" dirty="0">
                          <a:latin typeface="Cambria" panose="02040503050406030204" pitchFamily="18" charset="0"/>
                          <a:ea typeface="Cambria" panose="02040503050406030204" pitchFamily="18" charset="0"/>
                        </a:rPr>
                        <a:t> Bilder.</a:t>
                      </a:r>
                    </a:p>
                  </a:txBody>
                  <a:tcPr/>
                </a:tc>
                <a:tc>
                  <a:txBody>
                    <a:bodyPr/>
                    <a:lstStyle/>
                    <a:p>
                      <a:r>
                        <a:rPr lang="en-GB" sz="900" b="1" dirty="0">
                          <a:latin typeface="Cambria" panose="02040503050406030204" pitchFamily="18" charset="0"/>
                          <a:ea typeface="Cambria" panose="02040503050406030204" pitchFamily="18" charset="0"/>
                        </a:rPr>
                        <a:t>I paint/ draw pictures.</a:t>
                      </a:r>
                    </a:p>
                  </a:txBody>
                  <a:tcPr/>
                </a:tc>
                <a:extLst>
                  <a:ext uri="{0D108BD9-81ED-4DB2-BD59-A6C34878D82A}">
                    <a16:rowId xmlns:a16="http://schemas.microsoft.com/office/drawing/2014/main" val="4150257569"/>
                  </a:ext>
                </a:extLst>
              </a:tr>
              <a:tr h="379361">
                <a:tc>
                  <a:txBody>
                    <a:bodyPr/>
                    <a:lstStyle/>
                    <a:p>
                      <a:r>
                        <a:rPr lang="en-GB" sz="900" b="1" dirty="0">
                          <a:latin typeface="Cambria" panose="02040503050406030204" pitchFamily="18" charset="0"/>
                          <a:ea typeface="Cambria" panose="02040503050406030204" pitchFamily="18" charset="0"/>
                        </a:rPr>
                        <a:t>16</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höre</a:t>
                      </a:r>
                      <a:r>
                        <a:rPr lang="en-GB" sz="900" b="1" dirty="0">
                          <a:latin typeface="Cambria" panose="02040503050406030204" pitchFamily="18" charset="0"/>
                          <a:ea typeface="Cambria" panose="02040503050406030204" pitchFamily="18" charset="0"/>
                        </a:rPr>
                        <a:t> Musik.</a:t>
                      </a:r>
                    </a:p>
                  </a:txBody>
                  <a:tcPr/>
                </a:tc>
                <a:tc>
                  <a:txBody>
                    <a:bodyPr/>
                    <a:lstStyle/>
                    <a:p>
                      <a:r>
                        <a:rPr lang="en-GB" sz="900" b="1" dirty="0">
                          <a:latin typeface="Cambria" panose="02040503050406030204" pitchFamily="18" charset="0"/>
                          <a:ea typeface="Cambria" panose="02040503050406030204" pitchFamily="18" charset="0"/>
                        </a:rPr>
                        <a:t>I listen to music.</a:t>
                      </a:r>
                    </a:p>
                  </a:txBody>
                  <a:tcPr/>
                </a:tc>
                <a:extLst>
                  <a:ext uri="{0D108BD9-81ED-4DB2-BD59-A6C34878D82A}">
                    <a16:rowId xmlns:a16="http://schemas.microsoft.com/office/drawing/2014/main" val="1754246501"/>
                  </a:ext>
                </a:extLst>
              </a:tr>
              <a:tr h="233453">
                <a:tc>
                  <a:txBody>
                    <a:bodyPr/>
                    <a:lstStyle/>
                    <a:p>
                      <a:r>
                        <a:rPr lang="en-GB" sz="900" b="1" dirty="0">
                          <a:latin typeface="Cambria" panose="02040503050406030204" pitchFamily="18" charset="0"/>
                          <a:ea typeface="Cambria" panose="02040503050406030204" pitchFamily="18" charset="0"/>
                        </a:rPr>
                        <a:t>17</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sehe</a:t>
                      </a:r>
                      <a:r>
                        <a:rPr lang="en-GB" sz="900" b="1" dirty="0">
                          <a:latin typeface="Cambria" panose="02040503050406030204" pitchFamily="18" charset="0"/>
                          <a:ea typeface="Cambria" panose="02040503050406030204" pitchFamily="18" charset="0"/>
                        </a:rPr>
                        <a:t> fern/</a:t>
                      </a:r>
                      <a:r>
                        <a:rPr lang="en-GB" sz="900" b="1" dirty="0" err="1">
                          <a:latin typeface="Cambria" panose="02040503050406030204" pitchFamily="18" charset="0"/>
                          <a:ea typeface="Cambria" panose="02040503050406030204" pitchFamily="18" charset="0"/>
                        </a:rPr>
                        <a:t>Filme</a:t>
                      </a:r>
                      <a:r>
                        <a:rPr lang="en-GB" sz="900" b="1" dirty="0">
                          <a:latin typeface="Cambria" panose="02040503050406030204" pitchFamily="18" charset="0"/>
                          <a:ea typeface="Cambria" panose="02040503050406030204" pitchFamily="18" charset="0"/>
                        </a:rPr>
                        <a:t>.</a:t>
                      </a:r>
                    </a:p>
                  </a:txBody>
                  <a:tcPr/>
                </a:tc>
                <a:tc>
                  <a:txBody>
                    <a:bodyPr/>
                    <a:lstStyle/>
                    <a:p>
                      <a:r>
                        <a:rPr lang="en-GB" sz="900" b="1" dirty="0">
                          <a:latin typeface="Cambria" panose="02040503050406030204" pitchFamily="18" charset="0"/>
                          <a:ea typeface="Cambria" panose="02040503050406030204" pitchFamily="18" charset="0"/>
                        </a:rPr>
                        <a:t>I watch TV/ films.</a:t>
                      </a:r>
                    </a:p>
                  </a:txBody>
                  <a:tcPr/>
                </a:tc>
                <a:extLst>
                  <a:ext uri="{0D108BD9-81ED-4DB2-BD59-A6C34878D82A}">
                    <a16:rowId xmlns:a16="http://schemas.microsoft.com/office/drawing/2014/main" val="1031582559"/>
                  </a:ext>
                </a:extLst>
              </a:tr>
              <a:tr h="233453">
                <a:tc>
                  <a:txBody>
                    <a:bodyPr/>
                    <a:lstStyle/>
                    <a:p>
                      <a:r>
                        <a:rPr lang="en-GB" sz="900" b="1" dirty="0">
                          <a:latin typeface="Cambria" panose="02040503050406030204" pitchFamily="18" charset="0"/>
                          <a:ea typeface="Cambria" panose="02040503050406030204" pitchFamily="18" charset="0"/>
                        </a:rPr>
                        <a:t>18</a:t>
                      </a:r>
                    </a:p>
                  </a:txBody>
                  <a:tcPr/>
                </a:tc>
                <a:tc>
                  <a:txBody>
                    <a:bodyPr/>
                    <a:lstStyle/>
                    <a:p>
                      <a:r>
                        <a:rPr lang="en-GB" sz="900" b="1" dirty="0">
                          <a:latin typeface="Cambria" panose="02040503050406030204" pitchFamily="18" charset="0"/>
                          <a:ea typeface="Cambria" panose="02040503050406030204" pitchFamily="18" charset="0"/>
                        </a:rPr>
                        <a:t>Ich </a:t>
                      </a:r>
                      <a:r>
                        <a:rPr lang="en-GB" sz="900" b="1" dirty="0" err="1">
                          <a:latin typeface="Cambria" panose="02040503050406030204" pitchFamily="18" charset="0"/>
                          <a:ea typeface="Cambria" panose="02040503050406030204" pitchFamily="18" charset="0"/>
                        </a:rPr>
                        <a:t>spiele</a:t>
                      </a:r>
                      <a:r>
                        <a:rPr lang="en-GB" sz="900" b="1" dirty="0">
                          <a:latin typeface="Cambria" panose="02040503050406030204" pitchFamily="18" charset="0"/>
                          <a:ea typeface="Cambria" panose="02040503050406030204" pitchFamily="18" charset="0"/>
                        </a:rPr>
                        <a:t> am Computer.</a:t>
                      </a:r>
                    </a:p>
                  </a:txBody>
                  <a:tcPr/>
                </a:tc>
                <a:tc>
                  <a:txBody>
                    <a:bodyPr/>
                    <a:lstStyle/>
                    <a:p>
                      <a:r>
                        <a:rPr lang="en-GB" sz="900" b="1" dirty="0">
                          <a:latin typeface="Cambria" panose="02040503050406030204" pitchFamily="18" charset="0"/>
                          <a:ea typeface="Cambria" panose="02040503050406030204" pitchFamily="18" charset="0"/>
                        </a:rPr>
                        <a:t>I play on the computer.</a:t>
                      </a:r>
                    </a:p>
                  </a:txBody>
                  <a:tcPr/>
                </a:tc>
                <a:extLst>
                  <a:ext uri="{0D108BD9-81ED-4DB2-BD59-A6C34878D82A}">
                    <a16:rowId xmlns:a16="http://schemas.microsoft.com/office/drawing/2014/main" val="1450181205"/>
                  </a:ext>
                </a:extLst>
              </a:tr>
            </a:tbl>
          </a:graphicData>
        </a:graphic>
      </p:graphicFrame>
      <p:graphicFrame>
        <p:nvGraphicFramePr>
          <p:cNvPr id="11" name="Table 10">
            <a:extLst>
              <a:ext uri="{FF2B5EF4-FFF2-40B4-BE49-F238E27FC236}">
                <a16:creationId xmlns:a16="http://schemas.microsoft.com/office/drawing/2014/main" id="{58D65B02-00BF-42AF-B079-317BC71AEC9A}"/>
              </a:ext>
            </a:extLst>
          </p:cNvPr>
          <p:cNvGraphicFramePr>
            <a:graphicFrameLocks noGrp="1"/>
          </p:cNvGraphicFramePr>
          <p:nvPr/>
        </p:nvGraphicFramePr>
        <p:xfrm>
          <a:off x="3529807" y="485821"/>
          <a:ext cx="2846386" cy="2040686"/>
        </p:xfrm>
        <a:graphic>
          <a:graphicData uri="http://schemas.openxmlformats.org/drawingml/2006/table">
            <a:tbl>
              <a:tblPr firstRow="1" bandRow="1">
                <a:tableStyleId>{93296810-A885-4BE3-A3E7-6D5BEEA58F35}</a:tableStyleId>
              </a:tblPr>
              <a:tblGrid>
                <a:gridCol w="250389">
                  <a:extLst>
                    <a:ext uri="{9D8B030D-6E8A-4147-A177-3AD203B41FA5}">
                      <a16:colId xmlns:a16="http://schemas.microsoft.com/office/drawing/2014/main" val="20000"/>
                    </a:ext>
                  </a:extLst>
                </a:gridCol>
                <a:gridCol w="1092681">
                  <a:extLst>
                    <a:ext uri="{9D8B030D-6E8A-4147-A177-3AD203B41FA5}">
                      <a16:colId xmlns:a16="http://schemas.microsoft.com/office/drawing/2014/main" val="20001"/>
                    </a:ext>
                  </a:extLst>
                </a:gridCol>
                <a:gridCol w="1503316">
                  <a:extLst>
                    <a:ext uri="{9D8B030D-6E8A-4147-A177-3AD203B41FA5}">
                      <a16:colId xmlns:a16="http://schemas.microsoft.com/office/drawing/2014/main" val="20002"/>
                    </a:ext>
                  </a:extLst>
                </a:gridCol>
              </a:tblGrid>
              <a:tr h="180054">
                <a:tc gridSpan="3">
                  <a:txBody>
                    <a:bodyPr/>
                    <a:lstStyle/>
                    <a:p>
                      <a:pPr algn="ctr"/>
                      <a:r>
                        <a:rPr lang="en-GB" sz="1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FRAGEN (Questions)</a:t>
                      </a:r>
                    </a:p>
                  </a:txBody>
                  <a:tcPr/>
                </a:tc>
                <a:tc hMerge="1">
                  <a:txBody>
                    <a:bodyPr/>
                    <a:lstStyle/>
                    <a:p>
                      <a:endParaRPr lang="en-GB" sz="1000" b="1" dirty="0">
                        <a:solidFill>
                          <a:schemeClr val="tx1"/>
                        </a:solidFill>
                        <a:latin typeface="Cambria" panose="02040503050406030204" pitchFamily="18" charset="0"/>
                        <a:ea typeface="Cambria" panose="02040503050406030204" pitchFamily="18" charset="0"/>
                      </a:endParaRPr>
                    </a:p>
                  </a:txBody>
                  <a:tcPr/>
                </a:tc>
                <a:tc hMerge="1">
                  <a:txBody>
                    <a:bodyPr/>
                    <a:lstStyle/>
                    <a:p>
                      <a:endParaRPr lang="en-GB" sz="1000" b="1"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180054">
                <a:tc>
                  <a:txBody>
                    <a:bodyPr/>
                    <a:lstStyle/>
                    <a:p>
                      <a:r>
                        <a:rPr lang="en-GB" sz="900" b="1" dirty="0">
                          <a:solidFill>
                            <a:schemeClr val="tx1"/>
                          </a:solidFill>
                          <a:latin typeface="Cambria" panose="02040503050406030204" pitchFamily="18" charset="0"/>
                          <a:ea typeface="Cambria" panose="02040503050406030204" pitchFamily="18" charset="0"/>
                        </a:rPr>
                        <a:t>1</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Wann</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When…?</a:t>
                      </a:r>
                    </a:p>
                  </a:txBody>
                  <a:tcPr/>
                </a:tc>
                <a:extLst>
                  <a:ext uri="{0D108BD9-81ED-4DB2-BD59-A6C34878D82A}">
                    <a16:rowId xmlns:a16="http://schemas.microsoft.com/office/drawing/2014/main" val="10001"/>
                  </a:ext>
                </a:extLst>
              </a:tr>
              <a:tr h="180054">
                <a:tc>
                  <a:txBody>
                    <a:bodyPr/>
                    <a:lstStyle/>
                    <a:p>
                      <a:r>
                        <a:rPr lang="en-GB" sz="900" b="1" dirty="0">
                          <a:solidFill>
                            <a:schemeClr val="tx1"/>
                          </a:solidFill>
                          <a:latin typeface="Cambria" panose="02040503050406030204" pitchFamily="18" charset="0"/>
                          <a:ea typeface="Cambria" panose="02040503050406030204" pitchFamily="18" charset="0"/>
                        </a:rPr>
                        <a:t>2</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Was…?</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What…?</a:t>
                      </a:r>
                    </a:p>
                  </a:txBody>
                  <a:tcPr/>
                </a:tc>
                <a:extLst>
                  <a:ext uri="{0D108BD9-81ED-4DB2-BD59-A6C34878D82A}">
                    <a16:rowId xmlns:a16="http://schemas.microsoft.com/office/drawing/2014/main" val="10002"/>
                  </a:ext>
                </a:extLst>
              </a:tr>
              <a:tr h="180054">
                <a:tc>
                  <a:txBody>
                    <a:bodyPr/>
                    <a:lstStyle/>
                    <a:p>
                      <a:r>
                        <a:rPr lang="en-GB" sz="900" b="1" dirty="0">
                          <a:solidFill>
                            <a:schemeClr val="tx1"/>
                          </a:solidFill>
                          <a:latin typeface="Cambria" panose="02040503050406030204" pitchFamily="18" charset="0"/>
                          <a:ea typeface="Cambria" panose="02040503050406030204" pitchFamily="18" charset="0"/>
                        </a:rPr>
                        <a:t>3</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Wie…?</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How…? </a:t>
                      </a:r>
                    </a:p>
                  </a:txBody>
                  <a:tcPr/>
                </a:tc>
                <a:extLst>
                  <a:ext uri="{0D108BD9-81ED-4DB2-BD59-A6C34878D82A}">
                    <a16:rowId xmlns:a16="http://schemas.microsoft.com/office/drawing/2014/main" val="10003"/>
                  </a:ext>
                </a:extLst>
              </a:tr>
              <a:tr h="288086">
                <a:tc>
                  <a:txBody>
                    <a:bodyPr/>
                    <a:lstStyle/>
                    <a:p>
                      <a:r>
                        <a:rPr lang="en-GB" sz="900" b="1" dirty="0">
                          <a:solidFill>
                            <a:schemeClr val="tx1"/>
                          </a:solidFill>
                          <a:latin typeface="Cambria" panose="02040503050406030204" pitchFamily="18" charset="0"/>
                          <a:ea typeface="Cambria" panose="02040503050406030204" pitchFamily="18" charset="0"/>
                        </a:rPr>
                        <a:t>4</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Wie </a:t>
                      </a:r>
                      <a:r>
                        <a:rPr lang="en-GB" sz="900" b="1" dirty="0" err="1">
                          <a:solidFill>
                            <a:schemeClr val="tx1"/>
                          </a:solidFill>
                          <a:latin typeface="Cambria" panose="02040503050406030204" pitchFamily="18" charset="0"/>
                          <a:ea typeface="Cambria" panose="02040503050406030204" pitchFamily="18" charset="0"/>
                        </a:rPr>
                        <a:t>viel</a:t>
                      </a:r>
                      <a:r>
                        <a:rPr lang="en-GB" sz="900" b="1" dirty="0">
                          <a:solidFill>
                            <a:schemeClr val="tx1"/>
                          </a:solidFill>
                          <a:latin typeface="Cambria" panose="02040503050406030204" pitchFamily="18" charset="0"/>
                          <a:ea typeface="Cambria" panose="02040503050406030204" pitchFamily="18" charset="0"/>
                        </a:rPr>
                        <a:t>(e)…?</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How much / how many…?</a:t>
                      </a:r>
                    </a:p>
                  </a:txBody>
                  <a:tcPr/>
                </a:tc>
                <a:extLst>
                  <a:ext uri="{0D108BD9-81ED-4DB2-BD59-A6C34878D82A}">
                    <a16:rowId xmlns:a16="http://schemas.microsoft.com/office/drawing/2014/main" val="10004"/>
                  </a:ext>
                </a:extLst>
              </a:tr>
              <a:tr h="180054">
                <a:tc>
                  <a:txBody>
                    <a:bodyPr/>
                    <a:lstStyle/>
                    <a:p>
                      <a:r>
                        <a:rPr lang="en-GB" sz="900" b="1" dirty="0">
                          <a:solidFill>
                            <a:schemeClr val="tx1"/>
                          </a:solidFill>
                          <a:latin typeface="Cambria" panose="02040503050406030204" pitchFamily="18" charset="0"/>
                          <a:ea typeface="Cambria" panose="02040503050406030204" pitchFamily="18" charset="0"/>
                        </a:rPr>
                        <a:t>5</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Wie oft…?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How often…?</a:t>
                      </a:r>
                    </a:p>
                  </a:txBody>
                  <a:tcPr/>
                </a:tc>
                <a:extLst>
                  <a:ext uri="{0D108BD9-81ED-4DB2-BD59-A6C34878D82A}">
                    <a16:rowId xmlns:a16="http://schemas.microsoft.com/office/drawing/2014/main" val="10005"/>
                  </a:ext>
                </a:extLst>
              </a:tr>
              <a:tr h="180054">
                <a:tc>
                  <a:txBody>
                    <a:bodyPr/>
                    <a:lstStyle/>
                    <a:p>
                      <a:r>
                        <a:rPr lang="en-GB" sz="900" b="1" dirty="0">
                          <a:solidFill>
                            <a:schemeClr val="tx1"/>
                          </a:solidFill>
                          <a:latin typeface="Cambria" panose="02040503050406030204" pitchFamily="18" charset="0"/>
                          <a:ea typeface="Cambria" panose="02040503050406030204" pitchFamily="18" charset="0"/>
                        </a:rPr>
                        <a:t>6</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Warum</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Why…?</a:t>
                      </a:r>
                    </a:p>
                  </a:txBody>
                  <a:tcPr/>
                </a:tc>
                <a:extLst>
                  <a:ext uri="{0D108BD9-81ED-4DB2-BD59-A6C34878D82A}">
                    <a16:rowId xmlns:a16="http://schemas.microsoft.com/office/drawing/2014/main" val="10006"/>
                  </a:ext>
                </a:extLst>
              </a:tr>
              <a:tr h="288086">
                <a:tc>
                  <a:txBody>
                    <a:bodyPr/>
                    <a:lstStyle/>
                    <a:p>
                      <a:r>
                        <a:rPr lang="en-GB" sz="900" b="1" dirty="0">
                          <a:solidFill>
                            <a:schemeClr val="tx1"/>
                          </a:solidFill>
                          <a:latin typeface="Cambria" panose="02040503050406030204" pitchFamily="18" charset="0"/>
                          <a:ea typeface="Cambria" panose="02040503050406030204" pitchFamily="18" charset="0"/>
                        </a:rPr>
                        <a:t>7</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Welche</a:t>
                      </a:r>
                      <a:r>
                        <a:rPr lang="en-GB" sz="900" b="1" dirty="0">
                          <a:solidFill>
                            <a:schemeClr val="tx1"/>
                          </a:solidFill>
                          <a:latin typeface="Cambria" panose="02040503050406030204" pitchFamily="18" charset="0"/>
                          <a:ea typeface="Cambria" panose="02040503050406030204" pitchFamily="18" charset="0"/>
                        </a:rPr>
                        <a:t>/r/s…?</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Which…?</a:t>
                      </a:r>
                    </a:p>
                  </a:txBody>
                  <a:tcPr/>
                </a:tc>
                <a:extLst>
                  <a:ext uri="{0D108BD9-81ED-4DB2-BD59-A6C34878D82A}">
                    <a16:rowId xmlns:a16="http://schemas.microsoft.com/office/drawing/2014/main" val="2105954003"/>
                  </a:ext>
                </a:extLst>
              </a:tr>
            </a:tbl>
          </a:graphicData>
        </a:graphic>
      </p:graphicFrame>
      <p:graphicFrame>
        <p:nvGraphicFramePr>
          <p:cNvPr id="10" name="Table 9"/>
          <p:cNvGraphicFramePr>
            <a:graphicFrameLocks noGrp="1"/>
          </p:cNvGraphicFramePr>
          <p:nvPr/>
        </p:nvGraphicFramePr>
        <p:xfrm>
          <a:off x="6478678" y="485820"/>
          <a:ext cx="3327733" cy="6265372"/>
        </p:xfrm>
        <a:graphic>
          <a:graphicData uri="http://schemas.openxmlformats.org/drawingml/2006/table">
            <a:tbl>
              <a:tblPr firstRow="1" bandRow="1">
                <a:tableStyleId>{21E4AEA4-8DFA-4A89-87EB-49C32662AFE0}</a:tableStyleId>
              </a:tblPr>
              <a:tblGrid>
                <a:gridCol w="383849">
                  <a:extLst>
                    <a:ext uri="{9D8B030D-6E8A-4147-A177-3AD203B41FA5}">
                      <a16:colId xmlns:a16="http://schemas.microsoft.com/office/drawing/2014/main" val="20000"/>
                    </a:ext>
                  </a:extLst>
                </a:gridCol>
                <a:gridCol w="1497250">
                  <a:extLst>
                    <a:ext uri="{9D8B030D-6E8A-4147-A177-3AD203B41FA5}">
                      <a16:colId xmlns:a16="http://schemas.microsoft.com/office/drawing/2014/main" val="20001"/>
                    </a:ext>
                  </a:extLst>
                </a:gridCol>
                <a:gridCol w="1446634">
                  <a:extLst>
                    <a:ext uri="{9D8B030D-6E8A-4147-A177-3AD203B41FA5}">
                      <a16:colId xmlns:a16="http://schemas.microsoft.com/office/drawing/2014/main" val="20002"/>
                    </a:ext>
                  </a:extLst>
                </a:gridCol>
              </a:tblGrid>
              <a:tr h="240484">
                <a:tc gridSpan="3">
                  <a:txBody>
                    <a:bodyPr/>
                    <a:lstStyle/>
                    <a:p>
                      <a:pPr algn="ctr"/>
                      <a:r>
                        <a:rPr lang="en-GB"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TECHNOLOGY</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60726">
                <a:tc>
                  <a:txBody>
                    <a:bodyPr/>
                    <a:lstStyle/>
                    <a:p>
                      <a:r>
                        <a:rPr lang="en-GB" sz="900" b="1" dirty="0">
                          <a:latin typeface="Cambria" panose="02040503050406030204" pitchFamily="18" charset="0"/>
                          <a:ea typeface="Cambria" panose="02040503050406030204" pitchFamily="18" charset="0"/>
                        </a:rPr>
                        <a:t>1</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Welche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Geräte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benutzt</a:t>
                      </a:r>
                      <a:r>
                        <a:rPr lang="en-GB" sz="900" b="1" dirty="0">
                          <a:solidFill>
                            <a:schemeClr val="tx1"/>
                          </a:solidFill>
                          <a:latin typeface="Cambria" panose="02040503050406030204" pitchFamily="18" charset="0"/>
                          <a:ea typeface="Cambria" panose="02040503050406030204" pitchFamily="18" charset="0"/>
                        </a:rPr>
                        <a:t> du?</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Which devices do you use?</a:t>
                      </a:r>
                    </a:p>
                  </a:txBody>
                  <a:tcPr/>
                </a:tc>
                <a:extLst>
                  <a:ext uri="{0D108BD9-81ED-4DB2-BD59-A6C34878D82A}">
                    <a16:rowId xmlns:a16="http://schemas.microsoft.com/office/drawing/2014/main" val="10001"/>
                  </a:ext>
                </a:extLst>
              </a:tr>
              <a:tr h="355113">
                <a:tc>
                  <a:txBody>
                    <a:bodyPr/>
                    <a:lstStyle/>
                    <a:p>
                      <a:r>
                        <a:rPr lang="en-GB" sz="900" b="1" dirty="0">
                          <a:latin typeface="Cambria" panose="02040503050406030204" pitchFamily="18" charset="0"/>
                          <a:ea typeface="Cambria" panose="02040503050406030204" pitchFamily="18" charset="0"/>
                        </a:rPr>
                        <a:t>2</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benutze</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use…</a:t>
                      </a:r>
                    </a:p>
                  </a:txBody>
                  <a:tcPr/>
                </a:tc>
                <a:extLst>
                  <a:ext uri="{0D108BD9-81ED-4DB2-BD59-A6C34878D82A}">
                    <a16:rowId xmlns:a16="http://schemas.microsoft.com/office/drawing/2014/main" val="10002"/>
                  </a:ext>
                </a:extLst>
              </a:tr>
              <a:tr h="225454">
                <a:tc>
                  <a:txBody>
                    <a:bodyPr/>
                    <a:lstStyle/>
                    <a:p>
                      <a:r>
                        <a:rPr lang="en-GB" sz="900" b="1" dirty="0">
                          <a:latin typeface="Cambria" panose="02040503050406030204" pitchFamily="18" charset="0"/>
                          <a:ea typeface="Cambria" panose="02040503050406030204" pitchFamily="18" charset="0"/>
                        </a:rPr>
                        <a:t>3</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einen</a:t>
                      </a:r>
                      <a:r>
                        <a:rPr lang="en-GB" sz="900" b="1" dirty="0">
                          <a:solidFill>
                            <a:schemeClr val="tx1"/>
                          </a:solidFill>
                          <a:latin typeface="Cambria" panose="02040503050406030204" pitchFamily="18" charset="0"/>
                          <a:ea typeface="Cambria" panose="02040503050406030204" pitchFamily="18" charset="0"/>
                        </a:rPr>
                        <a:t> Computer</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computer</a:t>
                      </a:r>
                    </a:p>
                  </a:txBody>
                  <a:tcPr/>
                </a:tc>
                <a:extLst>
                  <a:ext uri="{0D108BD9-81ED-4DB2-BD59-A6C34878D82A}">
                    <a16:rowId xmlns:a16="http://schemas.microsoft.com/office/drawing/2014/main" val="10003"/>
                  </a:ext>
                </a:extLst>
              </a:tr>
              <a:tr h="225454">
                <a:tc>
                  <a:txBody>
                    <a:bodyPr/>
                    <a:lstStyle/>
                    <a:p>
                      <a:r>
                        <a:rPr lang="en-GB" sz="900" b="1" dirty="0">
                          <a:latin typeface="Cambria" panose="02040503050406030204" pitchFamily="18" charset="0"/>
                          <a:ea typeface="Cambria" panose="02040503050406030204" pitchFamily="18" charset="0"/>
                        </a:rPr>
                        <a:t>4</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einen</a:t>
                      </a:r>
                      <a:r>
                        <a:rPr lang="en-GB" sz="900" b="1" dirty="0">
                          <a:solidFill>
                            <a:schemeClr val="tx1"/>
                          </a:solidFill>
                          <a:latin typeface="Cambria" panose="02040503050406030204" pitchFamily="18" charset="0"/>
                          <a:ea typeface="Cambria" panose="02040503050406030204" pitchFamily="18" charset="0"/>
                        </a:rPr>
                        <a:t> Laptop</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laptop</a:t>
                      </a:r>
                    </a:p>
                  </a:txBody>
                  <a:tcPr/>
                </a:tc>
                <a:extLst>
                  <a:ext uri="{0D108BD9-81ED-4DB2-BD59-A6C34878D82A}">
                    <a16:rowId xmlns:a16="http://schemas.microsoft.com/office/drawing/2014/main" val="10004"/>
                  </a:ext>
                </a:extLst>
              </a:tr>
              <a:tr h="225454">
                <a:tc>
                  <a:txBody>
                    <a:bodyPr/>
                    <a:lstStyle/>
                    <a:p>
                      <a:r>
                        <a:rPr lang="en-GB" sz="900" b="1" dirty="0">
                          <a:latin typeface="Cambria" panose="02040503050406030204" pitchFamily="18" charset="0"/>
                          <a:ea typeface="Cambria" panose="02040503050406030204" pitchFamily="18" charset="0"/>
                        </a:rPr>
                        <a:t>5</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Spielkonsole</a:t>
                      </a:r>
                      <a:endParaRPr lang="en-GB" sz="9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games console</a:t>
                      </a:r>
                    </a:p>
                  </a:txBody>
                  <a:tcPr/>
                </a:tc>
                <a:extLst>
                  <a:ext uri="{0D108BD9-81ED-4DB2-BD59-A6C34878D82A}">
                    <a16:rowId xmlns:a16="http://schemas.microsoft.com/office/drawing/2014/main" val="10005"/>
                  </a:ext>
                </a:extLst>
              </a:tr>
              <a:tr h="225454">
                <a:tc>
                  <a:txBody>
                    <a:bodyPr/>
                    <a:lstStyle/>
                    <a:p>
                      <a:r>
                        <a:rPr lang="en-GB" sz="900" b="1" dirty="0">
                          <a:latin typeface="Cambria" panose="02040503050406030204" pitchFamily="18" charset="0"/>
                          <a:ea typeface="Cambria" panose="02040503050406030204" pitchFamily="18" charset="0"/>
                        </a:rPr>
                        <a:t>6</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a:t>
                      </a:r>
                      <a:r>
                        <a:rPr lang="en-GB" sz="900" b="1" dirty="0">
                          <a:solidFill>
                            <a:schemeClr val="tx1"/>
                          </a:solidFill>
                          <a:latin typeface="Cambria" panose="02040503050406030204" pitchFamily="18" charset="0"/>
                          <a:ea typeface="Cambria" panose="02040503050406030204" pitchFamily="18" charset="0"/>
                        </a:rPr>
                        <a:t> Handy</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mobile phone</a:t>
                      </a:r>
                    </a:p>
                  </a:txBody>
                  <a:tcPr/>
                </a:tc>
                <a:extLst>
                  <a:ext uri="{0D108BD9-81ED-4DB2-BD59-A6C34878D82A}">
                    <a16:rowId xmlns:a16="http://schemas.microsoft.com/office/drawing/2014/main" val="10006"/>
                  </a:ext>
                </a:extLst>
              </a:tr>
              <a:tr h="283083">
                <a:tc>
                  <a:txBody>
                    <a:bodyPr/>
                    <a:lstStyle/>
                    <a:p>
                      <a:r>
                        <a:rPr lang="en-GB" sz="900" b="1" dirty="0">
                          <a:latin typeface="Cambria" panose="02040503050406030204" pitchFamily="18" charset="0"/>
                          <a:ea typeface="Cambria" panose="02040503050406030204" pitchFamily="18" charset="0"/>
                        </a:rPr>
                        <a:t>7</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a:t>
                      </a:r>
                      <a:r>
                        <a:rPr lang="en-GB" sz="900" b="1" dirty="0">
                          <a:solidFill>
                            <a:schemeClr val="tx1"/>
                          </a:solidFill>
                          <a:latin typeface="Cambria" panose="02040503050406030204" pitchFamily="18" charset="0"/>
                          <a:ea typeface="Cambria" panose="02040503050406030204" pitchFamily="18" charset="0"/>
                        </a:rPr>
                        <a:t> Smartphone</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smartphone</a:t>
                      </a:r>
                    </a:p>
                  </a:txBody>
                  <a:tcPr/>
                </a:tc>
                <a:extLst>
                  <a:ext uri="{0D108BD9-81ED-4DB2-BD59-A6C34878D82A}">
                    <a16:rowId xmlns:a16="http://schemas.microsoft.com/office/drawing/2014/main" val="10007"/>
                  </a:ext>
                </a:extLst>
              </a:tr>
              <a:tr h="247124">
                <a:tc>
                  <a:txBody>
                    <a:bodyPr/>
                    <a:lstStyle/>
                    <a:p>
                      <a:r>
                        <a:rPr lang="en-GB" sz="900" b="1" dirty="0">
                          <a:latin typeface="Cambria" panose="02040503050406030204" pitchFamily="18" charset="0"/>
                          <a:ea typeface="Cambria" panose="02040503050406030204" pitchFamily="18" charset="0"/>
                        </a:rPr>
                        <a:t>8</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ein</a:t>
                      </a:r>
                      <a:r>
                        <a:rPr lang="en-GB" sz="900" b="1" dirty="0">
                          <a:solidFill>
                            <a:schemeClr val="tx1"/>
                          </a:solidFill>
                          <a:latin typeface="Cambria" panose="02040503050406030204" pitchFamily="18" charset="0"/>
                          <a:ea typeface="Cambria" panose="02040503050406030204" pitchFamily="18" charset="0"/>
                        </a:rPr>
                        <a:t> Tablet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a tablet</a:t>
                      </a:r>
                    </a:p>
                  </a:txBody>
                  <a:tcPr/>
                </a:tc>
                <a:extLst>
                  <a:ext uri="{0D108BD9-81ED-4DB2-BD59-A6C34878D82A}">
                    <a16:rowId xmlns:a16="http://schemas.microsoft.com/office/drawing/2014/main" val="10008"/>
                  </a:ext>
                </a:extLst>
              </a:tr>
              <a:tr h="225454">
                <a:tc>
                  <a:txBody>
                    <a:bodyPr/>
                    <a:lstStyle/>
                    <a:p>
                      <a:r>
                        <a:rPr lang="en-GB" sz="900" b="1" dirty="0">
                          <a:latin typeface="Cambria" panose="02040503050406030204" pitchFamily="18" charset="0"/>
                          <a:ea typeface="Cambria" panose="02040503050406030204" pitchFamily="18" charset="0"/>
                        </a:rPr>
                        <a:t>9</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Was </a:t>
                      </a:r>
                      <a:r>
                        <a:rPr lang="en-GB" sz="900" b="1" dirty="0" err="1">
                          <a:solidFill>
                            <a:schemeClr val="tx1"/>
                          </a:solidFill>
                          <a:latin typeface="Cambria" panose="02040503050406030204" pitchFamily="18" charset="0"/>
                          <a:ea typeface="Cambria" panose="02040503050406030204" pitchFamily="18" charset="0"/>
                        </a:rPr>
                        <a:t>machst</a:t>
                      </a:r>
                      <a:r>
                        <a:rPr lang="en-GB" sz="900" b="1" dirty="0">
                          <a:solidFill>
                            <a:schemeClr val="tx1"/>
                          </a:solidFill>
                          <a:latin typeface="Cambria" panose="02040503050406030204" pitchFamily="18" charset="0"/>
                          <a:ea typeface="Cambria" panose="02040503050406030204" pitchFamily="18" charset="0"/>
                        </a:rPr>
                        <a:t> du online?</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What do you do online?</a:t>
                      </a:r>
                    </a:p>
                  </a:txBody>
                  <a:tcPr/>
                </a:tc>
                <a:extLst>
                  <a:ext uri="{0D108BD9-81ED-4DB2-BD59-A6C34878D82A}">
                    <a16:rowId xmlns:a16="http://schemas.microsoft.com/office/drawing/2014/main" val="10009"/>
                  </a:ext>
                </a:extLst>
              </a:tr>
              <a:tr h="360726">
                <a:tc>
                  <a:txBody>
                    <a:bodyPr/>
                    <a:lstStyle/>
                    <a:p>
                      <a:r>
                        <a:rPr lang="en-GB" sz="900" b="1" dirty="0">
                          <a:latin typeface="Cambria" panose="02040503050406030204" pitchFamily="18" charset="0"/>
                          <a:ea typeface="Cambria" panose="02040503050406030204" pitchFamily="18" charset="0"/>
                        </a:rPr>
                        <a:t>10</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sehe</a:t>
                      </a:r>
                      <a:r>
                        <a:rPr lang="en-GB" sz="900" b="1" dirty="0">
                          <a:solidFill>
                            <a:schemeClr val="tx1"/>
                          </a:solidFill>
                          <a:latin typeface="Cambria" panose="02040503050406030204" pitchFamily="18" charset="0"/>
                          <a:ea typeface="Cambria" panose="02040503050406030204" pitchFamily="18" charset="0"/>
                        </a:rPr>
                        <a:t> mir (</a:t>
                      </a:r>
                      <a:r>
                        <a:rPr lang="en-GB" sz="900" b="1" dirty="0" err="1">
                          <a:solidFill>
                            <a:schemeClr val="tx1"/>
                          </a:solidFill>
                          <a:latin typeface="Cambria" panose="02040503050406030204" pitchFamily="18" charset="0"/>
                          <a:ea typeface="Cambria" panose="02040503050406030204" pitchFamily="18" charset="0"/>
                        </a:rPr>
                        <a:t>filme</a:t>
                      </a:r>
                      <a:r>
                        <a:rPr lang="en-GB" sz="900" b="1" dirty="0">
                          <a:solidFill>
                            <a:schemeClr val="tx1"/>
                          </a:solidFill>
                          <a:latin typeface="Cambria" panose="02040503050406030204" pitchFamily="18" charset="0"/>
                          <a:ea typeface="Cambria" panose="02040503050406030204" pitchFamily="18" charset="0"/>
                        </a:rPr>
                        <a:t>/Videos) an.</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watch (films/videos).</a:t>
                      </a:r>
                    </a:p>
                  </a:txBody>
                  <a:tcPr/>
                </a:tc>
                <a:extLst>
                  <a:ext uri="{0D108BD9-81ED-4DB2-BD59-A6C34878D82A}">
                    <a16:rowId xmlns:a16="http://schemas.microsoft.com/office/drawing/2014/main" val="10010"/>
                  </a:ext>
                </a:extLst>
              </a:tr>
              <a:tr h="225454">
                <a:tc>
                  <a:txBody>
                    <a:bodyPr/>
                    <a:lstStyle/>
                    <a:p>
                      <a:r>
                        <a:rPr lang="en-GB" sz="900" b="1" dirty="0">
                          <a:latin typeface="Cambria" panose="02040503050406030204" pitchFamily="18" charset="0"/>
                          <a:ea typeface="Cambria" panose="02040503050406030204" pitchFamily="18" charset="0"/>
                        </a:rPr>
                        <a:t>11</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sehe</a:t>
                      </a:r>
                      <a:r>
                        <a:rPr lang="en-GB" sz="900" b="1" dirty="0">
                          <a:solidFill>
                            <a:schemeClr val="tx1"/>
                          </a:solidFill>
                          <a:latin typeface="Cambria" panose="02040503050406030204" pitchFamily="18" charset="0"/>
                          <a:ea typeface="Cambria" panose="02040503050406030204" pitchFamily="18" charset="0"/>
                        </a:rPr>
                        <a:t> fern.</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watch TV.</a:t>
                      </a:r>
                    </a:p>
                  </a:txBody>
                  <a:tcPr/>
                </a:tc>
                <a:extLst>
                  <a:ext uri="{0D108BD9-81ED-4DB2-BD59-A6C34878D82A}">
                    <a16:rowId xmlns:a16="http://schemas.microsoft.com/office/drawing/2014/main" val="1886744276"/>
                  </a:ext>
                </a:extLst>
              </a:tr>
              <a:tr h="355113">
                <a:tc>
                  <a:txBody>
                    <a:bodyPr/>
                    <a:lstStyle/>
                    <a:p>
                      <a:r>
                        <a:rPr lang="en-GB" sz="900" b="1" dirty="0">
                          <a:latin typeface="Cambria" panose="02040503050406030204" pitchFamily="18" charset="0"/>
                          <a:ea typeface="Cambria" panose="02040503050406030204" pitchFamily="18" charset="0"/>
                        </a:rPr>
                        <a:t>12</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lade (Apps) </a:t>
                      </a:r>
                      <a:r>
                        <a:rPr lang="en-GB" sz="900" b="1" dirty="0" err="1">
                          <a:solidFill>
                            <a:schemeClr val="tx1"/>
                          </a:solidFill>
                          <a:latin typeface="Cambria" panose="02040503050406030204" pitchFamily="18" charset="0"/>
                          <a:ea typeface="Cambria" panose="02040503050406030204" pitchFamily="18" charset="0"/>
                        </a:rPr>
                        <a:t>herunter</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download apps.</a:t>
                      </a:r>
                    </a:p>
                  </a:txBody>
                  <a:tcPr/>
                </a:tc>
                <a:extLst>
                  <a:ext uri="{0D108BD9-81ED-4DB2-BD59-A6C34878D82A}">
                    <a16:rowId xmlns:a16="http://schemas.microsoft.com/office/drawing/2014/main" val="3241399136"/>
                  </a:ext>
                </a:extLst>
              </a:tr>
              <a:tr h="282583">
                <a:tc>
                  <a:txBody>
                    <a:bodyPr/>
                    <a:lstStyle/>
                    <a:p>
                      <a:r>
                        <a:rPr lang="en-GB" sz="900" b="1" dirty="0">
                          <a:latin typeface="Cambria" panose="02040503050406030204" pitchFamily="18" charset="0"/>
                          <a:ea typeface="Cambria" panose="02040503050406030204" pitchFamily="18" charset="0"/>
                        </a:rPr>
                        <a:t>13</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lade (Fotos) </a:t>
                      </a:r>
                      <a:r>
                        <a:rPr lang="en-GB" sz="900" b="1" dirty="0" err="1">
                          <a:solidFill>
                            <a:schemeClr val="tx1"/>
                          </a:solidFill>
                          <a:latin typeface="Cambria" panose="02040503050406030204" pitchFamily="18" charset="0"/>
                          <a:ea typeface="Cambria" panose="02040503050406030204" pitchFamily="18" charset="0"/>
                        </a:rPr>
                        <a:t>hoch</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upload (photos).</a:t>
                      </a:r>
                    </a:p>
                  </a:txBody>
                  <a:tcPr/>
                </a:tc>
                <a:extLst>
                  <a:ext uri="{0D108BD9-81ED-4DB2-BD59-A6C34878D82A}">
                    <a16:rowId xmlns:a16="http://schemas.microsoft.com/office/drawing/2014/main" val="939724687"/>
                  </a:ext>
                </a:extLst>
              </a:tr>
              <a:tr h="335383">
                <a:tc>
                  <a:txBody>
                    <a:bodyPr/>
                    <a:lstStyle/>
                    <a:p>
                      <a:r>
                        <a:rPr lang="en-GB" sz="900" b="1" dirty="0">
                          <a:latin typeface="Cambria" panose="02040503050406030204" pitchFamily="18" charset="0"/>
                          <a:ea typeface="Cambria" panose="02040503050406030204" pitchFamily="18" charset="0"/>
                        </a:rPr>
                        <a:t>14</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nehme</a:t>
                      </a:r>
                      <a:r>
                        <a:rPr lang="en-GB" sz="900" b="1" dirty="0">
                          <a:solidFill>
                            <a:schemeClr val="tx1"/>
                          </a:solidFill>
                          <a:latin typeface="Cambria" panose="02040503050406030204" pitchFamily="18" charset="0"/>
                          <a:ea typeface="Cambria" panose="02040503050406030204" pitchFamily="18" charset="0"/>
                        </a:rPr>
                        <a:t> (Musik) auf.</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record (music).</a:t>
                      </a:r>
                    </a:p>
                  </a:txBody>
                  <a:tcPr/>
                </a:tc>
                <a:extLst>
                  <a:ext uri="{0D108BD9-81ED-4DB2-BD59-A6C34878D82A}">
                    <a16:rowId xmlns:a16="http://schemas.microsoft.com/office/drawing/2014/main" val="2278686152"/>
                  </a:ext>
                </a:extLst>
              </a:tr>
              <a:tr h="360726">
                <a:tc>
                  <a:txBody>
                    <a:bodyPr/>
                    <a:lstStyle/>
                    <a:p>
                      <a:r>
                        <a:rPr lang="en-GB" sz="900" b="1" dirty="0">
                          <a:latin typeface="Cambria" panose="02040503050406030204" pitchFamily="18" charset="0"/>
                          <a:ea typeface="Cambria" panose="02040503050406030204" pitchFamily="18" charset="0"/>
                        </a:rPr>
                        <a:t>15</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rufe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meine</a:t>
                      </a:r>
                      <a:r>
                        <a:rPr lang="en-GB" sz="900" b="1" dirty="0">
                          <a:solidFill>
                            <a:schemeClr val="tx1"/>
                          </a:solidFill>
                          <a:latin typeface="Cambria" panose="02040503050406030204" pitchFamily="18" charset="0"/>
                          <a:ea typeface="Cambria" panose="02040503050406030204" pitchFamily="18" charset="0"/>
                        </a:rPr>
                        <a:t> Freunde) an.</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call/phone (my friends).</a:t>
                      </a:r>
                    </a:p>
                  </a:txBody>
                  <a:tcPr/>
                </a:tc>
                <a:extLst>
                  <a:ext uri="{0D108BD9-81ED-4DB2-BD59-A6C34878D82A}">
                    <a16:rowId xmlns:a16="http://schemas.microsoft.com/office/drawing/2014/main" val="4142136870"/>
                  </a:ext>
                </a:extLst>
              </a:tr>
              <a:tr h="488280">
                <a:tc>
                  <a:txBody>
                    <a:bodyPr/>
                    <a:lstStyle/>
                    <a:p>
                      <a:r>
                        <a:rPr lang="en-GB" sz="900" b="1" dirty="0">
                          <a:latin typeface="Cambria" panose="02040503050406030204" pitchFamily="18" charset="0"/>
                          <a:ea typeface="Cambria" panose="02040503050406030204" pitchFamily="18" charset="0"/>
                        </a:rPr>
                        <a:t>16</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benutze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sociale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Medien</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use social media.</a:t>
                      </a:r>
                    </a:p>
                  </a:txBody>
                  <a:tcPr/>
                </a:tc>
                <a:extLst>
                  <a:ext uri="{0D108BD9-81ED-4DB2-BD59-A6C34878D82A}">
                    <a16:rowId xmlns:a16="http://schemas.microsoft.com/office/drawing/2014/main" val="2350380592"/>
                  </a:ext>
                </a:extLst>
              </a:tr>
              <a:tr h="360726">
                <a:tc>
                  <a:txBody>
                    <a:bodyPr/>
                    <a:lstStyle/>
                    <a:p>
                      <a:r>
                        <a:rPr lang="en-GB" sz="900" b="1" dirty="0">
                          <a:latin typeface="Cambria" panose="02040503050406030204" pitchFamily="18" charset="0"/>
                          <a:ea typeface="Cambria" panose="02040503050406030204" pitchFamily="18" charset="0"/>
                        </a:rPr>
                        <a:t>17</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chatte</a:t>
                      </a:r>
                      <a:r>
                        <a:rPr lang="en-GB" sz="900" b="1" dirty="0">
                          <a:solidFill>
                            <a:schemeClr val="tx1"/>
                          </a:solidFill>
                          <a:latin typeface="Cambria" panose="02040503050406030204" pitchFamily="18" charset="0"/>
                          <a:ea typeface="Cambria" panose="02040503050406030204" pitchFamily="18" charset="0"/>
                        </a:rPr>
                        <a:t>/</a:t>
                      </a:r>
                      <a:r>
                        <a:rPr lang="en-GB" sz="900" b="1" dirty="0" err="1">
                          <a:solidFill>
                            <a:schemeClr val="tx1"/>
                          </a:solidFill>
                          <a:latin typeface="Cambria" panose="02040503050406030204" pitchFamily="18" charset="0"/>
                          <a:ea typeface="Cambria" panose="02040503050406030204" pitchFamily="18" charset="0"/>
                        </a:rPr>
                        <a:t>plaudere</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mit</a:t>
                      </a:r>
                      <a:r>
                        <a:rPr lang="en-GB" sz="900" b="1" dirty="0">
                          <a:solidFill>
                            <a:schemeClr val="tx1"/>
                          </a:solidFill>
                          <a:latin typeface="Cambria" panose="02040503050406030204" pitchFamily="18" charset="0"/>
                          <a:ea typeface="Cambria" panose="02040503050406030204" pitchFamily="18" charset="0"/>
                        </a:rPr>
                        <a:t> </a:t>
                      </a:r>
                      <a:r>
                        <a:rPr lang="en-GB" sz="900" b="1" dirty="0" err="1">
                          <a:solidFill>
                            <a:schemeClr val="tx1"/>
                          </a:solidFill>
                          <a:latin typeface="Cambria" panose="02040503050406030204" pitchFamily="18" charset="0"/>
                          <a:ea typeface="Cambria" panose="02040503050406030204" pitchFamily="18" charset="0"/>
                        </a:rPr>
                        <a:t>Freunden</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chat (with friends).</a:t>
                      </a:r>
                    </a:p>
                  </a:txBody>
                  <a:tcPr/>
                </a:tc>
                <a:extLst>
                  <a:ext uri="{0D108BD9-81ED-4DB2-BD59-A6C34878D82A}">
                    <a16:rowId xmlns:a16="http://schemas.microsoft.com/office/drawing/2014/main" val="1191140676"/>
                  </a:ext>
                </a:extLst>
              </a:tr>
              <a:tr h="360726">
                <a:tc>
                  <a:txBody>
                    <a:bodyPr/>
                    <a:lstStyle/>
                    <a:p>
                      <a:r>
                        <a:rPr lang="en-GB" sz="900" b="1" dirty="0">
                          <a:latin typeface="Cambria" panose="02040503050406030204" pitchFamily="18" charset="0"/>
                          <a:ea typeface="Cambria" panose="02040503050406030204" pitchFamily="18" charset="0"/>
                        </a:rPr>
                        <a:t>18</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Ich </a:t>
                      </a:r>
                      <a:r>
                        <a:rPr lang="en-GB" sz="900" b="1" dirty="0" err="1">
                          <a:solidFill>
                            <a:schemeClr val="tx1"/>
                          </a:solidFill>
                          <a:latin typeface="Cambria" panose="02040503050406030204" pitchFamily="18" charset="0"/>
                          <a:ea typeface="Cambria" panose="02040503050406030204" pitchFamily="18" charset="0"/>
                        </a:rPr>
                        <a:t>schreibe</a:t>
                      </a:r>
                      <a:r>
                        <a:rPr lang="en-GB" sz="900" b="1" dirty="0">
                          <a:solidFill>
                            <a:schemeClr val="tx1"/>
                          </a:solidFill>
                          <a:latin typeface="Cambria" panose="02040503050406030204" pitchFamily="18" charset="0"/>
                          <a:ea typeface="Cambria" panose="02040503050406030204" pitchFamily="18" charset="0"/>
                        </a:rPr>
                        <a:t>/lese/</a:t>
                      </a:r>
                      <a:r>
                        <a:rPr lang="en-GB" sz="900" b="1" dirty="0" err="1">
                          <a:solidFill>
                            <a:schemeClr val="tx1"/>
                          </a:solidFill>
                          <a:latin typeface="Cambria" panose="02040503050406030204" pitchFamily="18" charset="0"/>
                          <a:ea typeface="Cambria" panose="02040503050406030204" pitchFamily="18" charset="0"/>
                        </a:rPr>
                        <a:t>schicke</a:t>
                      </a:r>
                      <a:r>
                        <a:rPr lang="en-GB" sz="900" b="1" dirty="0">
                          <a:solidFill>
                            <a:schemeClr val="tx1"/>
                          </a:solidFill>
                          <a:latin typeface="Cambria" panose="02040503050406030204" pitchFamily="18" charset="0"/>
                          <a:ea typeface="Cambria" panose="02040503050406030204" pitchFamily="18" charset="0"/>
                        </a:rPr>
                        <a:t>.</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I read/write/send.</a:t>
                      </a:r>
                    </a:p>
                  </a:txBody>
                  <a:tcPr/>
                </a:tc>
                <a:extLst>
                  <a:ext uri="{0D108BD9-81ED-4DB2-BD59-A6C34878D82A}">
                    <a16:rowId xmlns:a16="http://schemas.microsoft.com/office/drawing/2014/main" val="2997740950"/>
                  </a:ext>
                </a:extLst>
              </a:tr>
              <a:tr h="233396">
                <a:tc>
                  <a:txBody>
                    <a:bodyPr/>
                    <a:lstStyle/>
                    <a:p>
                      <a:r>
                        <a:rPr lang="en-GB" sz="900" b="1" dirty="0">
                          <a:latin typeface="Cambria" panose="02040503050406030204" pitchFamily="18" charset="0"/>
                          <a:ea typeface="Cambria" panose="02040503050406030204" pitchFamily="18" charset="0"/>
                        </a:rPr>
                        <a:t>19</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Emails</a:t>
                      </a:r>
                    </a:p>
                  </a:txBody>
                  <a:tcPr/>
                </a:tc>
                <a:tc>
                  <a:txBody>
                    <a:bodyPr/>
                    <a:lstStyle/>
                    <a:p>
                      <a:r>
                        <a:rPr lang="en-GB" sz="900" b="1" dirty="0">
                          <a:solidFill>
                            <a:schemeClr val="tx1"/>
                          </a:solidFill>
                          <a:latin typeface="Cambria" panose="02040503050406030204" pitchFamily="18" charset="0"/>
                          <a:ea typeface="Cambria" panose="02040503050406030204" pitchFamily="18" charset="0"/>
                        </a:rPr>
                        <a:t>emails</a:t>
                      </a:r>
                    </a:p>
                  </a:txBody>
                  <a:tcPr/>
                </a:tc>
                <a:extLst>
                  <a:ext uri="{0D108BD9-81ED-4DB2-BD59-A6C34878D82A}">
                    <a16:rowId xmlns:a16="http://schemas.microsoft.com/office/drawing/2014/main" val="1603484034"/>
                  </a:ext>
                </a:extLst>
              </a:tr>
              <a:tr h="230410">
                <a:tc>
                  <a:txBody>
                    <a:bodyPr/>
                    <a:lstStyle/>
                    <a:p>
                      <a:r>
                        <a:rPr lang="en-GB" sz="900" b="1" dirty="0">
                          <a:latin typeface="Cambria" panose="02040503050406030204" pitchFamily="18" charset="0"/>
                          <a:ea typeface="Cambria" panose="02040503050406030204" pitchFamily="18" charset="0"/>
                        </a:rPr>
                        <a:t>20</a:t>
                      </a:r>
                    </a:p>
                  </a:txBody>
                  <a:tcPr/>
                </a:tc>
                <a:tc>
                  <a:txBody>
                    <a:bodyPr/>
                    <a:lstStyle/>
                    <a:p>
                      <a:r>
                        <a:rPr lang="en-GB" sz="900" b="1" dirty="0" err="1">
                          <a:solidFill>
                            <a:schemeClr val="tx1"/>
                          </a:solidFill>
                          <a:latin typeface="Cambria" panose="02040503050406030204" pitchFamily="18" charset="0"/>
                          <a:ea typeface="Cambria" panose="02040503050406030204" pitchFamily="18" charset="0"/>
                        </a:rPr>
                        <a:t>Nachrichten</a:t>
                      </a:r>
                      <a:endParaRPr lang="en-GB" sz="9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900" b="1" dirty="0">
                          <a:solidFill>
                            <a:schemeClr val="tx1"/>
                          </a:solidFill>
                          <a:latin typeface="Cambria" panose="02040503050406030204" pitchFamily="18" charset="0"/>
                          <a:ea typeface="Cambria" panose="02040503050406030204" pitchFamily="18" charset="0"/>
                        </a:rPr>
                        <a:t>n</a:t>
                      </a:r>
                      <a:r>
                        <a:rPr lang="en-GB" sz="900" b="1">
                          <a:solidFill>
                            <a:schemeClr val="tx1"/>
                          </a:solidFill>
                          <a:latin typeface="Cambria" panose="02040503050406030204" pitchFamily="18" charset="0"/>
                          <a:ea typeface="Cambria" panose="02040503050406030204" pitchFamily="18" charset="0"/>
                        </a:rPr>
                        <a:t>ews </a:t>
                      </a:r>
                      <a:endParaRPr lang="en-GB" sz="900" b="1"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42997060"/>
                  </a:ext>
                </a:extLst>
              </a:tr>
            </a:tbl>
          </a:graphicData>
        </a:graphic>
      </p:graphicFrame>
      <p:graphicFrame>
        <p:nvGraphicFramePr>
          <p:cNvPr id="16" name="Table 15">
            <a:extLst>
              <a:ext uri="{FF2B5EF4-FFF2-40B4-BE49-F238E27FC236}">
                <a16:creationId xmlns:a16="http://schemas.microsoft.com/office/drawing/2014/main" id="{D14600C1-136E-4970-B3D4-39A053063FA9}"/>
              </a:ext>
            </a:extLst>
          </p:cNvPr>
          <p:cNvGraphicFramePr>
            <a:graphicFrameLocks noGrp="1"/>
          </p:cNvGraphicFramePr>
          <p:nvPr/>
        </p:nvGraphicFramePr>
        <p:xfrm>
          <a:off x="3529807" y="2608416"/>
          <a:ext cx="2846386" cy="1927482"/>
        </p:xfrm>
        <a:graphic>
          <a:graphicData uri="http://schemas.openxmlformats.org/drawingml/2006/table">
            <a:tbl>
              <a:tblPr firstRow="1" bandRow="1">
                <a:tableStyleId>{00A15C55-8517-42AA-B614-E9B94910E393}</a:tableStyleId>
              </a:tblPr>
              <a:tblGrid>
                <a:gridCol w="397249">
                  <a:extLst>
                    <a:ext uri="{9D8B030D-6E8A-4147-A177-3AD203B41FA5}">
                      <a16:colId xmlns:a16="http://schemas.microsoft.com/office/drawing/2014/main" val="20000"/>
                    </a:ext>
                  </a:extLst>
                </a:gridCol>
                <a:gridCol w="1372665">
                  <a:extLst>
                    <a:ext uri="{9D8B030D-6E8A-4147-A177-3AD203B41FA5}">
                      <a16:colId xmlns:a16="http://schemas.microsoft.com/office/drawing/2014/main" val="20001"/>
                    </a:ext>
                  </a:extLst>
                </a:gridCol>
                <a:gridCol w="1076472">
                  <a:extLst>
                    <a:ext uri="{9D8B030D-6E8A-4147-A177-3AD203B41FA5}">
                      <a16:colId xmlns:a16="http://schemas.microsoft.com/office/drawing/2014/main" val="20002"/>
                    </a:ext>
                  </a:extLst>
                </a:gridCol>
              </a:tblGrid>
              <a:tr h="195026">
                <a:tc gridSpan="3">
                  <a:txBody>
                    <a:bodyPr/>
                    <a:lstStyle/>
                    <a:p>
                      <a:pPr algn="ctr"/>
                      <a:r>
                        <a:rPr lang="en-GB" sz="1000" b="1" dirty="0">
                          <a:solidFill>
                            <a:schemeClr val="bg1"/>
                          </a:solidFill>
                          <a:effectLst/>
                          <a:latin typeface="Cambria" panose="02040503050406030204" pitchFamily="18" charset="0"/>
                          <a:ea typeface="Cambria" panose="02040503050406030204" pitchFamily="18" charset="0"/>
                        </a:rPr>
                        <a:t>INTENSIFIERS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12042">
                <a:tc>
                  <a:txBody>
                    <a:bodyPr/>
                    <a:lstStyle/>
                    <a:p>
                      <a:r>
                        <a:rPr lang="en-GB" sz="900" b="1" dirty="0">
                          <a:latin typeface="Cambria" panose="02040503050406030204" pitchFamily="18" charset="0"/>
                          <a:ea typeface="Cambria" panose="02040503050406030204" pitchFamily="18" charset="0"/>
                        </a:rPr>
                        <a:t>1</a:t>
                      </a:r>
                    </a:p>
                  </a:txBody>
                  <a:tcPr/>
                </a:tc>
                <a:tc>
                  <a:txBody>
                    <a:bodyPr/>
                    <a:lstStyle/>
                    <a:p>
                      <a:r>
                        <a:rPr lang="en-GB" sz="900" b="1" dirty="0" err="1">
                          <a:latin typeface="Cambria" panose="02040503050406030204" pitchFamily="18" charset="0"/>
                          <a:ea typeface="Cambria" panose="02040503050406030204" pitchFamily="18" charset="0"/>
                        </a:rPr>
                        <a:t>extrem</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extremely</a:t>
                      </a:r>
                    </a:p>
                  </a:txBody>
                  <a:tcPr/>
                </a:tc>
                <a:extLst>
                  <a:ext uri="{0D108BD9-81ED-4DB2-BD59-A6C34878D82A}">
                    <a16:rowId xmlns:a16="http://schemas.microsoft.com/office/drawing/2014/main" val="10001"/>
                  </a:ext>
                </a:extLst>
              </a:tr>
              <a:tr h="195026">
                <a:tc>
                  <a:txBody>
                    <a:bodyPr/>
                    <a:lstStyle/>
                    <a:p>
                      <a:r>
                        <a:rPr lang="en-GB" sz="900" b="1" dirty="0">
                          <a:latin typeface="Cambria" panose="02040503050406030204" pitchFamily="18" charset="0"/>
                          <a:ea typeface="Cambria" panose="02040503050406030204" pitchFamily="18" charset="0"/>
                        </a:rPr>
                        <a:t>2</a:t>
                      </a:r>
                    </a:p>
                  </a:txBody>
                  <a:tcPr/>
                </a:tc>
                <a:tc>
                  <a:txBody>
                    <a:bodyPr/>
                    <a:lstStyle/>
                    <a:p>
                      <a:r>
                        <a:rPr lang="en-GB" sz="900" b="1" dirty="0" err="1">
                          <a:latin typeface="Cambria" panose="02040503050406030204" pitchFamily="18" charset="0"/>
                          <a:ea typeface="Cambria" panose="02040503050406030204" pitchFamily="18" charset="0"/>
                        </a:rPr>
                        <a:t>ganz</a:t>
                      </a:r>
                      <a:endParaRPr lang="en-GB" sz="900" b="1"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Cambria" panose="02040503050406030204" pitchFamily="18" charset="0"/>
                          <a:ea typeface="Cambria" panose="02040503050406030204" pitchFamily="18" charset="0"/>
                        </a:rPr>
                        <a:t>quite</a:t>
                      </a:r>
                    </a:p>
                  </a:txBody>
                  <a:tcPr/>
                </a:tc>
                <a:extLst>
                  <a:ext uri="{0D108BD9-81ED-4DB2-BD59-A6C34878D82A}">
                    <a16:rowId xmlns:a16="http://schemas.microsoft.com/office/drawing/2014/main" val="10002"/>
                  </a:ext>
                </a:extLst>
              </a:tr>
              <a:tr h="195026">
                <a:tc>
                  <a:txBody>
                    <a:bodyPr/>
                    <a:lstStyle/>
                    <a:p>
                      <a:r>
                        <a:rPr lang="en-GB" sz="900" b="1" dirty="0">
                          <a:latin typeface="Cambria" panose="02040503050406030204" pitchFamily="18" charset="0"/>
                          <a:ea typeface="Cambria" panose="02040503050406030204" pitchFamily="18" charset="0"/>
                        </a:rPr>
                        <a:t>3</a:t>
                      </a:r>
                    </a:p>
                  </a:txBody>
                  <a:tcPr/>
                </a:tc>
                <a:tc>
                  <a:txBody>
                    <a:bodyPr/>
                    <a:lstStyle/>
                    <a:p>
                      <a:r>
                        <a:rPr lang="en-GB" sz="900" b="1" dirty="0" err="1">
                          <a:latin typeface="Cambria" panose="02040503050406030204" pitchFamily="18" charset="0"/>
                          <a:ea typeface="Cambria" panose="02040503050406030204" pitchFamily="18" charset="0"/>
                        </a:rPr>
                        <a:t>Nicht</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not</a:t>
                      </a:r>
                    </a:p>
                  </a:txBody>
                  <a:tcPr/>
                </a:tc>
                <a:extLst>
                  <a:ext uri="{0D108BD9-81ED-4DB2-BD59-A6C34878D82A}">
                    <a16:rowId xmlns:a16="http://schemas.microsoft.com/office/drawing/2014/main" val="10003"/>
                  </a:ext>
                </a:extLst>
              </a:tr>
              <a:tr h="195026">
                <a:tc>
                  <a:txBody>
                    <a:bodyPr/>
                    <a:lstStyle/>
                    <a:p>
                      <a:r>
                        <a:rPr lang="en-GB" sz="900" b="1" dirty="0">
                          <a:latin typeface="Cambria" panose="02040503050406030204" pitchFamily="18" charset="0"/>
                          <a:ea typeface="Cambria" panose="02040503050406030204" pitchFamily="18" charset="0"/>
                        </a:rPr>
                        <a:t>4</a:t>
                      </a:r>
                    </a:p>
                  </a:txBody>
                  <a:tcPr/>
                </a:tc>
                <a:tc>
                  <a:txBody>
                    <a:bodyPr/>
                    <a:lstStyle/>
                    <a:p>
                      <a:r>
                        <a:rPr lang="en-GB" sz="900" b="1" dirty="0" err="1">
                          <a:latin typeface="Cambria" panose="02040503050406030204" pitchFamily="18" charset="0"/>
                          <a:ea typeface="Cambria" panose="02040503050406030204" pitchFamily="18" charset="0"/>
                        </a:rPr>
                        <a:t>sehr</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very</a:t>
                      </a:r>
                    </a:p>
                  </a:txBody>
                  <a:tcPr/>
                </a:tc>
                <a:extLst>
                  <a:ext uri="{0D108BD9-81ED-4DB2-BD59-A6C34878D82A}">
                    <a16:rowId xmlns:a16="http://schemas.microsoft.com/office/drawing/2014/main" val="10004"/>
                  </a:ext>
                </a:extLst>
              </a:tr>
              <a:tr h="195026">
                <a:tc>
                  <a:txBody>
                    <a:bodyPr/>
                    <a:lstStyle/>
                    <a:p>
                      <a:r>
                        <a:rPr lang="en-GB" sz="900" b="1" dirty="0">
                          <a:latin typeface="Cambria" panose="02040503050406030204" pitchFamily="18" charset="0"/>
                          <a:ea typeface="Cambria" panose="02040503050406030204" pitchFamily="18" charset="0"/>
                        </a:rPr>
                        <a:t>6</a:t>
                      </a:r>
                    </a:p>
                  </a:txBody>
                  <a:tcPr/>
                </a:tc>
                <a:tc>
                  <a:txBody>
                    <a:bodyPr/>
                    <a:lstStyle/>
                    <a:p>
                      <a:r>
                        <a:rPr lang="en-GB" sz="900" b="1" dirty="0" err="1">
                          <a:latin typeface="Cambria" panose="02040503050406030204" pitchFamily="18" charset="0"/>
                          <a:ea typeface="Cambria" panose="02040503050406030204" pitchFamily="18" charset="0"/>
                        </a:rPr>
                        <a:t>wirklich</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really</a:t>
                      </a:r>
                    </a:p>
                  </a:txBody>
                  <a:tcPr/>
                </a:tc>
                <a:extLst>
                  <a:ext uri="{0D108BD9-81ED-4DB2-BD59-A6C34878D82A}">
                    <a16:rowId xmlns:a16="http://schemas.microsoft.com/office/drawing/2014/main" val="10006"/>
                  </a:ext>
                </a:extLst>
              </a:tr>
              <a:tr h="195026">
                <a:tc>
                  <a:txBody>
                    <a:bodyPr/>
                    <a:lstStyle/>
                    <a:p>
                      <a:r>
                        <a:rPr lang="en-GB" sz="900" b="1" dirty="0">
                          <a:latin typeface="Cambria" panose="02040503050406030204" pitchFamily="18" charset="0"/>
                          <a:ea typeface="Cambria" panose="02040503050406030204" pitchFamily="18" charset="0"/>
                        </a:rPr>
                        <a:t>7</a:t>
                      </a:r>
                    </a:p>
                  </a:txBody>
                  <a:tcPr/>
                </a:tc>
                <a:tc>
                  <a:txBody>
                    <a:bodyPr/>
                    <a:lstStyle/>
                    <a:p>
                      <a:r>
                        <a:rPr lang="en-GB" sz="900" b="1" dirty="0" err="1">
                          <a:latin typeface="Cambria" panose="02040503050406030204" pitchFamily="18" charset="0"/>
                          <a:ea typeface="Cambria" panose="02040503050406030204" pitchFamily="18" charset="0"/>
                        </a:rPr>
                        <a:t>ziemlich</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rather</a:t>
                      </a:r>
                    </a:p>
                  </a:txBody>
                  <a:tcPr/>
                </a:tc>
                <a:extLst>
                  <a:ext uri="{0D108BD9-81ED-4DB2-BD59-A6C34878D82A}">
                    <a16:rowId xmlns:a16="http://schemas.microsoft.com/office/drawing/2014/main" val="10007"/>
                  </a:ext>
                </a:extLst>
              </a:tr>
              <a:tr h="195026">
                <a:tc>
                  <a:txBody>
                    <a:bodyPr/>
                    <a:lstStyle/>
                    <a:p>
                      <a:r>
                        <a:rPr lang="en-GB" sz="900" b="1" dirty="0">
                          <a:latin typeface="Cambria" panose="02040503050406030204" pitchFamily="18" charset="0"/>
                          <a:ea typeface="Cambria" panose="02040503050406030204" pitchFamily="18" charset="0"/>
                        </a:rPr>
                        <a:t>9</a:t>
                      </a:r>
                    </a:p>
                  </a:txBody>
                  <a:tcPr/>
                </a:tc>
                <a:tc>
                  <a:txBody>
                    <a:bodyPr/>
                    <a:lstStyle/>
                    <a:p>
                      <a:r>
                        <a:rPr lang="en-GB" sz="900" b="1" dirty="0" err="1">
                          <a:latin typeface="Cambria" panose="02040503050406030204" pitchFamily="18" charset="0"/>
                          <a:ea typeface="Cambria" panose="02040503050406030204" pitchFamily="18" charset="0"/>
                        </a:rPr>
                        <a:t>zu</a:t>
                      </a:r>
                      <a:r>
                        <a:rPr lang="en-GB" sz="900" b="1" dirty="0">
                          <a:latin typeface="Cambria" panose="02040503050406030204" pitchFamily="18" charset="0"/>
                          <a:ea typeface="Cambria" panose="02040503050406030204" pitchFamily="18" charset="0"/>
                        </a:rPr>
                        <a:t> </a:t>
                      </a:r>
                    </a:p>
                  </a:txBody>
                  <a:tcPr/>
                </a:tc>
                <a:tc>
                  <a:txBody>
                    <a:bodyPr/>
                    <a:lstStyle/>
                    <a:p>
                      <a:r>
                        <a:rPr lang="en-GB" sz="900" b="1" dirty="0">
                          <a:latin typeface="Cambria" panose="02040503050406030204" pitchFamily="18" charset="0"/>
                          <a:ea typeface="Cambria" panose="02040503050406030204" pitchFamily="18" charset="0"/>
                        </a:rPr>
                        <a:t>too</a:t>
                      </a:r>
                    </a:p>
                  </a:txBody>
                  <a:tcPr/>
                </a:tc>
                <a:extLst>
                  <a:ext uri="{0D108BD9-81ED-4DB2-BD59-A6C34878D82A}">
                    <a16:rowId xmlns:a16="http://schemas.microsoft.com/office/drawing/2014/main" val="2471538500"/>
                  </a:ext>
                </a:extLst>
              </a:tr>
            </a:tbl>
          </a:graphicData>
        </a:graphic>
      </p:graphicFrame>
      <p:graphicFrame>
        <p:nvGraphicFramePr>
          <p:cNvPr id="12" name="Table 11">
            <a:extLst>
              <a:ext uri="{FF2B5EF4-FFF2-40B4-BE49-F238E27FC236}">
                <a16:creationId xmlns:a16="http://schemas.microsoft.com/office/drawing/2014/main" id="{06B4A0AB-B322-CC5D-335E-A96C135234E9}"/>
              </a:ext>
            </a:extLst>
          </p:cNvPr>
          <p:cNvGraphicFramePr>
            <a:graphicFrameLocks noGrp="1"/>
          </p:cNvGraphicFramePr>
          <p:nvPr/>
        </p:nvGraphicFramePr>
        <p:xfrm>
          <a:off x="3541750" y="4617807"/>
          <a:ext cx="2822500" cy="2072640"/>
        </p:xfrm>
        <a:graphic>
          <a:graphicData uri="http://schemas.openxmlformats.org/drawingml/2006/table">
            <a:tbl>
              <a:tblPr firstRow="1" bandRow="1">
                <a:tableStyleId>{073A0DAA-6AF3-43AB-8588-CEC1D06C72B9}</a:tableStyleId>
              </a:tblPr>
              <a:tblGrid>
                <a:gridCol w="226838">
                  <a:extLst>
                    <a:ext uri="{9D8B030D-6E8A-4147-A177-3AD203B41FA5}">
                      <a16:colId xmlns:a16="http://schemas.microsoft.com/office/drawing/2014/main" val="20000"/>
                    </a:ext>
                  </a:extLst>
                </a:gridCol>
                <a:gridCol w="1390828">
                  <a:extLst>
                    <a:ext uri="{9D8B030D-6E8A-4147-A177-3AD203B41FA5}">
                      <a16:colId xmlns:a16="http://schemas.microsoft.com/office/drawing/2014/main" val="20001"/>
                    </a:ext>
                  </a:extLst>
                </a:gridCol>
                <a:gridCol w="1204834">
                  <a:extLst>
                    <a:ext uri="{9D8B030D-6E8A-4147-A177-3AD203B41FA5}">
                      <a16:colId xmlns:a16="http://schemas.microsoft.com/office/drawing/2014/main" val="20002"/>
                    </a:ext>
                  </a:extLst>
                </a:gridCol>
              </a:tblGrid>
              <a:tr h="195643">
                <a:tc gridSpan="3">
                  <a:txBody>
                    <a:bodyPr/>
                    <a:lstStyle/>
                    <a:p>
                      <a:pPr algn="ctr"/>
                      <a:r>
                        <a:rPr lang="en-GB" sz="1000" b="1" dirty="0">
                          <a:effectLst/>
                          <a:latin typeface="Cambria" panose="02040503050406030204" pitchFamily="18" charset="0"/>
                          <a:ea typeface="Cambria" panose="02040503050406030204" pitchFamily="18" charset="0"/>
                        </a:rPr>
                        <a:t>ADJECTIVES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95643">
                <a:tc>
                  <a:txBody>
                    <a:bodyPr/>
                    <a:lstStyle/>
                    <a:p>
                      <a:r>
                        <a:rPr lang="en-GB" sz="900" b="1" dirty="0">
                          <a:latin typeface="Cambria" panose="02040503050406030204" pitchFamily="18" charset="0"/>
                          <a:ea typeface="Cambria" panose="02040503050406030204" pitchFamily="18" charset="0"/>
                        </a:rPr>
                        <a:t>1</a:t>
                      </a:r>
                    </a:p>
                  </a:txBody>
                  <a:tcPr/>
                </a:tc>
                <a:tc>
                  <a:txBody>
                    <a:bodyPr/>
                    <a:lstStyle/>
                    <a:p>
                      <a:r>
                        <a:rPr lang="en-GB" sz="900" b="1" dirty="0" err="1">
                          <a:latin typeface="Cambria" panose="02040503050406030204" pitchFamily="18" charset="0"/>
                          <a:ea typeface="Cambria" panose="02040503050406030204" pitchFamily="18" charset="0"/>
                        </a:rPr>
                        <a:t>interessant</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interesting</a:t>
                      </a:r>
                    </a:p>
                  </a:txBody>
                  <a:tcPr/>
                </a:tc>
                <a:extLst>
                  <a:ext uri="{0D108BD9-81ED-4DB2-BD59-A6C34878D82A}">
                    <a16:rowId xmlns:a16="http://schemas.microsoft.com/office/drawing/2014/main" val="10001"/>
                  </a:ext>
                </a:extLst>
              </a:tr>
              <a:tr h="195643">
                <a:tc>
                  <a:txBody>
                    <a:bodyPr/>
                    <a:lstStyle/>
                    <a:p>
                      <a:r>
                        <a:rPr lang="en-GB" sz="900" b="1" dirty="0">
                          <a:latin typeface="Cambria" panose="02040503050406030204" pitchFamily="18" charset="0"/>
                          <a:ea typeface="Cambria" panose="02040503050406030204" pitchFamily="18" charset="0"/>
                        </a:rPr>
                        <a:t>2</a:t>
                      </a:r>
                    </a:p>
                  </a:txBody>
                  <a:tcPr/>
                </a:tc>
                <a:tc>
                  <a:txBody>
                    <a:bodyPr/>
                    <a:lstStyle/>
                    <a:p>
                      <a:r>
                        <a:rPr lang="en-GB" sz="900" b="1" dirty="0" err="1">
                          <a:latin typeface="Cambria" panose="02040503050406030204" pitchFamily="18" charset="0"/>
                          <a:ea typeface="Cambria" panose="02040503050406030204" pitchFamily="18" charset="0"/>
                        </a:rPr>
                        <a:t>komisch</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strange</a:t>
                      </a:r>
                    </a:p>
                  </a:txBody>
                  <a:tcPr/>
                </a:tc>
                <a:extLst>
                  <a:ext uri="{0D108BD9-81ED-4DB2-BD59-A6C34878D82A}">
                    <a16:rowId xmlns:a16="http://schemas.microsoft.com/office/drawing/2014/main" val="10002"/>
                  </a:ext>
                </a:extLst>
              </a:tr>
              <a:tr h="195643">
                <a:tc>
                  <a:txBody>
                    <a:bodyPr/>
                    <a:lstStyle/>
                    <a:p>
                      <a:r>
                        <a:rPr lang="en-US" sz="900" b="1" dirty="0">
                          <a:latin typeface="Cambria" panose="02040503050406030204" pitchFamily="18" charset="0"/>
                          <a:ea typeface="Cambria" panose="02040503050406030204" pitchFamily="18" charset="0"/>
                        </a:rPr>
                        <a:t>3</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err="1">
                          <a:latin typeface="Cambria" panose="02040503050406030204" pitchFamily="18" charset="0"/>
                          <a:ea typeface="Cambria" panose="02040503050406030204" pitchFamily="18" charset="0"/>
                        </a:rPr>
                        <a:t>langsam</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slow</a:t>
                      </a:r>
                    </a:p>
                  </a:txBody>
                  <a:tcPr/>
                </a:tc>
                <a:extLst>
                  <a:ext uri="{0D108BD9-81ED-4DB2-BD59-A6C34878D82A}">
                    <a16:rowId xmlns:a16="http://schemas.microsoft.com/office/drawing/2014/main" val="10003"/>
                  </a:ext>
                </a:extLst>
              </a:tr>
              <a:tr h="195643">
                <a:tc>
                  <a:txBody>
                    <a:bodyPr/>
                    <a:lstStyle/>
                    <a:p>
                      <a:r>
                        <a:rPr lang="en-US" sz="900" b="1" dirty="0">
                          <a:latin typeface="Cambria" panose="02040503050406030204" pitchFamily="18" charset="0"/>
                          <a:ea typeface="Cambria" panose="02040503050406030204" pitchFamily="18" charset="0"/>
                        </a:rPr>
                        <a:t>4</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err="1">
                          <a:latin typeface="Cambria" panose="02040503050406030204" pitchFamily="18" charset="0"/>
                          <a:ea typeface="Cambria" panose="02040503050406030204" pitchFamily="18" charset="0"/>
                        </a:rPr>
                        <a:t>laut</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loud</a:t>
                      </a:r>
                    </a:p>
                  </a:txBody>
                  <a:tcPr/>
                </a:tc>
                <a:extLst>
                  <a:ext uri="{0D108BD9-81ED-4DB2-BD59-A6C34878D82A}">
                    <a16:rowId xmlns:a16="http://schemas.microsoft.com/office/drawing/2014/main" val="3047390875"/>
                  </a:ext>
                </a:extLst>
              </a:tr>
              <a:tr h="195643">
                <a:tc>
                  <a:txBody>
                    <a:bodyPr/>
                    <a:lstStyle/>
                    <a:p>
                      <a:r>
                        <a:rPr lang="en-GB" sz="900" b="1" dirty="0">
                          <a:latin typeface="Cambria" panose="02040503050406030204" pitchFamily="18" charset="0"/>
                          <a:ea typeface="Cambria" panose="02040503050406030204" pitchFamily="18" charset="0"/>
                        </a:rPr>
                        <a:t>5</a:t>
                      </a:r>
                    </a:p>
                  </a:txBody>
                  <a:tcPr/>
                </a:tc>
                <a:tc>
                  <a:txBody>
                    <a:bodyPr/>
                    <a:lstStyle/>
                    <a:p>
                      <a:r>
                        <a:rPr lang="en-GB" sz="900" b="1" dirty="0">
                          <a:latin typeface="Cambria" panose="02040503050406030204" pitchFamily="18" charset="0"/>
                          <a:ea typeface="Cambria" panose="02040503050406030204" pitchFamily="18" charset="0"/>
                        </a:rPr>
                        <a:t>modern </a:t>
                      </a:r>
                    </a:p>
                  </a:txBody>
                  <a:tcPr/>
                </a:tc>
                <a:tc>
                  <a:txBody>
                    <a:bodyPr/>
                    <a:lstStyle/>
                    <a:p>
                      <a:r>
                        <a:rPr lang="en-GB" sz="900" b="1" dirty="0">
                          <a:latin typeface="Cambria" panose="02040503050406030204" pitchFamily="18" charset="0"/>
                          <a:ea typeface="Cambria" panose="02040503050406030204" pitchFamily="18" charset="0"/>
                        </a:rPr>
                        <a:t>modern</a:t>
                      </a:r>
                    </a:p>
                  </a:txBody>
                  <a:tcPr/>
                </a:tc>
                <a:extLst>
                  <a:ext uri="{0D108BD9-81ED-4DB2-BD59-A6C34878D82A}">
                    <a16:rowId xmlns:a16="http://schemas.microsoft.com/office/drawing/2014/main" val="2927844885"/>
                  </a:ext>
                </a:extLst>
              </a:tr>
              <a:tr h="195643">
                <a:tc>
                  <a:txBody>
                    <a:bodyPr/>
                    <a:lstStyle/>
                    <a:p>
                      <a:r>
                        <a:rPr lang="en-GB" sz="900" b="1" dirty="0">
                          <a:latin typeface="Cambria" panose="02040503050406030204" pitchFamily="18" charset="0"/>
                          <a:ea typeface="Cambria" panose="02040503050406030204" pitchFamily="18" charset="0"/>
                        </a:rPr>
                        <a:t>6</a:t>
                      </a:r>
                    </a:p>
                  </a:txBody>
                  <a:tcPr/>
                </a:tc>
                <a:tc>
                  <a:txBody>
                    <a:bodyPr/>
                    <a:lstStyle/>
                    <a:p>
                      <a:r>
                        <a:rPr lang="en-GB" sz="900" b="1" dirty="0" err="1">
                          <a:latin typeface="Cambria" panose="02040503050406030204" pitchFamily="18" charset="0"/>
                          <a:ea typeface="Cambria" panose="02040503050406030204" pitchFamily="18" charset="0"/>
                        </a:rPr>
                        <a:t>modisch</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fashionable</a:t>
                      </a:r>
                    </a:p>
                  </a:txBody>
                  <a:tcPr/>
                </a:tc>
                <a:extLst>
                  <a:ext uri="{0D108BD9-81ED-4DB2-BD59-A6C34878D82A}">
                    <a16:rowId xmlns:a16="http://schemas.microsoft.com/office/drawing/2014/main" val="2149500187"/>
                  </a:ext>
                </a:extLst>
              </a:tr>
              <a:tr h="195643">
                <a:tc>
                  <a:txBody>
                    <a:bodyPr/>
                    <a:lstStyle/>
                    <a:p>
                      <a:r>
                        <a:rPr lang="en-GB" sz="900" b="1" dirty="0">
                          <a:latin typeface="Cambria" panose="02040503050406030204" pitchFamily="18" charset="0"/>
                          <a:ea typeface="Cambria" panose="02040503050406030204" pitchFamily="18" charset="0"/>
                        </a:rPr>
                        <a:t>7</a:t>
                      </a:r>
                    </a:p>
                  </a:txBody>
                  <a:tcPr/>
                </a:tc>
                <a:tc>
                  <a:txBody>
                    <a:bodyPr/>
                    <a:lstStyle/>
                    <a:p>
                      <a:r>
                        <a:rPr lang="en-GB" sz="900" b="1" dirty="0">
                          <a:latin typeface="Cambria" panose="02040503050406030204" pitchFamily="18" charset="0"/>
                          <a:ea typeface="Cambria" panose="02040503050406030204" pitchFamily="18" charset="0"/>
                        </a:rPr>
                        <a:t>schnell </a:t>
                      </a:r>
                    </a:p>
                  </a:txBody>
                  <a:tcPr/>
                </a:tc>
                <a:tc>
                  <a:txBody>
                    <a:bodyPr/>
                    <a:lstStyle/>
                    <a:p>
                      <a:r>
                        <a:rPr lang="en-GB" sz="900" b="1" dirty="0">
                          <a:latin typeface="Cambria" panose="02040503050406030204" pitchFamily="18" charset="0"/>
                          <a:ea typeface="Cambria" panose="02040503050406030204" pitchFamily="18" charset="0"/>
                        </a:rPr>
                        <a:t>fast/quick</a:t>
                      </a:r>
                    </a:p>
                  </a:txBody>
                  <a:tcPr/>
                </a:tc>
                <a:extLst>
                  <a:ext uri="{0D108BD9-81ED-4DB2-BD59-A6C34878D82A}">
                    <a16:rowId xmlns:a16="http://schemas.microsoft.com/office/drawing/2014/main" val="1532614511"/>
                  </a:ext>
                </a:extLst>
              </a:tr>
              <a:tr h="195643">
                <a:tc>
                  <a:txBody>
                    <a:bodyPr/>
                    <a:lstStyle/>
                    <a:p>
                      <a:r>
                        <a:rPr lang="en-GB" sz="900" b="1" dirty="0">
                          <a:latin typeface="Cambria" panose="02040503050406030204" pitchFamily="18" charset="0"/>
                          <a:ea typeface="Cambria" panose="02040503050406030204" pitchFamily="18" charset="0"/>
                        </a:rPr>
                        <a:t>8</a:t>
                      </a:r>
                    </a:p>
                  </a:txBody>
                  <a:tcPr/>
                </a:tc>
                <a:tc>
                  <a:txBody>
                    <a:bodyPr/>
                    <a:lstStyle/>
                    <a:p>
                      <a:r>
                        <a:rPr lang="en-GB" sz="900" b="1" dirty="0" err="1">
                          <a:latin typeface="Cambria" panose="02040503050406030204" pitchFamily="18" charset="0"/>
                          <a:ea typeface="Cambria" panose="02040503050406030204" pitchFamily="18" charset="0"/>
                        </a:rPr>
                        <a:t>spannend</a:t>
                      </a:r>
                      <a:endParaRPr lang="en-GB" sz="900" b="1" dirty="0">
                        <a:latin typeface="Cambria" panose="02040503050406030204" pitchFamily="18" charset="0"/>
                        <a:ea typeface="Cambria" panose="02040503050406030204" pitchFamily="18" charset="0"/>
                      </a:endParaRPr>
                    </a:p>
                  </a:txBody>
                  <a:tcPr/>
                </a:tc>
                <a:tc>
                  <a:txBody>
                    <a:bodyPr/>
                    <a:lstStyle/>
                    <a:p>
                      <a:r>
                        <a:rPr lang="en-GB" sz="900" b="1" dirty="0">
                          <a:latin typeface="Cambria" panose="02040503050406030204" pitchFamily="18" charset="0"/>
                          <a:ea typeface="Cambria" panose="02040503050406030204" pitchFamily="18" charset="0"/>
                        </a:rPr>
                        <a:t>exciting</a:t>
                      </a:r>
                    </a:p>
                  </a:txBody>
                  <a:tcPr/>
                </a:tc>
                <a:extLst>
                  <a:ext uri="{0D108BD9-81ED-4DB2-BD59-A6C34878D82A}">
                    <a16:rowId xmlns:a16="http://schemas.microsoft.com/office/drawing/2014/main" val="2656542758"/>
                  </a:ext>
                </a:extLst>
              </a:tr>
            </a:tbl>
          </a:graphicData>
        </a:graphic>
      </p:graphicFrame>
      <p:sp>
        <p:nvSpPr>
          <p:cNvPr id="2" name="TextBox 1">
            <a:extLst>
              <a:ext uri="{FF2B5EF4-FFF2-40B4-BE49-F238E27FC236}">
                <a16:creationId xmlns:a16="http://schemas.microsoft.com/office/drawing/2014/main" id="{785C0708-E7C8-131E-4259-9E16EAA46D7A}"/>
              </a:ext>
            </a:extLst>
          </p:cNvPr>
          <p:cNvSpPr txBox="1"/>
          <p:nvPr/>
        </p:nvSpPr>
        <p:spPr>
          <a:xfrm>
            <a:off x="99588" y="45247"/>
            <a:ext cx="8274868" cy="400110"/>
          </a:xfrm>
          <a:prstGeom prst="rect">
            <a:avLst/>
          </a:prstGeom>
          <a:noFill/>
        </p:spPr>
        <p:txBody>
          <a:bodyPr wrap="square" lIns="91440" tIns="45720" rIns="91440" bIns="45720" rtlCol="0" anchor="t">
            <a:spAutoFit/>
          </a:bodyPr>
          <a:lstStyle/>
          <a:p>
            <a:r>
              <a:rPr lang="en-GB" sz="2000" b="1" dirty="0">
                <a:latin typeface="Cambria"/>
                <a:ea typeface="Cambria" panose="02040503050406030204" pitchFamily="18" charset="0"/>
              </a:rPr>
              <a:t>| Year 9 | Term 5 | Was </a:t>
            </a:r>
            <a:r>
              <a:rPr lang="en-GB" sz="2000" b="1" dirty="0" err="1">
                <a:latin typeface="Cambria"/>
                <a:ea typeface="Cambria" panose="02040503050406030204" pitchFamily="18" charset="0"/>
              </a:rPr>
              <a:t>machst</a:t>
            </a:r>
            <a:r>
              <a:rPr lang="en-GB" sz="2000" b="1" dirty="0">
                <a:latin typeface="Cambria"/>
                <a:ea typeface="Cambria" panose="02040503050406030204" pitchFamily="18" charset="0"/>
              </a:rPr>
              <a:t> du in </a:t>
            </a:r>
            <a:r>
              <a:rPr lang="en-GB" sz="2000" b="1" dirty="0" err="1">
                <a:latin typeface="Cambria"/>
                <a:ea typeface="Cambria" panose="02040503050406030204" pitchFamily="18" charset="0"/>
              </a:rPr>
              <a:t>deiner</a:t>
            </a:r>
            <a:r>
              <a:rPr lang="en-GB" sz="2000" b="1" dirty="0">
                <a:latin typeface="Cambria"/>
                <a:ea typeface="Cambria" panose="02040503050406030204" pitchFamily="18" charset="0"/>
              </a:rPr>
              <a:t> </a:t>
            </a:r>
            <a:r>
              <a:rPr lang="en-GB" sz="2000" b="1" dirty="0" err="1">
                <a:latin typeface="Cambria"/>
                <a:ea typeface="Cambria" panose="02040503050406030204" pitchFamily="18" charset="0"/>
              </a:rPr>
              <a:t>Freizeit</a:t>
            </a:r>
            <a:r>
              <a:rPr lang="en-GB" sz="2000" b="1" dirty="0">
                <a:latin typeface="Cambria"/>
                <a:ea typeface="Cambria" panose="02040503050406030204" pitchFamily="18" charset="0"/>
              </a:rPr>
              <a:t>?</a:t>
            </a:r>
          </a:p>
        </p:txBody>
      </p:sp>
      <p:sp>
        <p:nvSpPr>
          <p:cNvPr id="3" name="TextBox 2">
            <a:extLst>
              <a:ext uri="{FF2B5EF4-FFF2-40B4-BE49-F238E27FC236}">
                <a16:creationId xmlns:a16="http://schemas.microsoft.com/office/drawing/2014/main" id="{EF4B04BD-A317-53A3-EA0D-CDCE9FB49353}"/>
              </a:ext>
            </a:extLst>
          </p:cNvPr>
          <p:cNvSpPr txBox="1"/>
          <p:nvPr/>
        </p:nvSpPr>
        <p:spPr>
          <a:xfrm>
            <a:off x="7031116" y="37444"/>
            <a:ext cx="2766820" cy="400110"/>
          </a:xfrm>
          <a:prstGeom prst="rect">
            <a:avLst/>
          </a:prstGeom>
          <a:noFill/>
        </p:spPr>
        <p:txBody>
          <a:bodyPr wrap="square" lIns="91440" tIns="45720" rIns="91440" bIns="45720" rtlCol="0" anchor="t">
            <a:spAutoFit/>
          </a:bodyPr>
          <a:lstStyle/>
          <a:p>
            <a:pPr algn="r"/>
            <a:r>
              <a:rPr lang="en-GB" sz="2000" b="1" dirty="0">
                <a:latin typeface="Cambria" panose="02040503050406030204" pitchFamily="18" charset="0"/>
                <a:ea typeface="Cambria" panose="02040503050406030204" pitchFamily="18" charset="0"/>
              </a:rPr>
              <a:t>LANGUAGES: GERMAN</a:t>
            </a:r>
          </a:p>
        </p:txBody>
      </p:sp>
    </p:spTree>
    <p:extLst>
      <p:ext uri="{BB962C8B-B14F-4D97-AF65-F5344CB8AC3E}">
        <p14:creationId xmlns:p14="http://schemas.microsoft.com/office/powerpoint/2010/main" val="128654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838F-0268-E98A-6439-C54045C423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06C417-DFA0-2723-E3ED-95C0C049EB65}"/>
              </a:ext>
            </a:extLst>
          </p:cNvPr>
          <p:cNvSpPr txBox="1"/>
          <p:nvPr/>
        </p:nvSpPr>
        <p:spPr>
          <a:xfrm>
            <a:off x="7378574" y="37444"/>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REP</a:t>
            </a:r>
          </a:p>
        </p:txBody>
      </p:sp>
      <p:sp>
        <p:nvSpPr>
          <p:cNvPr id="5" name="TextBox 4">
            <a:extLst>
              <a:ext uri="{FF2B5EF4-FFF2-40B4-BE49-F238E27FC236}">
                <a16:creationId xmlns:a16="http://schemas.microsoft.com/office/drawing/2014/main" id="{A1DF6C9D-DB40-B1F3-526D-C2629BE23FBB}"/>
              </a:ext>
            </a:extLst>
          </p:cNvPr>
          <p:cNvSpPr txBox="1"/>
          <p:nvPr/>
        </p:nvSpPr>
        <p:spPr>
          <a:xfrm>
            <a:off x="108065" y="68222"/>
            <a:ext cx="7854408" cy="400110"/>
          </a:xfrm>
          <a:prstGeom prst="rect">
            <a:avLst/>
          </a:prstGeom>
          <a:noFill/>
        </p:spPr>
        <p:txBody>
          <a:bodyPr wrap="square">
            <a:spAutoFit/>
          </a:bodyPr>
          <a:lstStyle/>
          <a:p>
            <a:pPr defTabSz="457189"/>
            <a:r>
              <a:rPr lang="en-GB" sz="2000" b="1" dirty="0">
                <a:latin typeface="Cambria"/>
                <a:ea typeface="Cambria" panose="02040503050406030204" pitchFamily="18" charset="0"/>
              </a:rPr>
              <a:t>| </a:t>
            </a:r>
            <a:r>
              <a:rPr lang="en-GB" sz="2000" b="1" dirty="0">
                <a:solidFill>
                  <a:prstClr val="black"/>
                </a:solidFill>
                <a:latin typeface="Cambria" panose="02040503050406030204" pitchFamily="18" charset="0"/>
                <a:ea typeface="Cambria" panose="02040503050406030204" pitchFamily="18" charset="0"/>
              </a:rPr>
              <a:t>Year 9 | Term 5 | What are issues of good and evil?</a:t>
            </a:r>
          </a:p>
        </p:txBody>
      </p:sp>
      <p:graphicFrame>
        <p:nvGraphicFramePr>
          <p:cNvPr id="6" name="Table 8">
            <a:extLst>
              <a:ext uri="{FF2B5EF4-FFF2-40B4-BE49-F238E27FC236}">
                <a16:creationId xmlns:a16="http://schemas.microsoft.com/office/drawing/2014/main" id="{EBE4DD70-6B5F-EB2A-CC97-35607B8B970B}"/>
              </a:ext>
            </a:extLst>
          </p:cNvPr>
          <p:cNvGraphicFramePr/>
          <p:nvPr>
            <p:extLst>
              <p:ext uri="{D42A27DB-BD31-4B8C-83A1-F6EECF244321}">
                <p14:modId xmlns:p14="http://schemas.microsoft.com/office/powerpoint/2010/main" val="1636538605"/>
              </p:ext>
            </p:extLst>
          </p:nvPr>
        </p:nvGraphicFramePr>
        <p:xfrm>
          <a:off x="5485558" y="437554"/>
          <a:ext cx="4318660" cy="2678508"/>
        </p:xfrm>
        <a:graphic>
          <a:graphicData uri="http://schemas.openxmlformats.org/drawingml/2006/table">
            <a:tbl>
              <a:tblPr firstRow="1" bandRow="1"/>
              <a:tblGrid>
                <a:gridCol w="179759">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3130901">
                  <a:extLst>
                    <a:ext uri="{9D8B030D-6E8A-4147-A177-3AD203B41FA5}">
                      <a16:colId xmlns:a16="http://schemas.microsoft.com/office/drawing/2014/main" val="20002"/>
                    </a:ext>
                  </a:extLst>
                </a:gridCol>
              </a:tblGrid>
              <a:tr h="420994">
                <a:tc gridSpan="3">
                  <a:txBody>
                    <a:bodyPr/>
                    <a:lstStyle/>
                    <a:p>
                      <a:pPr algn="ctr" defTabSz="1828800">
                        <a:defRPr sz="1800" b="0"/>
                      </a:pPr>
                      <a:r>
                        <a:rPr lang="en-GB" sz="1400" b="1" dirty="0">
                          <a:solidFill>
                            <a:srgbClr val="FFFFFF"/>
                          </a:solidFill>
                          <a:latin typeface="Cambria" panose="02040503050406030204" pitchFamily="18" charset="0"/>
                          <a:ea typeface="Cambria" panose="02040503050406030204" pitchFamily="18" charset="0"/>
                          <a:cs typeface="Calibri" panose="020F0502020204030204" pitchFamily="34" charset="0"/>
                          <a:sym typeface="Cambria"/>
                        </a:rPr>
                        <a:t>TYPES OF EVIL</a:t>
                      </a:r>
                    </a:p>
                  </a:txBody>
                  <a:tcPr marL="45720" marR="45720"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B8A0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1710">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1</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76200">
                      <a:solidFill>
                        <a:srgbClr val="FFFFFF"/>
                      </a:solidFill>
                    </a:lnT>
                    <a:lnB w="25400">
                      <a:solidFill>
                        <a:srgbClr val="FFFFFF"/>
                      </a:solidFill>
                    </a:lnB>
                    <a:solidFill>
                      <a:srgbClr val="E0E0E0"/>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Natural Evil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0" marB="14400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Suffering caused by natural disasters.</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72000" marB="10800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635150">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2</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F0F0F0"/>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Moral Evil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72000" marB="18000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en-GB" sz="1100" dirty="0">
                          <a:latin typeface="Cambria" panose="02040503050406030204" pitchFamily="18" charset="0"/>
                          <a:ea typeface="Cambria" panose="02040503050406030204" pitchFamily="18" charset="0"/>
                          <a:cs typeface="Calibri" panose="020F0502020204030204" pitchFamily="34" charset="0"/>
                        </a:rPr>
                        <a:t>Suffering caused by another human action (or inaction).</a:t>
                      </a:r>
                    </a:p>
                  </a:txBody>
                  <a:tcPr marL="45720" marR="45720" marT="7200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F0F0F0"/>
                    </a:solidFill>
                  </a:tcPr>
                </a:tc>
                <a:extLst>
                  <a:ext uri="{0D108BD9-81ED-4DB2-BD59-A6C34878D82A}">
                    <a16:rowId xmlns:a16="http://schemas.microsoft.com/office/drawing/2014/main" val="10002"/>
                  </a:ext>
                </a:extLst>
              </a:tr>
              <a:tr h="980654">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3</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E0E0E0"/>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Inconsistent</a:t>
                      </a:r>
                    </a:p>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Triad</a:t>
                      </a:r>
                    </a:p>
                  </a:txBody>
                  <a:tcPr marL="45720" marR="45720" marT="7200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0E0E0"/>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God cannot exist if he is all powerful and all loving with evil is still in the world. – surely, he would get rid of it. </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7200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bl>
          </a:graphicData>
        </a:graphic>
      </p:graphicFrame>
      <p:graphicFrame>
        <p:nvGraphicFramePr>
          <p:cNvPr id="7" name="Table 9">
            <a:extLst>
              <a:ext uri="{FF2B5EF4-FFF2-40B4-BE49-F238E27FC236}">
                <a16:creationId xmlns:a16="http://schemas.microsoft.com/office/drawing/2014/main" id="{6459AB25-5BF7-0B1A-6B1B-C70E3AD9DB60}"/>
              </a:ext>
            </a:extLst>
          </p:cNvPr>
          <p:cNvGraphicFramePr/>
          <p:nvPr>
            <p:extLst>
              <p:ext uri="{D42A27DB-BD31-4B8C-83A1-F6EECF244321}">
                <p14:modId xmlns:p14="http://schemas.microsoft.com/office/powerpoint/2010/main" val="893142953"/>
              </p:ext>
            </p:extLst>
          </p:nvPr>
        </p:nvGraphicFramePr>
        <p:xfrm>
          <a:off x="118978" y="437554"/>
          <a:ext cx="5302135" cy="2745459"/>
        </p:xfrm>
        <a:graphic>
          <a:graphicData uri="http://schemas.openxmlformats.org/drawingml/2006/table">
            <a:tbl>
              <a:tblPr firstRow="1" bandRow="1"/>
              <a:tblGrid>
                <a:gridCol w="346219">
                  <a:extLst>
                    <a:ext uri="{9D8B030D-6E8A-4147-A177-3AD203B41FA5}">
                      <a16:colId xmlns:a16="http://schemas.microsoft.com/office/drawing/2014/main" val="20000"/>
                    </a:ext>
                  </a:extLst>
                </a:gridCol>
                <a:gridCol w="1546690">
                  <a:extLst>
                    <a:ext uri="{9D8B030D-6E8A-4147-A177-3AD203B41FA5}">
                      <a16:colId xmlns:a16="http://schemas.microsoft.com/office/drawing/2014/main" val="20001"/>
                    </a:ext>
                  </a:extLst>
                </a:gridCol>
                <a:gridCol w="3409226">
                  <a:extLst>
                    <a:ext uri="{9D8B030D-6E8A-4147-A177-3AD203B41FA5}">
                      <a16:colId xmlns:a16="http://schemas.microsoft.com/office/drawing/2014/main" val="20002"/>
                    </a:ext>
                  </a:extLst>
                </a:gridCol>
              </a:tblGrid>
              <a:tr h="267814">
                <a:tc gridSpan="3">
                  <a:txBody>
                    <a:bodyPr/>
                    <a:lstStyle/>
                    <a:p>
                      <a:pPr algn="ctr" defTabSz="1828800">
                        <a:defRPr sz="1800" b="0"/>
                      </a:pPr>
                      <a:r>
                        <a:rPr lang="en-GB" sz="1400" b="1" dirty="0">
                          <a:solidFill>
                            <a:srgbClr val="FFFFFF"/>
                          </a:solidFill>
                          <a:latin typeface="Cambria" panose="02040503050406030204" pitchFamily="18" charset="0"/>
                          <a:ea typeface="Cambria" panose="02040503050406030204" pitchFamily="18" charset="0"/>
                          <a:cs typeface="Calibri" panose="020F0502020204030204" pitchFamily="34" charset="0"/>
                          <a:sym typeface="Cambria"/>
                        </a:rPr>
                        <a:t>KEY VOCABULARY</a:t>
                      </a:r>
                    </a:p>
                  </a:txBody>
                  <a:tcPr marL="45720" marR="45720"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70AD4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1307">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1</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76200">
                      <a:solidFill>
                        <a:srgbClr val="FFFFFF"/>
                      </a:solidFill>
                    </a:lnT>
                    <a:lnB w="25400">
                      <a:solidFill>
                        <a:srgbClr val="FFFFFF"/>
                      </a:solidFill>
                    </a:lnB>
                    <a:solidFill>
                      <a:srgbClr val="D4E2CE"/>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Suffering</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B="10800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tc>
                  <a:txBody>
                    <a:bodyPr/>
                    <a:lstStyle/>
                    <a:p>
                      <a:pPr marL="0" lvl="0" indent="0" algn="l" rtl="0">
                        <a:spcBef>
                          <a:spcPts val="0"/>
                        </a:spcBef>
                        <a:spcAft>
                          <a:spcPts val="0"/>
                        </a:spcAft>
                        <a:buNone/>
                      </a:pPr>
                      <a:r>
                        <a:rPr lang="en-GB" sz="1100" dirty="0">
                          <a:solidFill>
                            <a:schemeClr val="dk1"/>
                          </a:solidFill>
                          <a:latin typeface="Cambria" panose="02040503050406030204" pitchFamily="18" charset="0"/>
                          <a:ea typeface="Cambria" panose="02040503050406030204" pitchFamily="18" charset="0"/>
                          <a:cs typeface="Calibri" panose="020F0502020204030204" pitchFamily="34" charset="0"/>
                        </a:rPr>
                        <a:t>The state of undergoing pain, hardship or distress.</a:t>
                      </a:r>
                    </a:p>
                  </a:txBody>
                  <a:tcPr marL="45720" marR="4572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D4E2CE"/>
                    </a:solidFill>
                  </a:tcPr>
                </a:tc>
                <a:extLst>
                  <a:ext uri="{0D108BD9-81ED-4DB2-BD59-A6C34878D82A}">
                    <a16:rowId xmlns:a16="http://schemas.microsoft.com/office/drawing/2014/main" val="10001"/>
                  </a:ext>
                </a:extLst>
              </a:tr>
              <a:tr h="478249">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2</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EBF1E8"/>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Evil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B="10800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en-GB" sz="1100" dirty="0">
                          <a:solidFill>
                            <a:schemeClr val="dk1"/>
                          </a:solidFill>
                          <a:latin typeface="Cambria" panose="02040503050406030204" pitchFamily="18" charset="0"/>
                          <a:ea typeface="Cambria" panose="02040503050406030204" pitchFamily="18" charset="0"/>
                          <a:cs typeface="Calibri" panose="020F0502020204030204" pitchFamily="34" charset="0"/>
                        </a:rPr>
                        <a:t>Profoundly immoral and wicked (especially when attributed to a supernatural force). </a:t>
                      </a:r>
                    </a:p>
                  </a:txBody>
                  <a:tcPr marL="45720" marR="4572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10002"/>
                  </a:ext>
                </a:extLst>
              </a:tr>
              <a:tr h="485979">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3</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4E2CE"/>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Omnipotent</a:t>
                      </a:r>
                    </a:p>
                  </a:txBody>
                  <a:tcPr marL="45720" marR="45720" marB="10800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All-powerful.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D4E2CE"/>
                    </a:solidFill>
                  </a:tcPr>
                </a:tc>
                <a:extLst>
                  <a:ext uri="{0D108BD9-81ED-4DB2-BD59-A6C34878D82A}">
                    <a16:rowId xmlns:a16="http://schemas.microsoft.com/office/drawing/2014/main" val="10003"/>
                  </a:ext>
                </a:extLst>
              </a:tr>
              <a:tr h="506130">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4</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EBF1E8"/>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Omniscient</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B="14400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BF1E8"/>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All-knowing.</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BF1E8"/>
                    </a:solidFill>
                  </a:tcPr>
                </a:tc>
                <a:extLst>
                  <a:ext uri="{0D108BD9-81ED-4DB2-BD59-A6C34878D82A}">
                    <a16:rowId xmlns:a16="http://schemas.microsoft.com/office/drawing/2014/main" val="10004"/>
                  </a:ext>
                </a:extLst>
              </a:tr>
              <a:tr h="492181">
                <a:tc>
                  <a:txBody>
                    <a:bodyPr/>
                    <a:lstStyle/>
                    <a:p>
                      <a:pPr algn="l" defTabSz="1828800">
                        <a:defRPr sz="1800"/>
                      </a:pPr>
                      <a:r>
                        <a:rPr lang="en-GB" sz="1000" dirty="0">
                          <a:latin typeface="Cambria" panose="02040503050406030204" pitchFamily="18" charset="0"/>
                          <a:ea typeface="Cambria" panose="02040503050406030204" pitchFamily="18" charset="0"/>
                          <a:cs typeface="Calibri" panose="020F0502020204030204" pitchFamily="34" charset="0"/>
                          <a:sym typeface="Cambria"/>
                        </a:rPr>
                        <a:t>5</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EBF1E8"/>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Omnibenevolent</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B="1800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EBF1E8"/>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All-loving.</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BF1E8"/>
                    </a:solidFill>
                  </a:tcPr>
                </a:tc>
                <a:extLst>
                  <a:ext uri="{0D108BD9-81ED-4DB2-BD59-A6C34878D82A}">
                    <a16:rowId xmlns:a16="http://schemas.microsoft.com/office/drawing/2014/main" val="4146226268"/>
                  </a:ext>
                </a:extLst>
              </a:tr>
            </a:tbl>
          </a:graphicData>
        </a:graphic>
      </p:graphicFrame>
      <p:graphicFrame>
        <p:nvGraphicFramePr>
          <p:cNvPr id="8" name="Table 8">
            <a:extLst>
              <a:ext uri="{FF2B5EF4-FFF2-40B4-BE49-F238E27FC236}">
                <a16:creationId xmlns:a16="http://schemas.microsoft.com/office/drawing/2014/main" id="{F81B3B9D-F4C6-E8E0-75AF-B7074BD32D3C}"/>
              </a:ext>
            </a:extLst>
          </p:cNvPr>
          <p:cNvGraphicFramePr/>
          <p:nvPr>
            <p:extLst>
              <p:ext uri="{D42A27DB-BD31-4B8C-83A1-F6EECF244321}">
                <p14:modId xmlns:p14="http://schemas.microsoft.com/office/powerpoint/2010/main" val="958970912"/>
              </p:ext>
            </p:extLst>
          </p:nvPr>
        </p:nvGraphicFramePr>
        <p:xfrm>
          <a:off x="108065" y="3353588"/>
          <a:ext cx="4264921" cy="1937047"/>
        </p:xfrm>
        <a:graphic>
          <a:graphicData uri="http://schemas.openxmlformats.org/drawingml/2006/table">
            <a:tbl>
              <a:tblPr firstRow="1" bandRow="1"/>
              <a:tblGrid>
                <a:gridCol w="228119">
                  <a:extLst>
                    <a:ext uri="{9D8B030D-6E8A-4147-A177-3AD203B41FA5}">
                      <a16:colId xmlns:a16="http://schemas.microsoft.com/office/drawing/2014/main" val="20000"/>
                    </a:ext>
                  </a:extLst>
                </a:gridCol>
                <a:gridCol w="1081876">
                  <a:extLst>
                    <a:ext uri="{9D8B030D-6E8A-4147-A177-3AD203B41FA5}">
                      <a16:colId xmlns:a16="http://schemas.microsoft.com/office/drawing/2014/main" val="20001"/>
                    </a:ext>
                  </a:extLst>
                </a:gridCol>
                <a:gridCol w="2954926">
                  <a:extLst>
                    <a:ext uri="{9D8B030D-6E8A-4147-A177-3AD203B41FA5}">
                      <a16:colId xmlns:a16="http://schemas.microsoft.com/office/drawing/2014/main" val="20002"/>
                    </a:ext>
                  </a:extLst>
                </a:gridCol>
              </a:tblGrid>
              <a:tr h="460258">
                <a:tc gridSpan="3">
                  <a:txBody>
                    <a:bodyPr/>
                    <a:lstStyle/>
                    <a:p>
                      <a:pPr algn="ctr" defTabSz="1828800">
                        <a:defRPr sz="1800" b="0"/>
                      </a:pPr>
                      <a:r>
                        <a:rPr lang="en-GB" sz="1400" b="1" dirty="0">
                          <a:solidFill>
                            <a:srgbClr val="FFFFFF"/>
                          </a:solidFill>
                          <a:latin typeface="Cambria" panose="02040503050406030204" pitchFamily="18" charset="0"/>
                          <a:ea typeface="Cambria" panose="02040503050406030204" pitchFamily="18" charset="0"/>
                          <a:cs typeface="Calibri" panose="020F0502020204030204" pitchFamily="34" charset="0"/>
                          <a:sym typeface="Cambria"/>
                        </a:rPr>
                        <a:t>STORIES OF GOOD AND EVIL</a:t>
                      </a:r>
                    </a:p>
                  </a:txBody>
                  <a:tcPr marL="45720" marR="45720" anchor="ctr" horzOverflow="overflow">
                    <a:lnL w="25400">
                      <a:solidFill>
                        <a:srgbClr val="FFFFFF"/>
                      </a:solidFill>
                    </a:lnL>
                    <a:lnR w="25400">
                      <a:solidFill>
                        <a:srgbClr val="FFFFFF"/>
                      </a:solidFill>
                    </a:lnR>
                    <a:lnT w="25400">
                      <a:solidFill>
                        <a:srgbClr val="FFFFFF"/>
                      </a:solidFill>
                    </a:lnT>
                    <a:lnB w="76200">
                      <a:solidFill>
                        <a:srgbClr val="FFFFFF"/>
                      </a:solidFill>
                    </a:lnB>
                    <a:solidFill>
                      <a:srgbClr val="FF849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9876">
                <a:tc>
                  <a:txBody>
                    <a:bodyPr/>
                    <a:lstStyle/>
                    <a:p>
                      <a:pPr algn="l" defTabSz="1828800">
                        <a:defRPr sz="1800"/>
                      </a:pPr>
                      <a:r>
                        <a:rPr sz="1000" dirty="0">
                          <a:latin typeface="Cambria" panose="02040503050406030204" pitchFamily="18" charset="0"/>
                          <a:ea typeface="Cambria" panose="02040503050406030204" pitchFamily="18" charset="0"/>
                          <a:cs typeface="Calibri" panose="020F0502020204030204" pitchFamily="34" charset="0"/>
                          <a:sym typeface="Cambria"/>
                        </a:rPr>
                        <a:t>1</a:t>
                      </a: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76200">
                      <a:solidFill>
                        <a:srgbClr val="FFFFFF"/>
                      </a:solidFill>
                    </a:lnT>
                    <a:lnB w="25400">
                      <a:solidFill>
                        <a:srgbClr val="FFFFFF"/>
                      </a:solidFill>
                    </a:lnB>
                    <a:solidFill>
                      <a:srgbClr val="E0E0E0"/>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The Fall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B="10800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The story of Adam and Eve – the original sin.</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a:solidFill>
                        <a:srgbClr val="FFFFFF"/>
                      </a:solidFill>
                    </a:lnR>
                    <a:lnT w="76200">
                      <a:solidFill>
                        <a:srgbClr val="FFFFFF"/>
                      </a:solidFill>
                    </a:lnT>
                    <a:lnB w="25400">
                      <a:solidFill>
                        <a:srgbClr val="FFFFFF"/>
                      </a:solidFill>
                    </a:lnB>
                    <a:solidFill>
                      <a:srgbClr val="E0E0E0"/>
                    </a:solidFill>
                  </a:tcPr>
                </a:tc>
                <a:extLst>
                  <a:ext uri="{0D108BD9-81ED-4DB2-BD59-A6C34878D82A}">
                    <a16:rowId xmlns:a16="http://schemas.microsoft.com/office/drawing/2014/main" val="10001"/>
                  </a:ext>
                </a:extLst>
              </a:tr>
              <a:tr h="816913">
                <a:tc>
                  <a:txBody>
                    <a:bodyPr/>
                    <a:lstStyle/>
                    <a:p>
                      <a:pPr algn="l" defTabSz="1828800">
                        <a:defRPr sz="1800"/>
                      </a:pPr>
                      <a:r>
                        <a:rPr lang="en-GB" sz="1000" dirty="0">
                          <a:latin typeface="Cambria" panose="02040503050406030204" pitchFamily="18" charset="0"/>
                          <a:ea typeface="Cambria" panose="02040503050406030204" pitchFamily="18" charset="0"/>
                          <a:cs typeface="Calibri" panose="020F0502020204030204" pitchFamily="34" charset="0"/>
                          <a:sym typeface="Cambria"/>
                        </a:rPr>
                        <a:t>2</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F0F0F0"/>
                    </a:solidFill>
                  </a:tcPr>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Pandora's Box</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A box opened by Pandora that cursed humankind.</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F0F0F0"/>
                    </a:solidFill>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0641411F-3798-51B3-0504-CBE8336E3A83}"/>
              </a:ext>
            </a:extLst>
          </p:cNvPr>
          <p:cNvGraphicFramePr/>
          <p:nvPr>
            <p:extLst>
              <p:ext uri="{D42A27DB-BD31-4B8C-83A1-F6EECF244321}">
                <p14:modId xmlns:p14="http://schemas.microsoft.com/office/powerpoint/2010/main" val="2433830907"/>
              </p:ext>
            </p:extLst>
          </p:nvPr>
        </p:nvGraphicFramePr>
        <p:xfrm>
          <a:off x="4516497" y="3339655"/>
          <a:ext cx="5281438" cy="3338461"/>
        </p:xfrm>
        <a:graphic>
          <a:graphicData uri="http://schemas.openxmlformats.org/drawingml/2006/table">
            <a:tbl>
              <a:tblPr firstRow="1" bandRow="1">
                <a:tableStyleId>{21E4AEA4-8DFA-4A89-87EB-49C32662AFE0}</a:tableStyleId>
              </a:tblPr>
              <a:tblGrid>
                <a:gridCol w="202302">
                  <a:extLst>
                    <a:ext uri="{9D8B030D-6E8A-4147-A177-3AD203B41FA5}">
                      <a16:colId xmlns:a16="http://schemas.microsoft.com/office/drawing/2014/main" val="20000"/>
                    </a:ext>
                  </a:extLst>
                </a:gridCol>
                <a:gridCol w="697763">
                  <a:extLst>
                    <a:ext uri="{9D8B030D-6E8A-4147-A177-3AD203B41FA5}">
                      <a16:colId xmlns:a16="http://schemas.microsoft.com/office/drawing/2014/main" val="20001"/>
                    </a:ext>
                  </a:extLst>
                </a:gridCol>
                <a:gridCol w="4381373">
                  <a:extLst>
                    <a:ext uri="{9D8B030D-6E8A-4147-A177-3AD203B41FA5}">
                      <a16:colId xmlns:a16="http://schemas.microsoft.com/office/drawing/2014/main" val="20002"/>
                    </a:ext>
                  </a:extLst>
                </a:gridCol>
              </a:tblGrid>
              <a:tr h="385789">
                <a:tc gridSpan="3">
                  <a:txBody>
                    <a:bodyPr/>
                    <a:lstStyle/>
                    <a:p>
                      <a:pPr algn="ctr" defTabSz="1828800">
                        <a:defRPr sz="1800" b="0"/>
                      </a:pPr>
                      <a:r>
                        <a:rPr lang="en-GB" sz="1400" b="1" dirty="0">
                          <a:solidFill>
                            <a:schemeClr val="bg1"/>
                          </a:solidFill>
                          <a:latin typeface="Cambria" panose="02040503050406030204" pitchFamily="18" charset="0"/>
                          <a:ea typeface="Cambria" panose="02040503050406030204" pitchFamily="18" charset="0"/>
                          <a:sym typeface="Cambria"/>
                        </a:rPr>
                        <a:t>GENOCIDE IN THE MODERN WORLD</a:t>
                      </a:r>
                      <a:endParaRPr lang="en-GB" sz="1400" b="1" dirty="0">
                        <a:solidFill>
                          <a:schemeClr val="bg1"/>
                        </a:solidFill>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6777">
                <a:tc>
                  <a:txBody>
                    <a:bodyPr/>
                    <a:lstStyle/>
                    <a:p>
                      <a:pPr algn="l" defTabSz="1828800">
                        <a:defRPr sz="1800"/>
                      </a:pPr>
                      <a:r>
                        <a:rPr sz="1000" dirty="0">
                          <a:latin typeface="Cambria" panose="02040503050406030204" pitchFamily="18" charset="0"/>
                          <a:ea typeface="Cambria" panose="02040503050406030204" pitchFamily="18" charset="0"/>
                          <a:sym typeface="Cambria"/>
                        </a:rPr>
                        <a:t>1</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Free Will</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a:txBody>
                    <a:bodyPr/>
                    <a:lstStyle/>
                    <a:p>
                      <a:pPr algn="l" defTabSz="1828800">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God gave us the option to make our own decisions. </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extLst>
                  <a:ext uri="{0D108BD9-81ED-4DB2-BD59-A6C34878D82A}">
                    <a16:rowId xmlns:a16="http://schemas.microsoft.com/office/drawing/2014/main" val="10001"/>
                  </a:ext>
                </a:extLst>
              </a:tr>
              <a:tr h="702335">
                <a:tc>
                  <a:txBody>
                    <a:bodyPr/>
                    <a:lstStyle/>
                    <a:p>
                      <a:pPr algn="l" defTabSz="1828800">
                        <a:defRPr sz="1800"/>
                      </a:pPr>
                      <a:r>
                        <a:rPr sz="1000" dirty="0">
                          <a:latin typeface="Cambria" panose="02040503050406030204" pitchFamily="18" charset="0"/>
                          <a:ea typeface="Cambria" panose="02040503050406030204" pitchFamily="18" charset="0"/>
                          <a:sym typeface="Cambria"/>
                        </a:rPr>
                        <a:t>2</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Theodicy</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0" anchor="ctr" horzOverflow="overflow"/>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en-GB" sz="1100" dirty="0">
                          <a:latin typeface="Cambria" panose="02040503050406030204" pitchFamily="18" charset="0"/>
                          <a:ea typeface="Cambria" panose="02040503050406030204" pitchFamily="18" charset="0"/>
                          <a:cs typeface="Calibri" panose="020F0502020204030204" pitchFamily="34" charset="0"/>
                        </a:rPr>
                        <a:t>An argument that suggests that it is acceptable logic to say that suffering exists, but God still loves His people.</a:t>
                      </a:r>
                    </a:p>
                  </a:txBody>
                  <a:tcPr marL="45720" marR="45720" anchor="ctr" horzOverflow="overflow"/>
                </a:tc>
                <a:extLst>
                  <a:ext uri="{0D108BD9-81ED-4DB2-BD59-A6C34878D82A}">
                    <a16:rowId xmlns:a16="http://schemas.microsoft.com/office/drawing/2014/main" val="10002"/>
                  </a:ext>
                </a:extLst>
              </a:tr>
              <a:tr h="746264">
                <a:tc>
                  <a:txBody>
                    <a:bodyPr/>
                    <a:lstStyle/>
                    <a:p>
                      <a:pPr algn="l" defTabSz="1828800">
                        <a:defRPr sz="1800"/>
                      </a:pPr>
                      <a:r>
                        <a:rPr sz="1000" dirty="0">
                          <a:latin typeface="Cambria" panose="02040503050406030204" pitchFamily="18" charset="0"/>
                          <a:ea typeface="Cambria" panose="02040503050406030204" pitchFamily="18" charset="0"/>
                          <a:sym typeface="Cambria"/>
                        </a:rPr>
                        <a:t>3</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Irenaeus</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0" anchor="ctr" horzOverflow="overflow"/>
                </a:tc>
                <a:tc>
                  <a:txBody>
                    <a:bodyPr/>
                    <a:lstStyle/>
                    <a:p>
                      <a:pPr algn="l"/>
                      <a:r>
                        <a:rPr lang="en-GB" sz="1100" dirty="0">
                          <a:latin typeface="Cambria" panose="02040503050406030204" pitchFamily="18" charset="0"/>
                          <a:ea typeface="Cambria" panose="02040503050406030204" pitchFamily="18" charset="0"/>
                          <a:cs typeface="Calibri" panose="020F0502020204030204" pitchFamily="34" charset="0"/>
                        </a:rPr>
                        <a:t>Suffering and evil are useful as they help our knowledge increase.</a:t>
                      </a:r>
                    </a:p>
                  </a:txBody>
                  <a:tcPr marL="45720" marR="45720" anchor="ctr" horzOverflow="overflow"/>
                </a:tc>
                <a:extLst>
                  <a:ext uri="{0D108BD9-81ED-4DB2-BD59-A6C34878D82A}">
                    <a16:rowId xmlns:a16="http://schemas.microsoft.com/office/drawing/2014/main" val="10003"/>
                  </a:ext>
                </a:extLst>
              </a:tr>
              <a:tr h="727296">
                <a:tc>
                  <a:txBody>
                    <a:bodyPr/>
                    <a:lstStyle/>
                    <a:p>
                      <a:pPr algn="l" defTabSz="1828800">
                        <a:defRPr sz="1800"/>
                      </a:pPr>
                      <a:r>
                        <a:rPr sz="1000" dirty="0">
                          <a:latin typeface="Cambria" panose="02040503050406030204" pitchFamily="18" charset="0"/>
                          <a:ea typeface="Cambria" panose="02040503050406030204" pitchFamily="18" charset="0"/>
                          <a:sym typeface="Cambria"/>
                        </a:rPr>
                        <a:t>4</a:t>
                      </a:r>
                      <a:endParaRPr sz="10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anchor="ctr" horzOverflow="overflow"/>
                </a:tc>
                <a:tc>
                  <a:txBody>
                    <a:bodyPr/>
                    <a:lstStyle/>
                    <a:p>
                      <a:pPr algn="l" defTabSz="1828800">
                        <a:lnSpc>
                          <a:spcPct val="200000"/>
                        </a:lnSpc>
                        <a:defRPr sz="1800"/>
                      </a:pPr>
                      <a:r>
                        <a:rPr lang="en-GB" sz="1100" dirty="0">
                          <a:latin typeface="Cambria" panose="02040503050406030204" pitchFamily="18" charset="0"/>
                          <a:ea typeface="Cambria" panose="02040503050406030204" pitchFamily="18" charset="0"/>
                          <a:cs typeface="Calibri" panose="020F0502020204030204" pitchFamily="34" charset="0"/>
                          <a:sym typeface="Cambria"/>
                        </a:rPr>
                        <a:t>Augustine</a:t>
                      </a:r>
                      <a:endParaRPr sz="1100" dirty="0">
                        <a:latin typeface="Cambria" panose="02040503050406030204" pitchFamily="18" charset="0"/>
                        <a:ea typeface="Cambria" panose="02040503050406030204" pitchFamily="18" charset="0"/>
                        <a:cs typeface="Calibri" panose="020F0502020204030204" pitchFamily="34" charset="0"/>
                        <a:sym typeface="Cambria"/>
                      </a:endParaRPr>
                    </a:p>
                  </a:txBody>
                  <a:tcPr marL="45720" marR="45720" marT="0" anchor="ctr" horzOverflow="overflow"/>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en-GB" sz="1100" dirty="0">
                          <a:latin typeface="Cambria" panose="02040503050406030204" pitchFamily="18" charset="0"/>
                          <a:ea typeface="Cambria" panose="02040503050406030204" pitchFamily="18" charset="0"/>
                          <a:cs typeface="Calibri" panose="020F0502020204030204" pitchFamily="34" charset="0"/>
                        </a:rPr>
                        <a:t>Evil is not a thing but is an absence of Good.</a:t>
                      </a:r>
                    </a:p>
                  </a:txBody>
                  <a:tcPr marL="45720" marR="45720" anchor="ctr" horzOverflow="overflow"/>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D9F3C674-A4CD-DA1E-9916-2A7D68484A5F}"/>
              </a:ext>
            </a:extLst>
          </p:cNvPr>
          <p:cNvPicPr>
            <a:picLocks noChangeAspect="1"/>
          </p:cNvPicPr>
          <p:nvPr/>
        </p:nvPicPr>
        <p:blipFill>
          <a:blip r:embed="rId3"/>
          <a:stretch>
            <a:fillRect/>
          </a:stretch>
        </p:blipFill>
        <p:spPr>
          <a:xfrm>
            <a:off x="118978" y="5290636"/>
            <a:ext cx="4254008" cy="1387479"/>
          </a:xfrm>
          <a:prstGeom prst="rect">
            <a:avLst/>
          </a:prstGeom>
        </p:spPr>
      </p:pic>
    </p:spTree>
    <p:extLst>
      <p:ext uri="{BB962C8B-B14F-4D97-AF65-F5344CB8AC3E}">
        <p14:creationId xmlns:p14="http://schemas.microsoft.com/office/powerpoint/2010/main" val="60784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2E2A3C-5452-48B5-AEB0-D43D0AEDBE39}"/>
              </a:ext>
            </a:extLst>
          </p:cNvPr>
          <p:cNvSpPr/>
          <p:nvPr/>
        </p:nvSpPr>
        <p:spPr>
          <a:xfrm>
            <a:off x="6833596" y="529296"/>
            <a:ext cx="3004613" cy="385409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5773AF9-7F63-48D3-B758-2884338B53C2}"/>
              </a:ext>
            </a:extLst>
          </p:cNvPr>
          <p:cNvSpPr/>
          <p:nvPr/>
        </p:nvSpPr>
        <p:spPr>
          <a:xfrm>
            <a:off x="108063" y="4611329"/>
            <a:ext cx="4011653" cy="21336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7C07E4D-05A5-C636-1E80-C8F393FE458E}"/>
              </a:ext>
            </a:extLst>
          </p:cNvPr>
          <p:cNvSpPr txBox="1"/>
          <p:nvPr/>
        </p:nvSpPr>
        <p:spPr>
          <a:xfrm>
            <a:off x="61033" y="53313"/>
            <a:ext cx="8274868" cy="400110"/>
          </a:xfrm>
          <a:prstGeom prst="rect">
            <a:avLst/>
          </a:prstGeom>
          <a:noFill/>
        </p:spPr>
        <p:txBody>
          <a:bodyPr wrap="square" lIns="91440" tIns="45720" rIns="91440" bIns="45720" rtlCol="0" anchor="t">
            <a:spAutoFit/>
          </a:bodyPr>
          <a:lstStyle/>
          <a:p>
            <a:r>
              <a:rPr lang="en-GB" sz="2000" b="1" dirty="0">
                <a:latin typeface="Cambria"/>
                <a:ea typeface="Cambria" panose="02040503050406030204" pitchFamily="18" charset="0"/>
              </a:rPr>
              <a:t>| Year 9 | Term 5 |How can distortion be used in Art?</a:t>
            </a:r>
          </a:p>
        </p:txBody>
      </p:sp>
      <p:sp>
        <p:nvSpPr>
          <p:cNvPr id="5" name="TextBox 4">
            <a:extLst>
              <a:ext uri="{FF2B5EF4-FFF2-40B4-BE49-F238E27FC236}">
                <a16:creationId xmlns:a16="http://schemas.microsoft.com/office/drawing/2014/main" id="{BA11B038-78C3-DFA5-F65E-674F5C954DF5}"/>
              </a:ext>
            </a:extLst>
          </p:cNvPr>
          <p:cNvSpPr txBox="1"/>
          <p:nvPr/>
        </p:nvSpPr>
        <p:spPr>
          <a:xfrm>
            <a:off x="7031116" y="37444"/>
            <a:ext cx="2766820"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ART</a:t>
            </a:r>
          </a:p>
        </p:txBody>
      </p:sp>
      <p:graphicFrame>
        <p:nvGraphicFramePr>
          <p:cNvPr id="6" name="Table 5">
            <a:extLst>
              <a:ext uri="{FF2B5EF4-FFF2-40B4-BE49-F238E27FC236}">
                <a16:creationId xmlns:a16="http://schemas.microsoft.com/office/drawing/2014/main" id="{F6CBCC78-7E85-4D82-9E63-0D4DED7F6B1E}"/>
              </a:ext>
            </a:extLst>
          </p:cNvPr>
          <p:cNvGraphicFramePr>
            <a:graphicFrameLocks noGrp="1"/>
          </p:cNvGraphicFramePr>
          <p:nvPr/>
        </p:nvGraphicFramePr>
        <p:xfrm>
          <a:off x="108063" y="529297"/>
          <a:ext cx="3215897" cy="3983451"/>
        </p:xfrm>
        <a:graphic>
          <a:graphicData uri="http://schemas.openxmlformats.org/drawingml/2006/table">
            <a:tbl>
              <a:tblPr firstRow="1" bandRow="1">
                <a:tableStyleId>{93296810-A885-4BE3-A3E7-6D5BEEA58F35}</a:tableStyleId>
              </a:tblPr>
              <a:tblGrid>
                <a:gridCol w="342275">
                  <a:extLst>
                    <a:ext uri="{9D8B030D-6E8A-4147-A177-3AD203B41FA5}">
                      <a16:colId xmlns:a16="http://schemas.microsoft.com/office/drawing/2014/main" val="1401135476"/>
                    </a:ext>
                  </a:extLst>
                </a:gridCol>
                <a:gridCol w="1211314">
                  <a:extLst>
                    <a:ext uri="{9D8B030D-6E8A-4147-A177-3AD203B41FA5}">
                      <a16:colId xmlns:a16="http://schemas.microsoft.com/office/drawing/2014/main" val="4020433657"/>
                    </a:ext>
                  </a:extLst>
                </a:gridCol>
                <a:gridCol w="1662308">
                  <a:extLst>
                    <a:ext uri="{9D8B030D-6E8A-4147-A177-3AD203B41FA5}">
                      <a16:colId xmlns:a16="http://schemas.microsoft.com/office/drawing/2014/main" val="2633736144"/>
                    </a:ext>
                  </a:extLst>
                </a:gridCol>
              </a:tblGrid>
              <a:tr h="227333">
                <a:tc gridSpan="3">
                  <a:txBody>
                    <a:bodyPr/>
                    <a:lstStyle/>
                    <a:p>
                      <a:pPr algn="ctr"/>
                      <a:r>
                        <a:rPr lang="en-GB" sz="1600" dirty="0">
                          <a:latin typeface="Cambria" panose="02040503050406030204" pitchFamily="18" charset="0"/>
                          <a:ea typeface="Cambria" panose="02040503050406030204" pitchFamily="18" charset="0"/>
                        </a:rPr>
                        <a:t>KEY VOCABULARY</a:t>
                      </a:r>
                    </a:p>
                  </a:txBody>
                  <a:tcPr anchor="ctr"/>
                </a:tc>
                <a:tc hMerge="1">
                  <a:txBody>
                    <a:bodyPr/>
                    <a:lstStyle/>
                    <a:p>
                      <a:endParaRPr lang="en-GB" sz="1050" dirty="0">
                        <a:latin typeface="Cambria" panose="02040503050406030204" pitchFamily="18" charset="0"/>
                        <a:ea typeface="Cambria" panose="02040503050406030204" pitchFamily="18" charset="0"/>
                      </a:endParaRPr>
                    </a:p>
                  </a:txBody>
                  <a:tcPr/>
                </a:tc>
                <a:tc hMerge="1">
                  <a:txBody>
                    <a:bodyPr/>
                    <a:lstStyle/>
                    <a:p>
                      <a:endParaRPr/>
                    </a:p>
                  </a:txBody>
                  <a:tcPr/>
                </a:tc>
                <a:extLst>
                  <a:ext uri="{0D108BD9-81ED-4DB2-BD59-A6C34878D82A}">
                    <a16:rowId xmlns:a16="http://schemas.microsoft.com/office/drawing/2014/main" val="1466558417"/>
                  </a:ext>
                </a:extLst>
              </a:tr>
              <a:tr h="688256">
                <a:tc>
                  <a:txBody>
                    <a:bodyPr/>
                    <a:lstStyle/>
                    <a:p>
                      <a:pPr algn="ctr"/>
                      <a:r>
                        <a:rPr lang="en-GB" sz="1000" dirty="0">
                          <a:latin typeface="Cambria" panose="02040503050406030204" pitchFamily="18" charset="0"/>
                          <a:ea typeface="Cambria" panose="02040503050406030204" pitchFamily="18" charset="0"/>
                        </a:rPr>
                        <a:t>1 </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Mind-map</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i="0" kern="1200" dirty="0">
                          <a:solidFill>
                            <a:schemeClr val="dk1"/>
                          </a:solidFill>
                          <a:effectLst/>
                          <a:latin typeface="Cambria" panose="02040503050406030204" pitchFamily="18" charset="0"/>
                          <a:ea typeface="Cambria" panose="02040503050406030204" pitchFamily="18" charset="0"/>
                          <a:cs typeface="+mn-cs"/>
                        </a:rPr>
                        <a:t>A diagram in which information is represented visually, usually with a central idea placed in the middle and associated ideas arranged around it.</a:t>
                      </a:r>
                      <a:endParaRPr lang="en-GB" sz="1000" b="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3920741898"/>
                  </a:ext>
                </a:extLst>
              </a:tr>
              <a:tr h="688256">
                <a:tc>
                  <a:txBody>
                    <a:bodyPr/>
                    <a:lstStyle/>
                    <a:p>
                      <a:pPr algn="ctr"/>
                      <a:r>
                        <a:rPr lang="en-GB" sz="1000" dirty="0">
                          <a:latin typeface="Cambria" panose="02040503050406030204" pitchFamily="18" charset="0"/>
                          <a:ea typeface="Cambria" panose="02040503050406030204" pitchFamily="18" charset="0"/>
                        </a:rPr>
                        <a:t>2</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Composition</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effectLst/>
                          <a:latin typeface="Cambria" panose="02040503050406030204" pitchFamily="18" charset="0"/>
                          <a:ea typeface="Cambria" panose="02040503050406030204" pitchFamily="18" charset="0"/>
                        </a:rPr>
                        <a:t>How an image is arranged.</a:t>
                      </a:r>
                    </a:p>
                  </a:txBody>
                  <a:tcPr marL="74295" marR="74295" marT="37148" marB="37148" anchor="ctr"/>
                </a:tc>
                <a:extLst>
                  <a:ext uri="{0D108BD9-81ED-4DB2-BD59-A6C34878D82A}">
                    <a16:rowId xmlns:a16="http://schemas.microsoft.com/office/drawing/2014/main" val="1078387712"/>
                  </a:ext>
                </a:extLst>
              </a:tr>
              <a:tr h="550831">
                <a:tc>
                  <a:txBody>
                    <a:bodyPr/>
                    <a:lstStyle/>
                    <a:p>
                      <a:pPr algn="ctr"/>
                      <a:r>
                        <a:rPr lang="en-GB" sz="1000" dirty="0">
                          <a:latin typeface="Cambria" panose="02040503050406030204" pitchFamily="18" charset="0"/>
                          <a:ea typeface="Cambria" panose="02040503050406030204" pitchFamily="18" charset="0"/>
                        </a:rPr>
                        <a:t>3</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Media</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effectLst/>
                          <a:latin typeface="Cambria" panose="02040503050406030204" pitchFamily="18" charset="0"/>
                          <a:ea typeface="Cambria" panose="02040503050406030204" pitchFamily="18" charset="0"/>
                        </a:rPr>
                        <a:t>The types of materials used to make a piece of artwork, e.g. paint, pencil, ink. </a:t>
                      </a:r>
                    </a:p>
                  </a:txBody>
                  <a:tcPr marL="74295" marR="74295" marT="37148" marB="37148" anchor="ctr"/>
                </a:tc>
                <a:extLst>
                  <a:ext uri="{0D108BD9-81ED-4DB2-BD59-A6C34878D82A}">
                    <a16:rowId xmlns:a16="http://schemas.microsoft.com/office/drawing/2014/main" val="537258543"/>
                  </a:ext>
                </a:extLst>
              </a:tr>
              <a:tr h="409199">
                <a:tc>
                  <a:txBody>
                    <a:bodyPr/>
                    <a:lstStyle/>
                    <a:p>
                      <a:pPr algn="ctr"/>
                      <a:r>
                        <a:rPr lang="en-GB" sz="1000" dirty="0">
                          <a:latin typeface="Cambria" panose="02040503050406030204" pitchFamily="18" charset="0"/>
                          <a:ea typeface="Cambria" panose="02040503050406030204" pitchFamily="18" charset="0"/>
                        </a:rPr>
                        <a:t>4</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Develop</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effectLst/>
                          <a:latin typeface="Cambria" panose="02040503050406030204" pitchFamily="18" charset="0"/>
                          <a:ea typeface="Cambria" panose="02040503050406030204" pitchFamily="18" charset="0"/>
                        </a:rPr>
                        <a:t>To generate ideas on a starting point.</a:t>
                      </a:r>
                    </a:p>
                  </a:txBody>
                  <a:tcPr marL="74295" marR="74295" marT="37148" marB="37148" anchor="ctr"/>
                </a:tc>
                <a:extLst>
                  <a:ext uri="{0D108BD9-81ED-4DB2-BD59-A6C34878D82A}">
                    <a16:rowId xmlns:a16="http://schemas.microsoft.com/office/drawing/2014/main" val="110912389"/>
                  </a:ext>
                </a:extLst>
              </a:tr>
              <a:tr h="409199">
                <a:tc>
                  <a:txBody>
                    <a:bodyPr/>
                    <a:lstStyle/>
                    <a:p>
                      <a:pPr algn="ctr"/>
                      <a:r>
                        <a:rPr lang="en-GB" sz="1000" dirty="0">
                          <a:latin typeface="Cambria" panose="02040503050406030204" pitchFamily="18" charset="0"/>
                          <a:ea typeface="Cambria" panose="02040503050406030204" pitchFamily="18" charset="0"/>
                        </a:rPr>
                        <a:t>5</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Experimentation</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effectLst/>
                          <a:latin typeface="Cambria" panose="02040503050406030204" pitchFamily="18" charset="0"/>
                          <a:ea typeface="Cambria" panose="02040503050406030204" pitchFamily="18" charset="0"/>
                        </a:rPr>
                        <a:t>To try out different materials and techniques for your work.</a:t>
                      </a:r>
                    </a:p>
                  </a:txBody>
                  <a:tcPr marL="74295" marR="74295" marT="37148" marB="37148" anchor="ctr"/>
                </a:tc>
                <a:extLst>
                  <a:ext uri="{0D108BD9-81ED-4DB2-BD59-A6C34878D82A}">
                    <a16:rowId xmlns:a16="http://schemas.microsoft.com/office/drawing/2014/main" val="1741554360"/>
                  </a:ext>
                </a:extLst>
              </a:tr>
              <a:tr h="479693">
                <a:tc>
                  <a:txBody>
                    <a:bodyPr/>
                    <a:lstStyle/>
                    <a:p>
                      <a:pPr algn="ctr"/>
                      <a:r>
                        <a:rPr lang="en-GB" sz="1000" dirty="0">
                          <a:latin typeface="Cambria" panose="02040503050406030204" pitchFamily="18" charset="0"/>
                          <a:ea typeface="Cambria" panose="02040503050406030204" pitchFamily="18" charset="0"/>
                        </a:rPr>
                        <a:t>6</a:t>
                      </a:r>
                    </a:p>
                  </a:txBody>
                  <a:tcPr anchor="ctr"/>
                </a:tc>
                <a:tc>
                  <a:txBody>
                    <a:bodyPr/>
                    <a:lstStyle/>
                    <a:p>
                      <a:r>
                        <a:rPr lang="en-GB" sz="1000" b="0" dirty="0">
                          <a:latin typeface="Cambria" panose="02040503050406030204" pitchFamily="18" charset="0"/>
                          <a:ea typeface="Cambria" panose="02040503050406030204" pitchFamily="18" charset="0"/>
                          <a:cs typeface="Arial" panose="020B0604020202020204" pitchFamily="34" charset="0"/>
                        </a:rPr>
                        <a:t>Ellipse</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effectLst/>
                          <a:latin typeface="Cambria" panose="02040503050406030204" pitchFamily="18" charset="0"/>
                          <a:ea typeface="Cambria" panose="02040503050406030204" pitchFamily="18" charset="0"/>
                        </a:rPr>
                        <a:t>The shape when a circle is viewed in perspective.</a:t>
                      </a:r>
                    </a:p>
                  </a:txBody>
                  <a:tcPr marL="74295" marR="74295" marT="37148" marB="37148" anchor="ctr"/>
                </a:tc>
                <a:extLst>
                  <a:ext uri="{0D108BD9-81ED-4DB2-BD59-A6C34878D82A}">
                    <a16:rowId xmlns:a16="http://schemas.microsoft.com/office/drawing/2014/main" val="2810608235"/>
                  </a:ext>
                </a:extLst>
              </a:tr>
            </a:tbl>
          </a:graphicData>
        </a:graphic>
      </p:graphicFrame>
      <p:graphicFrame>
        <p:nvGraphicFramePr>
          <p:cNvPr id="7" name="Table 6">
            <a:extLst>
              <a:ext uri="{FF2B5EF4-FFF2-40B4-BE49-F238E27FC236}">
                <a16:creationId xmlns:a16="http://schemas.microsoft.com/office/drawing/2014/main" id="{FABC45CE-CB1E-4155-9A49-E8591F6FE1B6}"/>
              </a:ext>
            </a:extLst>
          </p:cNvPr>
          <p:cNvGraphicFramePr>
            <a:graphicFrameLocks noGrp="1"/>
          </p:cNvGraphicFramePr>
          <p:nvPr/>
        </p:nvGraphicFramePr>
        <p:xfrm>
          <a:off x="3460224" y="529296"/>
          <a:ext cx="3304899" cy="3983451"/>
        </p:xfrm>
        <a:graphic>
          <a:graphicData uri="http://schemas.openxmlformats.org/drawingml/2006/table">
            <a:tbl>
              <a:tblPr firstRow="1" bandRow="1">
                <a:tableStyleId>{5C22544A-7EE6-4342-B048-85BDC9FD1C3A}</a:tableStyleId>
              </a:tblPr>
              <a:tblGrid>
                <a:gridCol w="326493">
                  <a:extLst>
                    <a:ext uri="{9D8B030D-6E8A-4147-A177-3AD203B41FA5}">
                      <a16:colId xmlns:a16="http://schemas.microsoft.com/office/drawing/2014/main" val="2147798376"/>
                    </a:ext>
                  </a:extLst>
                </a:gridCol>
                <a:gridCol w="886221">
                  <a:extLst>
                    <a:ext uri="{9D8B030D-6E8A-4147-A177-3AD203B41FA5}">
                      <a16:colId xmlns:a16="http://schemas.microsoft.com/office/drawing/2014/main" val="4015895235"/>
                    </a:ext>
                  </a:extLst>
                </a:gridCol>
                <a:gridCol w="2092185">
                  <a:extLst>
                    <a:ext uri="{9D8B030D-6E8A-4147-A177-3AD203B41FA5}">
                      <a16:colId xmlns:a16="http://schemas.microsoft.com/office/drawing/2014/main" val="848903364"/>
                    </a:ext>
                  </a:extLst>
                </a:gridCol>
              </a:tblGrid>
              <a:tr h="322418">
                <a:tc gridSpan="3">
                  <a:txBody>
                    <a:bodyPr/>
                    <a:lstStyle/>
                    <a:p>
                      <a:pPr algn="ctr"/>
                      <a:r>
                        <a:rPr lang="en-GB" sz="1600" b="1" dirty="0">
                          <a:latin typeface="Cambria" panose="02040503050406030204" pitchFamily="18" charset="0"/>
                          <a:ea typeface="Cambria" panose="02040503050406030204" pitchFamily="18" charset="0"/>
                        </a:rPr>
                        <a:t>MATERIALS AND TECHNIQUES</a:t>
                      </a:r>
                    </a:p>
                  </a:txBody>
                  <a:tcPr marL="74295" marR="74295" marT="37148" marB="37148"/>
                </a:tc>
                <a:tc hMerge="1">
                  <a:txBody>
                    <a:bodyPr/>
                    <a:lstStyle/>
                    <a:p>
                      <a:endParaRPr lang="en-GB" sz="1000" b="0" dirty="0">
                        <a:latin typeface="Cambria" panose="02040503050406030204" pitchFamily="18" charset="0"/>
                        <a:ea typeface="Cambria" panose="02040503050406030204" pitchFamily="18" charset="0"/>
                      </a:endParaRPr>
                    </a:p>
                  </a:txBody>
                  <a:tcPr marL="74295" marR="74295" marT="37148" marB="37148"/>
                </a:tc>
                <a:tc hMerge="1">
                  <a:txBody>
                    <a:bodyPr/>
                    <a:lstStyle/>
                    <a:p>
                      <a:endParaRPr lang="en-GB" sz="1200" dirty="0"/>
                    </a:p>
                  </a:txBody>
                  <a:tcPr/>
                </a:tc>
                <a:extLst>
                  <a:ext uri="{0D108BD9-81ED-4DB2-BD59-A6C34878D82A}">
                    <a16:rowId xmlns:a16="http://schemas.microsoft.com/office/drawing/2014/main" val="1893994864"/>
                  </a:ext>
                </a:extLst>
              </a:tr>
              <a:tr h="538650">
                <a:tc>
                  <a:txBody>
                    <a:bodyPr/>
                    <a:lstStyle/>
                    <a:p>
                      <a:pPr algn="ctr"/>
                      <a:r>
                        <a:rPr lang="en-GB" sz="1000" b="0" dirty="0">
                          <a:latin typeface="Cambria" panose="02040503050406030204" pitchFamily="18" charset="0"/>
                          <a:ea typeface="Cambria" panose="02040503050406030204" pitchFamily="18" charset="0"/>
                        </a:rPr>
                        <a:t>1 </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Zentangle</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n w="0"/>
                          <a:solidFill>
                            <a:schemeClr val="tx1"/>
                          </a:solidFill>
                          <a:latin typeface="Cambria" panose="02040503050406030204" pitchFamily="18" charset="0"/>
                          <a:ea typeface="Cambria" panose="02040503050406030204" pitchFamily="18" charset="0"/>
                        </a:rPr>
                        <a:t>A drawing process where decorative shapes and patterns are used.</a:t>
                      </a:r>
                    </a:p>
                  </a:txBody>
                  <a:tcPr marL="74295" marR="74295" marT="37148" marB="37148" anchor="ctr"/>
                </a:tc>
                <a:extLst>
                  <a:ext uri="{0D108BD9-81ED-4DB2-BD59-A6C34878D82A}">
                    <a16:rowId xmlns:a16="http://schemas.microsoft.com/office/drawing/2014/main" val="2776633877"/>
                  </a:ext>
                </a:extLst>
              </a:tr>
              <a:tr h="551199">
                <a:tc>
                  <a:txBody>
                    <a:bodyPr/>
                    <a:lstStyle/>
                    <a:p>
                      <a:pPr algn="ctr"/>
                      <a:r>
                        <a:rPr lang="en-GB" sz="1000" b="0" dirty="0">
                          <a:latin typeface="Cambria" panose="02040503050406030204" pitchFamily="18" charset="0"/>
                          <a:ea typeface="Cambria" panose="02040503050406030204" pitchFamily="18" charset="0"/>
                        </a:rPr>
                        <a:t>2 </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Oil pastels</a:t>
                      </a:r>
                    </a:p>
                  </a:txBody>
                  <a:tcPr marL="74295" marR="74295" marT="37148" marB="37148" anchor="ctr"/>
                </a:tc>
                <a:tc>
                  <a:txBody>
                    <a:bodyPr/>
                    <a:lstStyle/>
                    <a:p>
                      <a:pPr marL="0" indent="0">
                        <a:buFont typeface="Arial" panose="020B0604020202020204" pitchFamily="34" charset="0"/>
                        <a:buNone/>
                      </a:pPr>
                      <a:r>
                        <a:rPr lang="en-GB" sz="1000" dirty="0">
                          <a:latin typeface="Cambria" panose="02040503050406030204" pitchFamily="18" charset="0"/>
                          <a:ea typeface="Cambria" panose="02040503050406030204" pitchFamily="18" charset="0"/>
                        </a:rPr>
                        <a:t>Bright and bold colour.</a:t>
                      </a:r>
                    </a:p>
                    <a:p>
                      <a:pPr marL="0" indent="0">
                        <a:buFont typeface="Arial" panose="020B0604020202020204" pitchFamily="34" charset="0"/>
                        <a:buNone/>
                      </a:pPr>
                      <a:r>
                        <a:rPr lang="en-GB" sz="1000" dirty="0">
                          <a:latin typeface="Cambria" panose="02040503050406030204" pitchFamily="18" charset="0"/>
                          <a:ea typeface="Cambria" panose="02040503050406030204" pitchFamily="18" charset="0"/>
                        </a:rPr>
                        <a:t>Can be applied in different ways. including blending and sgraffito.</a:t>
                      </a:r>
                    </a:p>
                  </a:txBody>
                  <a:tcPr marL="74295" marR="74295" marT="37148" marB="37148" anchor="ctr"/>
                </a:tc>
                <a:extLst>
                  <a:ext uri="{0D108BD9-81ED-4DB2-BD59-A6C34878D82A}">
                    <a16:rowId xmlns:a16="http://schemas.microsoft.com/office/drawing/2014/main" val="28277010"/>
                  </a:ext>
                </a:extLst>
              </a:tr>
              <a:tr h="635486">
                <a:tc>
                  <a:txBody>
                    <a:bodyPr/>
                    <a:lstStyle/>
                    <a:p>
                      <a:pPr algn="ctr"/>
                      <a:r>
                        <a:rPr lang="en-GB" sz="1000" b="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Watercolour</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n w="0"/>
                          <a:solidFill>
                            <a:schemeClr val="tx1"/>
                          </a:solidFill>
                          <a:latin typeface="Cambria" panose="02040503050406030204" pitchFamily="18" charset="0"/>
                          <a:ea typeface="Cambria" panose="02040503050406030204" pitchFamily="18" charset="0"/>
                        </a:rPr>
                        <a:t>Good for applying washes of colour to a large area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n w="0"/>
                          <a:solidFill>
                            <a:schemeClr val="tx1"/>
                          </a:solidFill>
                          <a:latin typeface="Cambria" panose="02040503050406030204" pitchFamily="18" charset="0"/>
                          <a:ea typeface="Cambria" panose="02040503050406030204" pitchFamily="18" charset="0"/>
                        </a:rPr>
                        <a:t>Not good for fine detail.</a:t>
                      </a:r>
                    </a:p>
                  </a:txBody>
                  <a:tcPr marL="74295" marR="74295" marT="37148" marB="37148" anchor="ctr"/>
                </a:tc>
                <a:extLst>
                  <a:ext uri="{0D108BD9-81ED-4DB2-BD59-A6C34878D82A}">
                    <a16:rowId xmlns:a16="http://schemas.microsoft.com/office/drawing/2014/main" val="3301968558"/>
                  </a:ext>
                </a:extLst>
              </a:tr>
              <a:tr h="754155">
                <a:tc>
                  <a:txBody>
                    <a:bodyPr/>
                    <a:lstStyle/>
                    <a:p>
                      <a:pPr algn="ctr"/>
                      <a:r>
                        <a:rPr lang="en-GB" sz="1000" b="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Colouring pencils</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n w="0"/>
                          <a:solidFill>
                            <a:schemeClr val="tx1"/>
                          </a:solidFill>
                          <a:latin typeface="Cambria" panose="02040503050406030204" pitchFamily="18" charset="0"/>
                          <a:ea typeface="Cambria" panose="02040503050406030204" pitchFamily="18" charset="0"/>
                        </a:rPr>
                        <a:t>Good for intricate detail and small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n w="0"/>
                          <a:solidFill>
                            <a:schemeClr val="tx1"/>
                          </a:solidFill>
                          <a:latin typeface="Cambria" panose="02040503050406030204" pitchFamily="18" charset="0"/>
                          <a:ea typeface="Cambria" panose="02040503050406030204" pitchFamily="18" charset="0"/>
                        </a:rPr>
                        <a:t>Can be used to add finer details over the top of paint. </a:t>
                      </a:r>
                    </a:p>
                  </a:txBody>
                  <a:tcPr marL="74295" marR="74295" marT="37148" marB="37148" anchor="ctr"/>
                </a:tc>
                <a:extLst>
                  <a:ext uri="{0D108BD9-81ED-4DB2-BD59-A6C34878D82A}">
                    <a16:rowId xmlns:a16="http://schemas.microsoft.com/office/drawing/2014/main" val="3792931001"/>
                  </a:ext>
                </a:extLst>
              </a:tr>
              <a:tr h="1181543">
                <a:tc>
                  <a:txBody>
                    <a:bodyPr/>
                    <a:lstStyle/>
                    <a:p>
                      <a:pPr algn="ctr"/>
                      <a:r>
                        <a:rPr lang="en-GB" sz="1000" b="0" dirty="0">
                          <a:latin typeface="Cambria" panose="02040503050406030204" pitchFamily="18" charset="0"/>
                          <a:ea typeface="Cambria" panose="02040503050406030204" pitchFamily="18" charset="0"/>
                        </a:rPr>
                        <a:t>5 </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Mixed media</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n w="0"/>
                          <a:solidFill>
                            <a:schemeClr val="tx1"/>
                          </a:solidFill>
                          <a:latin typeface="Cambria" panose="02040503050406030204" pitchFamily="18" charset="0"/>
                          <a:ea typeface="Cambria" panose="02040503050406030204" pitchFamily="18" charset="0"/>
                        </a:rPr>
                        <a:t>Where different materials are combined together to create a piece of work. </a:t>
                      </a:r>
                    </a:p>
                  </a:txBody>
                  <a:tcPr marL="74295" marR="74295" marT="37148" marB="37148" anchor="ctr"/>
                </a:tc>
                <a:extLst>
                  <a:ext uri="{0D108BD9-81ED-4DB2-BD59-A6C34878D82A}">
                    <a16:rowId xmlns:a16="http://schemas.microsoft.com/office/drawing/2014/main" val="1550670946"/>
                  </a:ext>
                </a:extLst>
              </a:tr>
            </a:tbl>
          </a:graphicData>
        </a:graphic>
      </p:graphicFrame>
      <p:pic>
        <p:nvPicPr>
          <p:cNvPr id="2" name="Picture 1">
            <a:extLst>
              <a:ext uri="{FF2B5EF4-FFF2-40B4-BE49-F238E27FC236}">
                <a16:creationId xmlns:a16="http://schemas.microsoft.com/office/drawing/2014/main" id="{997B8CC3-5DB0-4B82-8D99-62EA75DE0782}"/>
              </a:ext>
            </a:extLst>
          </p:cNvPr>
          <p:cNvPicPr>
            <a:picLocks noChangeAspect="1"/>
          </p:cNvPicPr>
          <p:nvPr/>
        </p:nvPicPr>
        <p:blipFill>
          <a:blip r:embed="rId2"/>
          <a:stretch>
            <a:fillRect/>
          </a:stretch>
        </p:blipFill>
        <p:spPr>
          <a:xfrm>
            <a:off x="214248" y="5358724"/>
            <a:ext cx="1950889" cy="1261981"/>
          </a:xfrm>
          <a:prstGeom prst="rect">
            <a:avLst/>
          </a:prstGeom>
        </p:spPr>
      </p:pic>
      <p:pic>
        <p:nvPicPr>
          <p:cNvPr id="8" name="Picture 7">
            <a:extLst>
              <a:ext uri="{FF2B5EF4-FFF2-40B4-BE49-F238E27FC236}">
                <a16:creationId xmlns:a16="http://schemas.microsoft.com/office/drawing/2014/main" id="{7A0AC3D6-9264-4BA2-9036-F2818EF4C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322" y="4765323"/>
            <a:ext cx="1770619" cy="185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B1294D-3AF2-4AF4-8220-CA90F52D65C2}"/>
              </a:ext>
            </a:extLst>
          </p:cNvPr>
          <p:cNvSpPr txBox="1"/>
          <p:nvPr/>
        </p:nvSpPr>
        <p:spPr>
          <a:xfrm>
            <a:off x="214247" y="4765323"/>
            <a:ext cx="1950889" cy="584775"/>
          </a:xfrm>
          <a:prstGeom prst="rect">
            <a:avLst/>
          </a:prstGeom>
          <a:noFill/>
        </p:spPr>
        <p:txBody>
          <a:bodyPr wrap="square" rtlCol="0">
            <a:spAutoFit/>
          </a:bodyPr>
          <a:lstStyle/>
          <a:p>
            <a:pPr algn="ctr"/>
            <a:r>
              <a:rPr lang="en-GB" sz="1600" b="1" dirty="0">
                <a:latin typeface="Cambria" panose="02040503050406030204" pitchFamily="18" charset="0"/>
                <a:ea typeface="Cambria" panose="02040503050406030204" pitchFamily="18" charset="0"/>
              </a:rPr>
              <a:t>HOW TO DRAW AN ELLIPSE</a:t>
            </a:r>
          </a:p>
        </p:txBody>
      </p:sp>
      <p:pic>
        <p:nvPicPr>
          <p:cNvPr id="10" name="Picture 4" descr="http://amandajolley.com/wp-content/uploads/2009/11/1-293x300.jpg">
            <a:hlinkClick r:id="rId4"/>
            <a:extLst>
              <a:ext uri="{FF2B5EF4-FFF2-40B4-BE49-F238E27FC236}">
                <a16:creationId xmlns:a16="http://schemas.microsoft.com/office/drawing/2014/main" id="{FBFD8A61-B039-4F9D-A822-780BCE93B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9983" y="1575636"/>
            <a:ext cx="1047953" cy="10729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1636C96-8C38-4558-A666-E3C3FA7367FB}"/>
              </a:ext>
            </a:extLst>
          </p:cNvPr>
          <p:cNvPicPr>
            <a:picLocks noChangeAspect="1"/>
          </p:cNvPicPr>
          <p:nvPr/>
        </p:nvPicPr>
        <p:blipFill rotWithShape="1">
          <a:blip r:embed="rId6"/>
          <a:srcRect b="13739"/>
          <a:stretch/>
        </p:blipFill>
        <p:spPr>
          <a:xfrm>
            <a:off x="6914563" y="717755"/>
            <a:ext cx="1825986" cy="2191458"/>
          </a:xfrm>
          <a:prstGeom prst="rect">
            <a:avLst/>
          </a:prstGeom>
        </p:spPr>
      </p:pic>
      <p:pic>
        <p:nvPicPr>
          <p:cNvPr id="12" name="Picture 11">
            <a:extLst>
              <a:ext uri="{FF2B5EF4-FFF2-40B4-BE49-F238E27FC236}">
                <a16:creationId xmlns:a16="http://schemas.microsoft.com/office/drawing/2014/main" id="{0C6DA4D9-B3AD-465D-8F19-3664E8553D32}"/>
              </a:ext>
            </a:extLst>
          </p:cNvPr>
          <p:cNvPicPr>
            <a:picLocks noChangeAspect="1"/>
          </p:cNvPicPr>
          <p:nvPr/>
        </p:nvPicPr>
        <p:blipFill>
          <a:blip r:embed="rId7"/>
          <a:stretch>
            <a:fillRect/>
          </a:stretch>
        </p:blipFill>
        <p:spPr>
          <a:xfrm>
            <a:off x="6887626" y="3029846"/>
            <a:ext cx="2896549" cy="1205484"/>
          </a:xfrm>
          <a:prstGeom prst="rect">
            <a:avLst/>
          </a:prstGeom>
        </p:spPr>
      </p:pic>
      <p:graphicFrame>
        <p:nvGraphicFramePr>
          <p:cNvPr id="14" name="Table 14">
            <a:extLst>
              <a:ext uri="{FF2B5EF4-FFF2-40B4-BE49-F238E27FC236}">
                <a16:creationId xmlns:a16="http://schemas.microsoft.com/office/drawing/2014/main" id="{52C97E49-FADD-4520-B643-9DBA3A764C6A}"/>
              </a:ext>
            </a:extLst>
          </p:cNvPr>
          <p:cNvGraphicFramePr>
            <a:graphicFrameLocks noGrp="1"/>
          </p:cNvGraphicFramePr>
          <p:nvPr>
            <p:extLst>
              <p:ext uri="{D42A27DB-BD31-4B8C-83A1-F6EECF244321}">
                <p14:modId xmlns:p14="http://schemas.microsoft.com/office/powerpoint/2010/main" val="215694420"/>
              </p:ext>
            </p:extLst>
          </p:nvPr>
        </p:nvGraphicFramePr>
        <p:xfrm>
          <a:off x="4225901" y="4611328"/>
          <a:ext cx="5572035" cy="2176224"/>
        </p:xfrm>
        <a:graphic>
          <a:graphicData uri="http://schemas.openxmlformats.org/drawingml/2006/table">
            <a:tbl>
              <a:tblPr firstRow="1" bandRow="1">
                <a:tableStyleId>{21E4AEA4-8DFA-4A89-87EB-49C32662AFE0}</a:tableStyleId>
              </a:tblPr>
              <a:tblGrid>
                <a:gridCol w="431332">
                  <a:extLst>
                    <a:ext uri="{9D8B030D-6E8A-4147-A177-3AD203B41FA5}">
                      <a16:colId xmlns:a16="http://schemas.microsoft.com/office/drawing/2014/main" val="2174441032"/>
                    </a:ext>
                  </a:extLst>
                </a:gridCol>
                <a:gridCol w="5140703">
                  <a:extLst>
                    <a:ext uri="{9D8B030D-6E8A-4147-A177-3AD203B41FA5}">
                      <a16:colId xmlns:a16="http://schemas.microsoft.com/office/drawing/2014/main" val="2564601965"/>
                    </a:ext>
                  </a:extLst>
                </a:gridCol>
              </a:tblGrid>
              <a:tr h="536495">
                <a:tc gridSpan="2">
                  <a:txBody>
                    <a:bodyPr/>
                    <a:lstStyle/>
                    <a:p>
                      <a:pPr algn="ctr"/>
                      <a:r>
                        <a:rPr lang="en-GB" sz="1600" dirty="0">
                          <a:latin typeface="Cambria" panose="02040503050406030204" pitchFamily="18" charset="0"/>
                          <a:ea typeface="Cambria" panose="02040503050406030204" pitchFamily="18" charset="0"/>
                        </a:rPr>
                        <a:t>SENTENCE STARTERS FOR WRITING ABOUT YOUR OWN WORK</a:t>
                      </a:r>
                    </a:p>
                  </a:txBody>
                  <a:tcPr/>
                </a:tc>
                <a:tc hMerge="1">
                  <a:txBody>
                    <a:bodyPr/>
                    <a:lstStyle/>
                    <a:p>
                      <a:endParaRPr lang="en-GB" dirty="0"/>
                    </a:p>
                  </a:txBody>
                  <a:tcPr/>
                </a:tc>
                <a:extLst>
                  <a:ext uri="{0D108BD9-81ED-4DB2-BD59-A6C34878D82A}">
                    <a16:rowId xmlns:a16="http://schemas.microsoft.com/office/drawing/2014/main" val="3395113583"/>
                  </a:ext>
                </a:extLst>
              </a:tr>
              <a:tr h="399276">
                <a:tc>
                  <a:txBody>
                    <a:bodyPr/>
                    <a:lstStyle/>
                    <a:p>
                      <a:pPr algn="ctr"/>
                      <a:r>
                        <a:rPr lang="en-GB" sz="1000" dirty="0">
                          <a:latin typeface="Cambria" panose="02040503050406030204" pitchFamily="18" charset="0"/>
                          <a:ea typeface="Cambria" panose="02040503050406030204" pitchFamily="18"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I have drawn this because…</a:t>
                      </a:r>
                    </a:p>
                  </a:txBody>
                  <a:tcPr anchor="ctr"/>
                </a:tc>
                <a:extLst>
                  <a:ext uri="{0D108BD9-81ED-4DB2-BD59-A6C34878D82A}">
                    <a16:rowId xmlns:a16="http://schemas.microsoft.com/office/drawing/2014/main" val="417930105"/>
                  </a:ext>
                </a:extLst>
              </a:tr>
              <a:tr h="399276">
                <a:tc>
                  <a:txBody>
                    <a:bodyPr/>
                    <a:lstStyle/>
                    <a:p>
                      <a:pPr algn="ctr"/>
                      <a:r>
                        <a:rPr lang="en-GB" sz="1000" dirty="0">
                          <a:latin typeface="Cambria" panose="02040503050406030204" pitchFamily="18" charset="0"/>
                          <a:ea typeface="Cambria" panose="02040503050406030204" pitchFamily="18"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I have used these materials…. because they are good for…</a:t>
                      </a:r>
                    </a:p>
                  </a:txBody>
                  <a:tcPr marT="72000" marB="72000" anchor="ctr"/>
                </a:tc>
                <a:extLst>
                  <a:ext uri="{0D108BD9-81ED-4DB2-BD59-A6C34878D82A}">
                    <a16:rowId xmlns:a16="http://schemas.microsoft.com/office/drawing/2014/main" val="1830992904"/>
                  </a:ext>
                </a:extLst>
              </a:tr>
              <a:tr h="399276">
                <a:tc>
                  <a:txBody>
                    <a:bodyPr/>
                    <a:lstStyle/>
                    <a:p>
                      <a:pPr algn="ctr"/>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I think it is successful because…..</a:t>
                      </a:r>
                    </a:p>
                  </a:txBody>
                  <a:tcPr marT="108000" anchor="ctr"/>
                </a:tc>
                <a:extLst>
                  <a:ext uri="{0D108BD9-81ED-4DB2-BD59-A6C34878D82A}">
                    <a16:rowId xmlns:a16="http://schemas.microsoft.com/office/drawing/2014/main" val="1166860578"/>
                  </a:ext>
                </a:extLst>
              </a:tr>
              <a:tr h="399276">
                <a:tc>
                  <a:txBody>
                    <a:bodyPr/>
                    <a:lstStyle/>
                    <a:p>
                      <a:pPr algn="ctr"/>
                      <a:r>
                        <a:rPr lang="en-GB" sz="1000" dirty="0">
                          <a:latin typeface="Cambria" panose="02040503050406030204" pitchFamily="18" charset="0"/>
                          <a:ea typeface="Cambria" panose="02040503050406030204" pitchFamily="18"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I think it could be improved by…</a:t>
                      </a:r>
                    </a:p>
                  </a:txBody>
                  <a:tcPr anchor="ctr"/>
                </a:tc>
                <a:extLst>
                  <a:ext uri="{0D108BD9-81ED-4DB2-BD59-A6C34878D82A}">
                    <a16:rowId xmlns:a16="http://schemas.microsoft.com/office/drawing/2014/main" val="3766371764"/>
                  </a:ext>
                </a:extLst>
              </a:tr>
            </a:tbl>
          </a:graphicData>
        </a:graphic>
      </p:graphicFrame>
    </p:spTree>
    <p:extLst>
      <p:ext uri="{BB962C8B-B14F-4D97-AF65-F5344CB8AC3E}">
        <p14:creationId xmlns:p14="http://schemas.microsoft.com/office/powerpoint/2010/main" val="329216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07E4D-05A5-C636-1E80-C8F393FE458E}"/>
              </a:ext>
            </a:extLst>
          </p:cNvPr>
          <p:cNvSpPr txBox="1"/>
          <p:nvPr/>
        </p:nvSpPr>
        <p:spPr>
          <a:xfrm>
            <a:off x="534154" y="42919"/>
            <a:ext cx="8274868" cy="400110"/>
          </a:xfrm>
          <a:prstGeom prst="rect">
            <a:avLst/>
          </a:prstGeom>
          <a:noFill/>
        </p:spPr>
        <p:txBody>
          <a:bodyPr wrap="square" lIns="91440" tIns="45720" rIns="91440" bIns="45720" rtlCol="0" anchor="t">
            <a:spAutoFit/>
          </a:bodyPr>
          <a:lstStyle/>
          <a:p>
            <a:r>
              <a:rPr lang="en-GB" sz="1700" b="1" dirty="0">
                <a:latin typeface="Cambria"/>
                <a:ea typeface="Cambria" panose="02040503050406030204" pitchFamily="18" charset="0"/>
              </a:rPr>
              <a:t>| </a:t>
            </a:r>
            <a:r>
              <a:rPr lang="en-GB" sz="2000" b="1" dirty="0">
                <a:latin typeface="Cambria"/>
                <a:ea typeface="Cambria" panose="02040503050406030204" pitchFamily="18" charset="0"/>
              </a:rPr>
              <a:t>Year 9 | Term 5 |WHAT IS A CUISINE?</a:t>
            </a:r>
            <a:endParaRPr lang="en-GB" sz="1700" b="1" dirty="0">
              <a:latin typeface="Cambria"/>
              <a:ea typeface="Cambria" panose="02040503050406030204" pitchFamily="18" charset="0"/>
            </a:endParaRPr>
          </a:p>
        </p:txBody>
      </p:sp>
      <p:sp>
        <p:nvSpPr>
          <p:cNvPr id="5" name="TextBox 4">
            <a:extLst>
              <a:ext uri="{FF2B5EF4-FFF2-40B4-BE49-F238E27FC236}">
                <a16:creationId xmlns:a16="http://schemas.microsoft.com/office/drawing/2014/main" id="{BA11B038-78C3-DFA5-F65E-674F5C954DF5}"/>
              </a:ext>
            </a:extLst>
          </p:cNvPr>
          <p:cNvSpPr txBox="1"/>
          <p:nvPr/>
        </p:nvSpPr>
        <p:spPr>
          <a:xfrm>
            <a:off x="7031116" y="37444"/>
            <a:ext cx="2766820"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FOOD TECHNOLOGY</a:t>
            </a:r>
          </a:p>
        </p:txBody>
      </p:sp>
      <p:graphicFrame>
        <p:nvGraphicFramePr>
          <p:cNvPr id="6" name="Table 5">
            <a:extLst>
              <a:ext uri="{FF2B5EF4-FFF2-40B4-BE49-F238E27FC236}">
                <a16:creationId xmlns:a16="http://schemas.microsoft.com/office/drawing/2014/main" id="{448F8814-A3AB-457A-93C2-227AA084DF62}"/>
              </a:ext>
            </a:extLst>
          </p:cNvPr>
          <p:cNvGraphicFramePr>
            <a:graphicFrameLocks noGrp="1"/>
          </p:cNvGraphicFramePr>
          <p:nvPr>
            <p:extLst>
              <p:ext uri="{D42A27DB-BD31-4B8C-83A1-F6EECF244321}">
                <p14:modId xmlns:p14="http://schemas.microsoft.com/office/powerpoint/2010/main" val="698089933"/>
              </p:ext>
            </p:extLst>
          </p:nvPr>
        </p:nvGraphicFramePr>
        <p:xfrm>
          <a:off x="183828" y="622998"/>
          <a:ext cx="3997895" cy="2114616"/>
        </p:xfrm>
        <a:graphic>
          <a:graphicData uri="http://schemas.openxmlformats.org/drawingml/2006/table">
            <a:tbl>
              <a:tblPr firstRow="1" bandRow="1">
                <a:tableStyleId>{93296810-A885-4BE3-A3E7-6D5BEEA58F35}</a:tableStyleId>
              </a:tblPr>
              <a:tblGrid>
                <a:gridCol w="298493">
                  <a:extLst>
                    <a:ext uri="{9D8B030D-6E8A-4147-A177-3AD203B41FA5}">
                      <a16:colId xmlns:a16="http://schemas.microsoft.com/office/drawing/2014/main" val="3521018762"/>
                    </a:ext>
                  </a:extLst>
                </a:gridCol>
                <a:gridCol w="1477563">
                  <a:extLst>
                    <a:ext uri="{9D8B030D-6E8A-4147-A177-3AD203B41FA5}">
                      <a16:colId xmlns:a16="http://schemas.microsoft.com/office/drawing/2014/main" val="3709595485"/>
                    </a:ext>
                  </a:extLst>
                </a:gridCol>
                <a:gridCol w="2221839">
                  <a:extLst>
                    <a:ext uri="{9D8B030D-6E8A-4147-A177-3AD203B41FA5}">
                      <a16:colId xmlns:a16="http://schemas.microsoft.com/office/drawing/2014/main" val="511776864"/>
                    </a:ext>
                  </a:extLst>
                </a:gridCol>
              </a:tblGrid>
              <a:tr h="247235">
                <a:tc gridSpan="3">
                  <a:txBody>
                    <a:bodyPr/>
                    <a:lstStyle/>
                    <a:p>
                      <a:pPr algn="ctr"/>
                      <a:r>
                        <a:rPr lang="en-GB" sz="1600" dirty="0">
                          <a:latin typeface="Cambria" panose="02040503050406030204" pitchFamily="18" charset="0"/>
                          <a:ea typeface="Cambria" panose="02040503050406030204" pitchFamily="18" charset="0"/>
                        </a:rPr>
                        <a:t>KEY VOCABULARY</a:t>
                      </a:r>
                    </a:p>
                  </a:txBody>
                  <a:tcPr marL="74295" marR="74295" marT="37148" marB="37148"/>
                </a:tc>
                <a:tc hMerge="1">
                  <a:txBody>
                    <a:bodyPr/>
                    <a:lstStyle/>
                    <a:p>
                      <a:endParaRPr lang="en-GB" sz="1000" dirty="0">
                        <a:latin typeface="Cambria" panose="02040503050406030204" pitchFamily="18" charset="0"/>
                        <a:ea typeface="Cambria" panose="02040503050406030204" pitchFamily="18" charset="0"/>
                      </a:endParaRPr>
                    </a:p>
                  </a:txBody>
                  <a:tcPr marL="74295" marR="74295" marT="37148" marB="37148"/>
                </a:tc>
                <a:tc hMerge="1">
                  <a:txBody>
                    <a:bodyPr/>
                    <a:lstStyle/>
                    <a:p>
                      <a:endParaRPr lang="en-GB" sz="1000" dirty="0">
                        <a:latin typeface="Cambria" panose="02040503050406030204" pitchFamily="18" charset="0"/>
                        <a:ea typeface="Cambria" panose="02040503050406030204" pitchFamily="18" charset="0"/>
                      </a:endParaRPr>
                    </a:p>
                  </a:txBody>
                  <a:tcPr marL="74295" marR="74295" marT="37148" marB="37148"/>
                </a:tc>
                <a:extLst>
                  <a:ext uri="{0D108BD9-81ED-4DB2-BD59-A6C34878D82A}">
                    <a16:rowId xmlns:a16="http://schemas.microsoft.com/office/drawing/2014/main" val="3522292265"/>
                  </a:ext>
                </a:extLst>
              </a:tr>
              <a:tr h="354392">
                <a:tc>
                  <a:txBody>
                    <a:bodyPr/>
                    <a:lstStyle/>
                    <a:p>
                      <a:pPr algn="ctr"/>
                      <a:r>
                        <a:rPr lang="en-GB" sz="1000" b="0" dirty="0">
                          <a:latin typeface="Cambria" panose="02040503050406030204" pitchFamily="18" charset="0"/>
                          <a:ea typeface="Cambria" panose="02040503050406030204" pitchFamily="18" charset="0"/>
                        </a:rPr>
                        <a:t>1</a:t>
                      </a:r>
                    </a:p>
                  </a:txBody>
                  <a:tcPr marL="74295" marR="74295" marT="108000" marB="37148"/>
                </a:tc>
                <a:tc>
                  <a:txBody>
                    <a:bodyPr/>
                    <a:lstStyle/>
                    <a:p>
                      <a:r>
                        <a:rPr lang="en-GB" sz="1000" b="0" dirty="0">
                          <a:latin typeface="Cambria" panose="02040503050406030204" pitchFamily="18" charset="0"/>
                          <a:ea typeface="Cambria" panose="02040503050406030204" pitchFamily="18" charset="0"/>
                        </a:rPr>
                        <a:t>Cuisine</a:t>
                      </a:r>
                    </a:p>
                  </a:txBody>
                  <a:tcPr marL="74295" marR="74295" marT="37148" marB="37148" anchor="ctr"/>
                </a:tc>
                <a:tc>
                  <a: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style of cooking of a particular country or region.</a:t>
                      </a:r>
                      <a:endParaRPr kumimoji="0" lang="en-US" sz="1000" i="0"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a:txBody>
                  <a:tcPr marL="74295" marR="74295" marT="37148" marB="37148" anchor="ctr"/>
                </a:tc>
                <a:extLst>
                  <a:ext uri="{0D108BD9-81ED-4DB2-BD59-A6C34878D82A}">
                    <a16:rowId xmlns:a16="http://schemas.microsoft.com/office/drawing/2014/main" val="432673998"/>
                  </a:ext>
                </a:extLst>
              </a:tr>
              <a:tr h="354392">
                <a:tc>
                  <a:txBody>
                    <a:bodyPr/>
                    <a:lstStyle/>
                    <a:p>
                      <a:pPr algn="ctr"/>
                      <a:r>
                        <a:rPr lang="en-GB" sz="1000" b="0" dirty="0">
                          <a:latin typeface="Cambria" panose="02040503050406030204" pitchFamily="18" charset="0"/>
                          <a:ea typeface="Cambria" panose="02040503050406030204" pitchFamily="18" charset="0"/>
                        </a:rPr>
                        <a:t>2</a:t>
                      </a:r>
                    </a:p>
                  </a:txBody>
                  <a:tcPr marL="74295" marR="74295" marT="108000" marB="37148"/>
                </a:tc>
                <a:tc>
                  <a:txBody>
                    <a:bodyPr/>
                    <a:lstStyle/>
                    <a:p>
                      <a:r>
                        <a:rPr lang="en-GB" sz="1000" b="0" dirty="0">
                          <a:latin typeface="Cambria" panose="02040503050406030204" pitchFamily="18" charset="0"/>
                          <a:ea typeface="Cambria" panose="02040503050406030204" pitchFamily="18" charset="0"/>
                        </a:rPr>
                        <a:t>Immiscible</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Where two liquids do not mix, e.g. oil and water.</a:t>
                      </a:r>
                    </a:p>
                  </a:txBody>
                  <a:tcPr marL="74295" marR="74295" marT="37148" marB="37148" anchor="ctr"/>
                </a:tc>
                <a:extLst>
                  <a:ext uri="{0D108BD9-81ED-4DB2-BD59-A6C34878D82A}">
                    <a16:rowId xmlns:a16="http://schemas.microsoft.com/office/drawing/2014/main" val="3763817056"/>
                  </a:ext>
                </a:extLst>
              </a:tr>
              <a:tr h="520065">
                <a:tc>
                  <a:txBody>
                    <a:bodyPr/>
                    <a:lstStyle/>
                    <a:p>
                      <a:pPr algn="ctr"/>
                      <a:r>
                        <a:rPr lang="en-GB" sz="1000" b="0" dirty="0">
                          <a:latin typeface="Cambria" panose="02040503050406030204" pitchFamily="18" charset="0"/>
                          <a:ea typeface="Cambria" panose="02040503050406030204" pitchFamily="18" charset="0"/>
                        </a:rPr>
                        <a:t>3</a:t>
                      </a:r>
                    </a:p>
                  </a:txBody>
                  <a:tcPr marL="74295" marR="74295" marT="180000"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ambria" panose="02040503050406030204" pitchFamily="18" charset="0"/>
                          <a:ea typeface="Cambria" panose="02040503050406030204" pitchFamily="18" charset="0"/>
                        </a:rPr>
                        <a:t>Emulsification</a:t>
                      </a:r>
                    </a:p>
                    <a:p>
                      <a:endParaRPr lang="en-GB" sz="1000" b="0" dirty="0">
                        <a:latin typeface="Cambria" panose="02040503050406030204" pitchFamily="18" charset="0"/>
                        <a:ea typeface="Cambria" panose="02040503050406030204" pitchFamily="18" charset="0"/>
                      </a:endParaRP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When two unmixable liquids are forced together, tiny droplets of one will spread throughout the second liquid. </a:t>
                      </a:r>
                      <a:endParaRPr lang="en-GB" sz="1000" b="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815590622"/>
                  </a:ext>
                </a:extLst>
              </a:tr>
              <a:tr h="371475">
                <a:tc>
                  <a:txBody>
                    <a:bodyPr/>
                    <a:lstStyle/>
                    <a:p>
                      <a:pPr algn="ctr"/>
                      <a:r>
                        <a:rPr lang="en-GB" sz="1000" b="0" dirty="0">
                          <a:latin typeface="Cambria" panose="02040503050406030204" pitchFamily="18" charset="0"/>
                          <a:ea typeface="Cambria" panose="02040503050406030204" pitchFamily="18" charset="0"/>
                        </a:rPr>
                        <a:t>4</a:t>
                      </a:r>
                    </a:p>
                  </a:txBody>
                  <a:tcPr marL="74295" marR="74295" marT="108000" marB="37148"/>
                </a:tc>
                <a:tc>
                  <a:txBody>
                    <a:bodyPr/>
                    <a:lstStyle/>
                    <a:p>
                      <a:r>
                        <a:rPr lang="en-GB" sz="1000" b="0" dirty="0">
                          <a:latin typeface="Cambria" panose="02040503050406030204" pitchFamily="18" charset="0"/>
                          <a:ea typeface="Cambria" panose="02040503050406030204" pitchFamily="18" charset="0"/>
                        </a:rPr>
                        <a:t>Emulsifier</a:t>
                      </a:r>
                    </a:p>
                  </a:txBody>
                  <a:tcPr marL="74295" marR="74295" marT="37148" marB="37148" anchor="ctr"/>
                </a:tc>
                <a:tc>
                  <a:txBody>
                    <a:bodyPr/>
                    <a:lstStyle/>
                    <a:p>
                      <a:r>
                        <a:rPr lang="en-GB" sz="1000" b="0" dirty="0">
                          <a:latin typeface="Cambria" panose="02040503050406030204" pitchFamily="18" charset="0"/>
                          <a:ea typeface="Cambria" panose="02040503050406030204" pitchFamily="18" charset="0"/>
                        </a:rPr>
                        <a:t>An ingredient added to an emulsion to make it stable. E.g. egg yolk. </a:t>
                      </a:r>
                    </a:p>
                  </a:txBody>
                  <a:tcPr marL="74295" marR="74295" marT="37148" marB="37148" anchor="ctr"/>
                </a:tc>
                <a:extLst>
                  <a:ext uri="{0D108BD9-81ED-4DB2-BD59-A6C34878D82A}">
                    <a16:rowId xmlns:a16="http://schemas.microsoft.com/office/drawing/2014/main" val="2912222766"/>
                  </a:ext>
                </a:extLst>
              </a:tr>
            </a:tbl>
          </a:graphicData>
        </a:graphic>
      </p:graphicFrame>
      <p:graphicFrame>
        <p:nvGraphicFramePr>
          <p:cNvPr id="7" name="Table 25">
            <a:extLst>
              <a:ext uri="{FF2B5EF4-FFF2-40B4-BE49-F238E27FC236}">
                <a16:creationId xmlns:a16="http://schemas.microsoft.com/office/drawing/2014/main" id="{56EF0DCA-A378-4613-B145-CA9FD25C1FA1}"/>
              </a:ext>
            </a:extLst>
          </p:cNvPr>
          <p:cNvGraphicFramePr>
            <a:graphicFrameLocks noGrp="1"/>
          </p:cNvGraphicFramePr>
          <p:nvPr>
            <p:extLst>
              <p:ext uri="{D42A27DB-BD31-4B8C-83A1-F6EECF244321}">
                <p14:modId xmlns:p14="http://schemas.microsoft.com/office/powerpoint/2010/main" val="4178738400"/>
              </p:ext>
            </p:extLst>
          </p:nvPr>
        </p:nvGraphicFramePr>
        <p:xfrm>
          <a:off x="4301665" y="622998"/>
          <a:ext cx="2310149" cy="3619196"/>
        </p:xfrm>
        <a:graphic>
          <a:graphicData uri="http://schemas.openxmlformats.org/drawingml/2006/table">
            <a:tbl>
              <a:tblPr firstRow="1" bandRow="1">
                <a:tableStyleId>{21E4AEA4-8DFA-4A89-87EB-49C32662AFE0}</a:tableStyleId>
              </a:tblPr>
              <a:tblGrid>
                <a:gridCol w="237532">
                  <a:extLst>
                    <a:ext uri="{9D8B030D-6E8A-4147-A177-3AD203B41FA5}">
                      <a16:colId xmlns:a16="http://schemas.microsoft.com/office/drawing/2014/main" val="2196206584"/>
                    </a:ext>
                  </a:extLst>
                </a:gridCol>
                <a:gridCol w="867304">
                  <a:extLst>
                    <a:ext uri="{9D8B030D-6E8A-4147-A177-3AD203B41FA5}">
                      <a16:colId xmlns:a16="http://schemas.microsoft.com/office/drawing/2014/main" val="2829270846"/>
                    </a:ext>
                  </a:extLst>
                </a:gridCol>
                <a:gridCol w="1205313">
                  <a:extLst>
                    <a:ext uri="{9D8B030D-6E8A-4147-A177-3AD203B41FA5}">
                      <a16:colId xmlns:a16="http://schemas.microsoft.com/office/drawing/2014/main" val="2769291094"/>
                    </a:ext>
                  </a:extLst>
                </a:gridCol>
              </a:tblGrid>
              <a:tr h="260803">
                <a:tc gridSpan="3">
                  <a:txBody>
                    <a:bodyPr/>
                    <a:lstStyle/>
                    <a:p>
                      <a:pPr algn="ctr"/>
                      <a:r>
                        <a:rPr lang="en-GB" sz="1100" dirty="0">
                          <a:latin typeface="Cambria" panose="02040503050406030204" pitchFamily="18" charset="0"/>
                          <a:ea typeface="Cambria" panose="02040503050406030204" pitchFamily="18" charset="0"/>
                        </a:rPr>
                        <a:t>TRADITIONAL BRITISH PRODUCE</a:t>
                      </a:r>
                    </a:p>
                  </a:txBody>
                  <a:tcPr marL="74295" marR="74295" marT="37148" marB="37148"/>
                </a:tc>
                <a:tc hMerge="1">
                  <a:txBody>
                    <a:bodyPr/>
                    <a:lstStyle/>
                    <a:p>
                      <a:endParaRPr lang="en-GB" sz="1000" dirty="0"/>
                    </a:p>
                  </a:txBody>
                  <a:tcPr marL="74295" marR="74295" marT="37148" marB="37148"/>
                </a:tc>
                <a:tc hMerge="1">
                  <a:txBody>
                    <a:bodyPr/>
                    <a:lstStyle/>
                    <a:p>
                      <a:endParaRPr lang="en-GB" sz="1200" dirty="0"/>
                    </a:p>
                  </a:txBody>
                  <a:tcPr/>
                </a:tc>
                <a:extLst>
                  <a:ext uri="{0D108BD9-81ED-4DB2-BD59-A6C34878D82A}">
                    <a16:rowId xmlns:a16="http://schemas.microsoft.com/office/drawing/2014/main" val="1991098269"/>
                  </a:ext>
                </a:extLst>
              </a:tr>
              <a:tr h="633941">
                <a:tc>
                  <a:txBody>
                    <a:bodyPr/>
                    <a:lstStyle/>
                    <a:p>
                      <a:pPr algn="ctr"/>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Vegetables</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Potatoes</a:t>
                      </a:r>
                    </a:p>
                    <a:p>
                      <a:r>
                        <a:rPr lang="en-GB" sz="1000" dirty="0">
                          <a:latin typeface="Cambria" panose="02040503050406030204" pitchFamily="18" charset="0"/>
                          <a:ea typeface="Cambria" panose="02040503050406030204" pitchFamily="18" charset="0"/>
                        </a:rPr>
                        <a:t>Leeks</a:t>
                      </a:r>
                    </a:p>
                    <a:p>
                      <a:r>
                        <a:rPr lang="en-GB" sz="1000" dirty="0">
                          <a:latin typeface="Cambria" panose="02040503050406030204" pitchFamily="18" charset="0"/>
                          <a:ea typeface="Cambria" panose="02040503050406030204" pitchFamily="18" charset="0"/>
                        </a:rPr>
                        <a:t>Parsnips</a:t>
                      </a:r>
                    </a:p>
                    <a:p>
                      <a:r>
                        <a:rPr lang="en-GB" sz="1000" dirty="0">
                          <a:latin typeface="Cambria" panose="02040503050406030204" pitchFamily="18" charset="0"/>
                          <a:ea typeface="Cambria" panose="02040503050406030204" pitchFamily="18" charset="0"/>
                        </a:rPr>
                        <a:t>Sprouts</a:t>
                      </a:r>
                    </a:p>
                  </a:txBody>
                  <a:tcPr marL="74295" marR="74295" marT="37148" marB="37148" anchor="ctr"/>
                </a:tc>
                <a:extLst>
                  <a:ext uri="{0D108BD9-81ED-4DB2-BD59-A6C34878D82A}">
                    <a16:rowId xmlns:a16="http://schemas.microsoft.com/office/drawing/2014/main" val="3986735811"/>
                  </a:ext>
                </a:extLst>
              </a:tr>
              <a:tr h="492673">
                <a:tc>
                  <a:txBody>
                    <a:bodyPr/>
                    <a:lstStyle/>
                    <a:p>
                      <a:pPr algn="ctr"/>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Herbs</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Mint</a:t>
                      </a:r>
                    </a:p>
                    <a:p>
                      <a:r>
                        <a:rPr lang="en-GB" sz="1000" dirty="0">
                          <a:latin typeface="Cambria" panose="02040503050406030204" pitchFamily="18" charset="0"/>
                          <a:ea typeface="Cambria" panose="02040503050406030204" pitchFamily="18" charset="0"/>
                        </a:rPr>
                        <a:t>Chives</a:t>
                      </a:r>
                    </a:p>
                    <a:p>
                      <a:r>
                        <a:rPr lang="en-GB" sz="1000" dirty="0">
                          <a:latin typeface="Cambria" panose="02040503050406030204" pitchFamily="18" charset="0"/>
                          <a:ea typeface="Cambria" panose="02040503050406030204" pitchFamily="18" charset="0"/>
                        </a:rPr>
                        <a:t>Sage</a:t>
                      </a:r>
                    </a:p>
                  </a:txBody>
                  <a:tcPr marL="74295" marR="74295" marT="37148" marB="37148" anchor="ctr"/>
                </a:tc>
                <a:extLst>
                  <a:ext uri="{0D108BD9-81ED-4DB2-BD59-A6C34878D82A}">
                    <a16:rowId xmlns:a16="http://schemas.microsoft.com/office/drawing/2014/main" val="1248457297"/>
                  </a:ext>
                </a:extLst>
              </a:tr>
              <a:tr h="633941">
                <a:tc>
                  <a:txBody>
                    <a:bodyPr/>
                    <a:lstStyle/>
                    <a:p>
                      <a:pPr algn="ctr"/>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Meat</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Lamb</a:t>
                      </a:r>
                    </a:p>
                    <a:p>
                      <a:r>
                        <a:rPr lang="en-GB" sz="1000" dirty="0">
                          <a:latin typeface="Cambria" panose="02040503050406030204" pitchFamily="18" charset="0"/>
                          <a:ea typeface="Cambria" panose="02040503050406030204" pitchFamily="18" charset="0"/>
                        </a:rPr>
                        <a:t>Pork</a:t>
                      </a:r>
                    </a:p>
                    <a:p>
                      <a:r>
                        <a:rPr lang="en-GB" sz="1000" dirty="0">
                          <a:latin typeface="Cambria" panose="02040503050406030204" pitchFamily="18" charset="0"/>
                          <a:ea typeface="Cambria" panose="02040503050406030204" pitchFamily="18" charset="0"/>
                        </a:rPr>
                        <a:t>Bacon</a:t>
                      </a:r>
                    </a:p>
                    <a:p>
                      <a:r>
                        <a:rPr lang="en-GB" sz="1000" dirty="0">
                          <a:latin typeface="Cambria" panose="02040503050406030204" pitchFamily="18" charset="0"/>
                          <a:ea typeface="Cambria" panose="02040503050406030204" pitchFamily="18" charset="0"/>
                        </a:rPr>
                        <a:t>Poultry</a:t>
                      </a:r>
                    </a:p>
                  </a:txBody>
                  <a:tcPr marL="74295" marR="74295" marT="37148" marB="37148" anchor="ctr"/>
                </a:tc>
                <a:extLst>
                  <a:ext uri="{0D108BD9-81ED-4DB2-BD59-A6C34878D82A}">
                    <a16:rowId xmlns:a16="http://schemas.microsoft.com/office/drawing/2014/main" val="897052988"/>
                  </a:ext>
                </a:extLst>
              </a:tr>
              <a:tr h="775209">
                <a:tc>
                  <a:txBody>
                    <a:bodyPr/>
                    <a:lstStyle/>
                    <a:p>
                      <a:pPr algn="ctr"/>
                      <a:r>
                        <a:rPr lang="en-GB" sz="10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Dairy</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Cheddar cheese</a:t>
                      </a:r>
                    </a:p>
                    <a:p>
                      <a:r>
                        <a:rPr lang="en-GB" sz="1000" dirty="0">
                          <a:latin typeface="Cambria" panose="02040503050406030204" pitchFamily="18" charset="0"/>
                          <a:ea typeface="Cambria" panose="02040503050406030204" pitchFamily="18" charset="0"/>
                        </a:rPr>
                        <a:t>Milk</a:t>
                      </a:r>
                    </a:p>
                    <a:p>
                      <a:r>
                        <a:rPr lang="en-GB" sz="1000" dirty="0">
                          <a:latin typeface="Cambria" panose="02040503050406030204" pitchFamily="18" charset="0"/>
                          <a:ea typeface="Cambria" panose="02040503050406030204" pitchFamily="18" charset="0"/>
                        </a:rPr>
                        <a:t>Double Gloucester cheese</a:t>
                      </a:r>
                    </a:p>
                  </a:txBody>
                  <a:tcPr marL="74295" marR="74295" marT="37148" marB="37148" anchor="ctr"/>
                </a:tc>
                <a:extLst>
                  <a:ext uri="{0D108BD9-81ED-4DB2-BD59-A6C34878D82A}">
                    <a16:rowId xmlns:a16="http://schemas.microsoft.com/office/drawing/2014/main" val="387243334"/>
                  </a:ext>
                </a:extLst>
              </a:tr>
              <a:tr h="633941">
                <a:tc>
                  <a:txBody>
                    <a:bodyPr/>
                    <a:lstStyle/>
                    <a:p>
                      <a:pPr algn="ctr"/>
                      <a:r>
                        <a:rPr lang="en-GB" sz="1000" dirty="0">
                          <a:latin typeface="Cambria" panose="02040503050406030204" pitchFamily="18" charset="0"/>
                          <a:ea typeface="Cambria" panose="02040503050406030204" pitchFamily="18" charset="0"/>
                        </a:rPr>
                        <a:t>5</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Fish</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Mackerel</a:t>
                      </a:r>
                    </a:p>
                    <a:p>
                      <a:r>
                        <a:rPr lang="en-GB" sz="1000" dirty="0">
                          <a:latin typeface="Cambria" panose="02040503050406030204" pitchFamily="18" charset="0"/>
                          <a:ea typeface="Cambria" panose="02040503050406030204" pitchFamily="18" charset="0"/>
                        </a:rPr>
                        <a:t>Cod</a:t>
                      </a:r>
                    </a:p>
                    <a:p>
                      <a:r>
                        <a:rPr lang="en-GB" sz="1000" dirty="0">
                          <a:latin typeface="Cambria" panose="02040503050406030204" pitchFamily="18" charset="0"/>
                          <a:ea typeface="Cambria" panose="02040503050406030204" pitchFamily="18" charset="0"/>
                        </a:rPr>
                        <a:t>Haddock</a:t>
                      </a:r>
                    </a:p>
                    <a:p>
                      <a:r>
                        <a:rPr lang="en-GB" sz="1000" dirty="0">
                          <a:latin typeface="Cambria" panose="02040503050406030204" pitchFamily="18" charset="0"/>
                          <a:ea typeface="Cambria" panose="02040503050406030204" pitchFamily="18" charset="0"/>
                        </a:rPr>
                        <a:t>Salmon</a:t>
                      </a:r>
                    </a:p>
                  </a:txBody>
                  <a:tcPr marL="74295" marR="74295" marT="37148" marB="37148" anchor="ctr"/>
                </a:tc>
                <a:extLst>
                  <a:ext uri="{0D108BD9-81ED-4DB2-BD59-A6C34878D82A}">
                    <a16:rowId xmlns:a16="http://schemas.microsoft.com/office/drawing/2014/main" val="2430394510"/>
                  </a:ext>
                </a:extLst>
              </a:tr>
            </a:tbl>
          </a:graphicData>
        </a:graphic>
      </p:graphicFrame>
      <p:graphicFrame>
        <p:nvGraphicFramePr>
          <p:cNvPr id="8" name="Table 7">
            <a:extLst>
              <a:ext uri="{FF2B5EF4-FFF2-40B4-BE49-F238E27FC236}">
                <a16:creationId xmlns:a16="http://schemas.microsoft.com/office/drawing/2014/main" id="{0C86797E-67EA-4E33-B8CB-A76B5ECC0F02}"/>
              </a:ext>
            </a:extLst>
          </p:cNvPr>
          <p:cNvGraphicFramePr>
            <a:graphicFrameLocks noGrp="1"/>
          </p:cNvGraphicFramePr>
          <p:nvPr/>
        </p:nvGraphicFramePr>
        <p:xfrm>
          <a:off x="183828" y="2872135"/>
          <a:ext cx="3997895" cy="3942947"/>
        </p:xfrm>
        <a:graphic>
          <a:graphicData uri="http://schemas.openxmlformats.org/drawingml/2006/table">
            <a:tbl>
              <a:tblPr firstRow="1" bandRow="1">
                <a:tableStyleId>{5C22544A-7EE6-4342-B048-85BDC9FD1C3A}</a:tableStyleId>
              </a:tblPr>
              <a:tblGrid>
                <a:gridCol w="248710">
                  <a:extLst>
                    <a:ext uri="{9D8B030D-6E8A-4147-A177-3AD203B41FA5}">
                      <a16:colId xmlns:a16="http://schemas.microsoft.com/office/drawing/2014/main" val="1454285097"/>
                    </a:ext>
                  </a:extLst>
                </a:gridCol>
                <a:gridCol w="1033868">
                  <a:extLst>
                    <a:ext uri="{9D8B030D-6E8A-4147-A177-3AD203B41FA5}">
                      <a16:colId xmlns:a16="http://schemas.microsoft.com/office/drawing/2014/main" val="717786881"/>
                    </a:ext>
                  </a:extLst>
                </a:gridCol>
                <a:gridCol w="2715317">
                  <a:extLst>
                    <a:ext uri="{9D8B030D-6E8A-4147-A177-3AD203B41FA5}">
                      <a16:colId xmlns:a16="http://schemas.microsoft.com/office/drawing/2014/main" val="3600596337"/>
                    </a:ext>
                  </a:extLst>
                </a:gridCol>
              </a:tblGrid>
              <a:tr h="403459">
                <a:tc gridSpan="3">
                  <a:txBody>
                    <a:bodyPr/>
                    <a:lstStyle/>
                    <a:p>
                      <a:r>
                        <a:rPr lang="en-GB" sz="1600" dirty="0">
                          <a:latin typeface="Cambria" panose="02040503050406030204" pitchFamily="18" charset="0"/>
                          <a:ea typeface="Cambria" panose="02040503050406030204" pitchFamily="18" charset="0"/>
                        </a:rPr>
                        <a:t>EATING PATTERNS IN THE UK</a:t>
                      </a:r>
                    </a:p>
                  </a:txBody>
                  <a:tcPr marL="74295" marR="74295" marT="37148" marB="37148"/>
                </a:tc>
                <a:tc hMerge="1">
                  <a:txBody>
                    <a:bodyPr/>
                    <a:lstStyle/>
                    <a:p>
                      <a:endParaRPr lang="en-GB" sz="1000" dirty="0"/>
                    </a:p>
                  </a:txBody>
                  <a:tcPr marL="74295" marR="74295" marT="37148" marB="37148"/>
                </a:tc>
                <a:tc hMerge="1">
                  <a:txBody>
                    <a:bodyPr/>
                    <a:lstStyle/>
                    <a:p>
                      <a:endParaRPr lang="en-GB" sz="1000" dirty="0"/>
                    </a:p>
                  </a:txBody>
                  <a:tcPr marL="74295" marR="74295" marT="37148" marB="37148"/>
                </a:tc>
                <a:extLst>
                  <a:ext uri="{0D108BD9-81ED-4DB2-BD59-A6C34878D82A}">
                    <a16:rowId xmlns:a16="http://schemas.microsoft.com/office/drawing/2014/main" val="3440748148"/>
                  </a:ext>
                </a:extLst>
              </a:tr>
              <a:tr h="1159242">
                <a:tc>
                  <a:txBody>
                    <a:bodyPr/>
                    <a:lstStyle/>
                    <a:p>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Breakfast</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This is the first meal of the day. A cooked English breakfast of bacon, eggs, sausage, grilled tomato, mushroom is traditional, but not normally eaten every day. We tend to eat cereals, yoghurt, fruit, toast or porridge for breakfast. </a:t>
                      </a:r>
                    </a:p>
                  </a:txBody>
                  <a:tcPr marL="74295" marR="74295" marT="37148" marB="37148" anchor="ctr"/>
                </a:tc>
                <a:extLst>
                  <a:ext uri="{0D108BD9-81ED-4DB2-BD59-A6C34878D82A}">
                    <a16:rowId xmlns:a16="http://schemas.microsoft.com/office/drawing/2014/main" val="1272488664"/>
                  </a:ext>
                </a:extLst>
              </a:tr>
              <a:tr h="510716">
                <a:tc>
                  <a:txBody>
                    <a:bodyPr/>
                    <a:lstStyle/>
                    <a:p>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Elevenses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A mid-morning snack. Food such as fruit, nuts, seeds, biscuits can be eaten. </a:t>
                      </a:r>
                    </a:p>
                  </a:txBody>
                  <a:tcPr marL="74295" marR="74295" marT="37148" marB="37148" anchor="ctr"/>
                </a:tc>
                <a:extLst>
                  <a:ext uri="{0D108BD9-81ED-4DB2-BD59-A6C34878D82A}">
                    <a16:rowId xmlns:a16="http://schemas.microsoft.com/office/drawing/2014/main" val="226211897"/>
                  </a:ext>
                </a:extLst>
              </a:tr>
              <a:tr h="623177">
                <a:tc>
                  <a:txBody>
                    <a:bodyPr/>
                    <a:lstStyle/>
                    <a:p>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Lunch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Most people have a light, quick lunch – such as a sandwich, soup or salad. The exception is on a Sunday, when some have a roast meal. </a:t>
                      </a:r>
                    </a:p>
                  </a:txBody>
                  <a:tcPr marL="74295" marR="74295" marT="37148" marB="37148" anchor="ctr"/>
                </a:tc>
                <a:extLst>
                  <a:ext uri="{0D108BD9-81ED-4DB2-BD59-A6C34878D82A}">
                    <a16:rowId xmlns:a16="http://schemas.microsoft.com/office/drawing/2014/main" val="457178146"/>
                  </a:ext>
                </a:extLst>
              </a:tr>
              <a:tr h="801865">
                <a:tc>
                  <a:txBody>
                    <a:bodyPr/>
                    <a:lstStyle/>
                    <a:p>
                      <a:r>
                        <a:rPr lang="en-GB" sz="10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Tea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Tea is often a snack. Afternoon tea is popular in tearooms and cafes. It consists of a pot of tea with a selection of small sandwiches, pastries and cakes. </a:t>
                      </a:r>
                    </a:p>
                  </a:txBody>
                  <a:tcPr marL="74295" marR="74295" marT="37148" marB="37148" anchor="ctr"/>
                </a:tc>
                <a:extLst>
                  <a:ext uri="{0D108BD9-81ED-4DB2-BD59-A6C34878D82A}">
                    <a16:rowId xmlns:a16="http://schemas.microsoft.com/office/drawing/2014/main" val="4179707966"/>
                  </a:ext>
                </a:extLst>
              </a:tr>
              <a:tr h="444488">
                <a:tc>
                  <a:txBody>
                    <a:bodyPr/>
                    <a:lstStyle/>
                    <a:p>
                      <a:r>
                        <a:rPr lang="en-GB" sz="1000" dirty="0">
                          <a:latin typeface="Cambria" panose="02040503050406030204" pitchFamily="18" charset="0"/>
                          <a:ea typeface="Cambria" panose="02040503050406030204" pitchFamily="18" charset="0"/>
                        </a:rPr>
                        <a:t>5</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Dinner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A meal eaten in the evening – sometimes this is called supper or tea. </a:t>
                      </a:r>
                    </a:p>
                  </a:txBody>
                  <a:tcPr marL="74295" marR="74295" marT="37148" marB="37148" anchor="ctr"/>
                </a:tc>
                <a:extLst>
                  <a:ext uri="{0D108BD9-81ED-4DB2-BD59-A6C34878D82A}">
                    <a16:rowId xmlns:a16="http://schemas.microsoft.com/office/drawing/2014/main" val="2350802520"/>
                  </a:ext>
                </a:extLst>
              </a:tr>
            </a:tbl>
          </a:graphicData>
        </a:graphic>
      </p:graphicFrame>
      <p:graphicFrame>
        <p:nvGraphicFramePr>
          <p:cNvPr id="11" name="Table 10">
            <a:extLst>
              <a:ext uri="{FF2B5EF4-FFF2-40B4-BE49-F238E27FC236}">
                <a16:creationId xmlns:a16="http://schemas.microsoft.com/office/drawing/2014/main" id="{A5B8FD65-6364-4803-8147-C01F5D76796C}"/>
              </a:ext>
            </a:extLst>
          </p:cNvPr>
          <p:cNvGraphicFramePr>
            <a:graphicFrameLocks noGrp="1"/>
          </p:cNvGraphicFramePr>
          <p:nvPr/>
        </p:nvGraphicFramePr>
        <p:xfrm>
          <a:off x="6732397" y="622996"/>
          <a:ext cx="3013926" cy="3680283"/>
        </p:xfrm>
        <a:graphic>
          <a:graphicData uri="http://schemas.openxmlformats.org/drawingml/2006/table">
            <a:tbl>
              <a:tblPr firstRow="1" bandRow="1">
                <a:tableStyleId>{00A15C55-8517-42AA-B614-E9B94910E393}</a:tableStyleId>
              </a:tblPr>
              <a:tblGrid>
                <a:gridCol w="253174">
                  <a:extLst>
                    <a:ext uri="{9D8B030D-6E8A-4147-A177-3AD203B41FA5}">
                      <a16:colId xmlns:a16="http://schemas.microsoft.com/office/drawing/2014/main" val="2981722702"/>
                    </a:ext>
                  </a:extLst>
                </a:gridCol>
                <a:gridCol w="811950">
                  <a:extLst>
                    <a:ext uri="{9D8B030D-6E8A-4147-A177-3AD203B41FA5}">
                      <a16:colId xmlns:a16="http://schemas.microsoft.com/office/drawing/2014/main" val="307907834"/>
                    </a:ext>
                  </a:extLst>
                </a:gridCol>
                <a:gridCol w="1948802">
                  <a:extLst>
                    <a:ext uri="{9D8B030D-6E8A-4147-A177-3AD203B41FA5}">
                      <a16:colId xmlns:a16="http://schemas.microsoft.com/office/drawing/2014/main" val="3420612156"/>
                    </a:ext>
                  </a:extLst>
                </a:gridCol>
              </a:tblGrid>
              <a:tr h="344961">
                <a:tc gridSpan="3">
                  <a:txBody>
                    <a:bodyPr/>
                    <a:lstStyle/>
                    <a:p>
                      <a:pPr algn="ctr"/>
                      <a:r>
                        <a:rPr lang="en-GB" sz="1100" dirty="0">
                          <a:latin typeface="Cambria" panose="02040503050406030204" pitchFamily="18" charset="0"/>
                          <a:ea typeface="Cambria" panose="02040503050406030204" pitchFamily="18" charset="0"/>
                        </a:rPr>
                        <a:t>INTERNATIONAL CUISINE &amp; INGREDIENTS</a:t>
                      </a:r>
                    </a:p>
                  </a:txBody>
                  <a:tcPr anchor="ctr"/>
                </a:tc>
                <a:tc hMerge="1">
                  <a:txBody>
                    <a:bodyPr/>
                    <a:lstStyle/>
                    <a:p>
                      <a:endParaRPr lang="en-GB" dirty="0"/>
                    </a:p>
                  </a:txBody>
                  <a:tcPr/>
                </a:tc>
                <a:tc hMerge="1">
                  <a:txBody>
                    <a:bodyPr/>
                    <a:lstStyle/>
                    <a:p>
                      <a:pPr algn="ctr"/>
                      <a:endParaRPr lang="en-GB" sz="20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025159412"/>
                  </a:ext>
                </a:extLst>
              </a:tr>
              <a:tr h="915579">
                <a:tc>
                  <a:txBody>
                    <a:bodyPr/>
                    <a:lstStyle/>
                    <a:p>
                      <a:pPr algn="ctr"/>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Italy</a:t>
                      </a:r>
                    </a:p>
                  </a:txBody>
                  <a:tcPr anchor="ctr"/>
                </a:tc>
                <a:tc>
                  <a:txBody>
                    <a:bodyPr/>
                    <a:lstStyle/>
                    <a:p>
                      <a:r>
                        <a:rPr lang="en-GB" sz="1000" dirty="0">
                          <a:latin typeface="Cambria" panose="02040503050406030204" pitchFamily="18" charset="0"/>
                          <a:ea typeface="Cambria" panose="02040503050406030204" pitchFamily="18" charset="0"/>
                        </a:rPr>
                        <a:t>Bread</a:t>
                      </a:r>
                    </a:p>
                    <a:p>
                      <a:r>
                        <a:rPr lang="en-GB" sz="1000" dirty="0">
                          <a:latin typeface="Cambria" panose="02040503050406030204" pitchFamily="18" charset="0"/>
                          <a:ea typeface="Cambria" panose="02040503050406030204" pitchFamily="18" charset="0"/>
                        </a:rPr>
                        <a:t>Olives</a:t>
                      </a:r>
                    </a:p>
                    <a:p>
                      <a:r>
                        <a:rPr lang="en-GB" sz="1000" dirty="0">
                          <a:latin typeface="Cambria" panose="02040503050406030204" pitchFamily="18" charset="0"/>
                          <a:ea typeface="Cambria" panose="02040503050406030204" pitchFamily="18" charset="0"/>
                        </a:rPr>
                        <a:t>Tomatoes</a:t>
                      </a:r>
                    </a:p>
                    <a:p>
                      <a:r>
                        <a:rPr lang="en-GB" sz="1000" dirty="0">
                          <a:latin typeface="Cambria" panose="02040503050406030204" pitchFamily="18" charset="0"/>
                          <a:ea typeface="Cambria" panose="02040503050406030204" pitchFamily="18" charset="0"/>
                        </a:rPr>
                        <a:t>Gnocchi</a:t>
                      </a:r>
                    </a:p>
                    <a:p>
                      <a:r>
                        <a:rPr lang="en-GB" sz="1000" dirty="0">
                          <a:latin typeface="Cambria" panose="02040503050406030204" pitchFamily="18" charset="0"/>
                          <a:ea typeface="Cambria" panose="02040503050406030204" pitchFamily="18" charset="0"/>
                        </a:rPr>
                        <a:t>Arborio Rice</a:t>
                      </a:r>
                    </a:p>
                  </a:txBody>
                  <a:tcPr anchor="ctr"/>
                </a:tc>
                <a:extLst>
                  <a:ext uri="{0D108BD9-81ED-4DB2-BD59-A6C34878D82A}">
                    <a16:rowId xmlns:a16="http://schemas.microsoft.com/office/drawing/2014/main" val="2137245746"/>
                  </a:ext>
                </a:extLst>
              </a:tr>
              <a:tr h="1079075">
                <a:tc>
                  <a:txBody>
                    <a:bodyPr/>
                    <a:lstStyle/>
                    <a:p>
                      <a:pPr algn="ctr"/>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India</a:t>
                      </a:r>
                    </a:p>
                  </a:txBody>
                  <a:tcPr anchor="ctr"/>
                </a:tc>
                <a:tc>
                  <a:txBody>
                    <a:bodyPr/>
                    <a:lstStyle/>
                    <a:p>
                      <a:r>
                        <a:rPr lang="en-GB" sz="1000" dirty="0">
                          <a:latin typeface="Cambria" panose="02040503050406030204" pitchFamily="18" charset="0"/>
                          <a:ea typeface="Cambria" panose="02040503050406030204" pitchFamily="18" charset="0"/>
                        </a:rPr>
                        <a:t>Wheat</a:t>
                      </a:r>
                    </a:p>
                    <a:p>
                      <a:r>
                        <a:rPr lang="en-GB" sz="1000" dirty="0">
                          <a:latin typeface="Cambria" panose="02040503050406030204" pitchFamily="18" charset="0"/>
                          <a:ea typeface="Cambria" panose="02040503050406030204" pitchFamily="18" charset="0"/>
                        </a:rPr>
                        <a:t>Rice</a:t>
                      </a:r>
                    </a:p>
                    <a:p>
                      <a:r>
                        <a:rPr lang="en-GB" sz="1000" dirty="0">
                          <a:latin typeface="Cambria" panose="02040503050406030204" pitchFamily="18" charset="0"/>
                          <a:ea typeface="Cambria" panose="02040503050406030204" pitchFamily="18" charset="0"/>
                        </a:rPr>
                        <a:t>Spices; cumin,  turmeric, chilli</a:t>
                      </a:r>
                    </a:p>
                    <a:p>
                      <a:r>
                        <a:rPr lang="en-GB" sz="1000" dirty="0">
                          <a:latin typeface="Cambria" panose="02040503050406030204" pitchFamily="18" charset="0"/>
                          <a:ea typeface="Cambria" panose="02040503050406030204" pitchFamily="18" charset="0"/>
                        </a:rPr>
                        <a:t>Naan</a:t>
                      </a:r>
                    </a:p>
                    <a:p>
                      <a:r>
                        <a:rPr lang="en-GB" sz="1000" dirty="0">
                          <a:latin typeface="Cambria" panose="02040503050406030204" pitchFamily="18" charset="0"/>
                          <a:ea typeface="Cambria" panose="02040503050406030204" pitchFamily="18" charset="0"/>
                        </a:rPr>
                        <a:t>Samosas</a:t>
                      </a:r>
                    </a:p>
                    <a:p>
                      <a:r>
                        <a:rPr lang="en-GB" sz="1000" dirty="0">
                          <a:latin typeface="Cambria" panose="02040503050406030204" pitchFamily="18" charset="0"/>
                          <a:ea typeface="Cambria" panose="02040503050406030204" pitchFamily="18" charset="0"/>
                        </a:rPr>
                        <a:t>Kulfi </a:t>
                      </a:r>
                    </a:p>
                  </a:txBody>
                  <a:tcPr anchor="ctr"/>
                </a:tc>
                <a:extLst>
                  <a:ext uri="{0D108BD9-81ED-4DB2-BD59-A6C34878D82A}">
                    <a16:rowId xmlns:a16="http://schemas.microsoft.com/office/drawing/2014/main" val="3012258977"/>
                  </a:ext>
                </a:extLst>
              </a:tr>
              <a:tr h="752082">
                <a:tc>
                  <a:txBody>
                    <a:bodyPr/>
                    <a:lstStyle/>
                    <a:p>
                      <a:pPr algn="ctr"/>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Spain </a:t>
                      </a:r>
                    </a:p>
                  </a:txBody>
                  <a:tcPr anchor="ctr"/>
                </a:tc>
                <a:tc>
                  <a:txBody>
                    <a:bodyPr/>
                    <a:lstStyle/>
                    <a:p>
                      <a:r>
                        <a:rPr lang="en-GB" sz="1000" dirty="0">
                          <a:latin typeface="Cambria" panose="02040503050406030204" pitchFamily="18" charset="0"/>
                          <a:ea typeface="Cambria" panose="02040503050406030204" pitchFamily="18" charset="0"/>
                        </a:rPr>
                        <a:t>Paella</a:t>
                      </a:r>
                    </a:p>
                    <a:p>
                      <a:r>
                        <a:rPr lang="en-GB" sz="1000" dirty="0">
                          <a:latin typeface="Cambria" panose="02040503050406030204" pitchFamily="18" charset="0"/>
                          <a:ea typeface="Cambria" panose="02040503050406030204" pitchFamily="18" charset="0"/>
                        </a:rPr>
                        <a:t>Frittata</a:t>
                      </a:r>
                    </a:p>
                    <a:p>
                      <a:r>
                        <a:rPr lang="en-GB" sz="1000" dirty="0">
                          <a:latin typeface="Cambria" panose="02040503050406030204" pitchFamily="18" charset="0"/>
                          <a:ea typeface="Cambria" panose="02040503050406030204" pitchFamily="18" charset="0"/>
                        </a:rPr>
                        <a:t>Tapas</a:t>
                      </a:r>
                    </a:p>
                    <a:p>
                      <a:r>
                        <a:rPr lang="en-GB" sz="1000" dirty="0">
                          <a:latin typeface="Cambria" panose="02040503050406030204" pitchFamily="18" charset="0"/>
                          <a:ea typeface="Cambria" panose="02040503050406030204" pitchFamily="18" charset="0"/>
                        </a:rPr>
                        <a:t>Churros</a:t>
                      </a:r>
                    </a:p>
                  </a:txBody>
                  <a:tcPr anchor="ctr"/>
                </a:tc>
                <a:extLst>
                  <a:ext uri="{0D108BD9-81ED-4DB2-BD59-A6C34878D82A}">
                    <a16:rowId xmlns:a16="http://schemas.microsoft.com/office/drawing/2014/main" val="1182182078"/>
                  </a:ext>
                </a:extLst>
              </a:tr>
              <a:tr h="588586">
                <a:tc>
                  <a:txBody>
                    <a:bodyPr/>
                    <a:lstStyle/>
                    <a:p>
                      <a:pPr algn="ctr"/>
                      <a:r>
                        <a:rPr lang="en-GB" sz="100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China</a:t>
                      </a:r>
                    </a:p>
                  </a:txBody>
                  <a:tcPr anchor="ctr"/>
                </a:tc>
                <a:tc>
                  <a:txBody>
                    <a:bodyPr/>
                    <a:lstStyle/>
                    <a:p>
                      <a:r>
                        <a:rPr lang="en-GB" sz="1000" dirty="0">
                          <a:latin typeface="Cambria" panose="02040503050406030204" pitchFamily="18" charset="0"/>
                          <a:ea typeface="Cambria" panose="02040503050406030204" pitchFamily="18" charset="0"/>
                        </a:rPr>
                        <a:t>Fish and seafood</a:t>
                      </a:r>
                    </a:p>
                    <a:p>
                      <a:r>
                        <a:rPr lang="en-GB" sz="1000" dirty="0">
                          <a:latin typeface="Cambria" panose="02040503050406030204" pitchFamily="18" charset="0"/>
                          <a:ea typeface="Cambria" panose="02040503050406030204" pitchFamily="18" charset="0"/>
                        </a:rPr>
                        <a:t>Rice</a:t>
                      </a:r>
                    </a:p>
                    <a:p>
                      <a:r>
                        <a:rPr lang="en-GB" sz="1000" dirty="0">
                          <a:latin typeface="Cambria" panose="02040503050406030204" pitchFamily="18" charset="0"/>
                          <a:ea typeface="Cambria" panose="02040503050406030204" pitchFamily="18" charset="0"/>
                        </a:rPr>
                        <a:t>Soups and Broths</a:t>
                      </a:r>
                    </a:p>
                  </a:txBody>
                  <a:tcPr anchor="ctr"/>
                </a:tc>
                <a:extLst>
                  <a:ext uri="{0D108BD9-81ED-4DB2-BD59-A6C34878D82A}">
                    <a16:rowId xmlns:a16="http://schemas.microsoft.com/office/drawing/2014/main" val="1388102356"/>
                  </a:ext>
                </a:extLst>
              </a:tr>
            </a:tbl>
          </a:graphicData>
        </a:graphic>
      </p:graphicFrame>
      <p:graphicFrame>
        <p:nvGraphicFramePr>
          <p:cNvPr id="13" name="Table 13">
            <a:extLst>
              <a:ext uri="{FF2B5EF4-FFF2-40B4-BE49-F238E27FC236}">
                <a16:creationId xmlns:a16="http://schemas.microsoft.com/office/drawing/2014/main" id="{9806CA4E-CAB3-4A8E-BDAB-D42E4C46F24C}"/>
              </a:ext>
            </a:extLst>
          </p:cNvPr>
          <p:cNvGraphicFramePr>
            <a:graphicFrameLocks noGrp="1"/>
          </p:cNvGraphicFramePr>
          <p:nvPr>
            <p:extLst>
              <p:ext uri="{D42A27DB-BD31-4B8C-83A1-F6EECF244321}">
                <p14:modId xmlns:p14="http://schemas.microsoft.com/office/powerpoint/2010/main" val="603045720"/>
              </p:ext>
            </p:extLst>
          </p:nvPr>
        </p:nvGraphicFramePr>
        <p:xfrm>
          <a:off x="4301665" y="4391795"/>
          <a:ext cx="5420507" cy="2384239"/>
        </p:xfrm>
        <a:graphic>
          <a:graphicData uri="http://schemas.openxmlformats.org/drawingml/2006/table">
            <a:tbl>
              <a:tblPr firstRow="1" bandRow="1">
                <a:tableStyleId>{7DF18680-E054-41AD-8BC1-D1AEF772440D}</a:tableStyleId>
              </a:tblPr>
              <a:tblGrid>
                <a:gridCol w="434602">
                  <a:extLst>
                    <a:ext uri="{9D8B030D-6E8A-4147-A177-3AD203B41FA5}">
                      <a16:colId xmlns:a16="http://schemas.microsoft.com/office/drawing/2014/main" val="1416546651"/>
                    </a:ext>
                  </a:extLst>
                </a:gridCol>
                <a:gridCol w="4985905">
                  <a:extLst>
                    <a:ext uri="{9D8B030D-6E8A-4147-A177-3AD203B41FA5}">
                      <a16:colId xmlns:a16="http://schemas.microsoft.com/office/drawing/2014/main" val="670286932"/>
                    </a:ext>
                  </a:extLst>
                </a:gridCol>
              </a:tblGrid>
              <a:tr h="278028">
                <a:tc gridSpan="2">
                  <a:txBody>
                    <a:bodyPr/>
                    <a:lstStyle/>
                    <a:p>
                      <a:pPr algn="ctr"/>
                      <a:r>
                        <a:rPr lang="en-GB" sz="1400" dirty="0">
                          <a:latin typeface="Cambria" panose="02040503050406030204" pitchFamily="18" charset="0"/>
                          <a:ea typeface="Cambria" panose="02040503050406030204" pitchFamily="18" charset="0"/>
                        </a:rPr>
                        <a:t>EMULSIFICATION</a:t>
                      </a:r>
                    </a:p>
                  </a:txBody>
                  <a:tcPr/>
                </a:tc>
                <a:tc hMerge="1">
                  <a:txBody>
                    <a:bodyPr/>
                    <a:lstStyle/>
                    <a:p>
                      <a:pPr algn="ctr"/>
                      <a:endParaRPr lang="en-GB"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88996285"/>
                  </a:ext>
                </a:extLst>
              </a:tr>
              <a:tr h="222422">
                <a:tc>
                  <a:txBody>
                    <a:bodyPr/>
                    <a:lstStyle/>
                    <a:p>
                      <a:pPr algn="ctr"/>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Oil and water do not mix. They are immiscible.</a:t>
                      </a:r>
                    </a:p>
                  </a:txBody>
                  <a:tcPr anchor="ctr"/>
                </a:tc>
                <a:extLst>
                  <a:ext uri="{0D108BD9-81ED-4DB2-BD59-A6C34878D82A}">
                    <a16:rowId xmlns:a16="http://schemas.microsoft.com/office/drawing/2014/main" val="3447633142"/>
                  </a:ext>
                </a:extLst>
              </a:tr>
              <a:tr h="361436">
                <a:tc>
                  <a:txBody>
                    <a:bodyPr/>
                    <a:lstStyle/>
                    <a:p>
                      <a:pPr algn="ctr"/>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When 2 un-mixable liquids are mixed together tiny droplets of one will spread throughout the second liquid, forming an emulsion. </a:t>
                      </a:r>
                    </a:p>
                  </a:txBody>
                  <a:tcPr anchor="ctr"/>
                </a:tc>
                <a:extLst>
                  <a:ext uri="{0D108BD9-81ED-4DB2-BD59-A6C34878D82A}">
                    <a16:rowId xmlns:a16="http://schemas.microsoft.com/office/drawing/2014/main" val="1980984651"/>
                  </a:ext>
                </a:extLst>
              </a:tr>
              <a:tr h="222422">
                <a:tc>
                  <a:txBody>
                    <a:bodyPr/>
                    <a:lstStyle/>
                    <a:p>
                      <a:pPr algn="ctr"/>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An emulsifier can be added to make the 2 un-mixable liquids stable. </a:t>
                      </a:r>
                    </a:p>
                  </a:txBody>
                  <a:tcPr anchor="ctr"/>
                </a:tc>
                <a:extLst>
                  <a:ext uri="{0D108BD9-81ED-4DB2-BD59-A6C34878D82A}">
                    <a16:rowId xmlns:a16="http://schemas.microsoft.com/office/drawing/2014/main" val="1740469719"/>
                  </a:ext>
                </a:extLst>
              </a:tr>
              <a:tr h="1195519">
                <a:tc>
                  <a:txBody>
                    <a:bodyPr/>
                    <a:lstStyle/>
                    <a:p>
                      <a:pPr algn="ctr"/>
                      <a:r>
                        <a:rPr lang="en-GB" sz="100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Red dot – hydrophilic head which is attracted to water.</a:t>
                      </a:r>
                    </a:p>
                    <a:p>
                      <a:r>
                        <a:rPr lang="en-GB" sz="1000" dirty="0">
                          <a:latin typeface="Cambria" panose="02040503050406030204" pitchFamily="18" charset="0"/>
                          <a:ea typeface="Cambria" panose="02040503050406030204" pitchFamily="18" charset="0"/>
                        </a:rPr>
                        <a:t>Black tail – hydrophobic – hates the water and is attracted </a:t>
                      </a:r>
                    </a:p>
                    <a:p>
                      <a:r>
                        <a:rPr lang="en-GB" sz="1000" dirty="0">
                          <a:latin typeface="Cambria" panose="02040503050406030204" pitchFamily="18" charset="0"/>
                          <a:ea typeface="Cambria" panose="02040503050406030204" pitchFamily="18" charset="0"/>
                        </a:rPr>
                        <a:t>to the oil.</a:t>
                      </a:r>
                    </a:p>
                  </a:txBody>
                  <a:tcPr anchor="ctr"/>
                </a:tc>
                <a:extLst>
                  <a:ext uri="{0D108BD9-81ED-4DB2-BD59-A6C34878D82A}">
                    <a16:rowId xmlns:a16="http://schemas.microsoft.com/office/drawing/2014/main" val="3558023293"/>
                  </a:ext>
                </a:extLst>
              </a:tr>
            </a:tbl>
          </a:graphicData>
        </a:graphic>
      </p:graphicFrame>
      <p:pic>
        <p:nvPicPr>
          <p:cNvPr id="15" name="Picture 14">
            <a:extLst>
              <a:ext uri="{FF2B5EF4-FFF2-40B4-BE49-F238E27FC236}">
                <a16:creationId xmlns:a16="http://schemas.microsoft.com/office/drawing/2014/main" id="{A4B9B0C3-800F-457B-8DBA-4DC7CCCA3E9B}"/>
              </a:ext>
            </a:extLst>
          </p:cNvPr>
          <p:cNvPicPr>
            <a:picLocks noChangeAspect="1"/>
          </p:cNvPicPr>
          <p:nvPr/>
        </p:nvPicPr>
        <p:blipFill>
          <a:blip r:embed="rId2"/>
          <a:stretch>
            <a:fillRect/>
          </a:stretch>
        </p:blipFill>
        <p:spPr>
          <a:xfrm>
            <a:off x="8043070" y="5617965"/>
            <a:ext cx="1590895" cy="1102107"/>
          </a:xfrm>
          <a:prstGeom prst="rect">
            <a:avLst/>
          </a:prstGeom>
        </p:spPr>
      </p:pic>
    </p:spTree>
    <p:extLst>
      <p:ext uri="{BB962C8B-B14F-4D97-AF65-F5344CB8AC3E}">
        <p14:creationId xmlns:p14="http://schemas.microsoft.com/office/powerpoint/2010/main" val="71284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11E36-1E85-381A-A37A-D13040ED36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319777-8248-25C5-04D2-EEA9482C484B}"/>
              </a:ext>
            </a:extLst>
          </p:cNvPr>
          <p:cNvSpPr txBox="1"/>
          <p:nvPr/>
        </p:nvSpPr>
        <p:spPr>
          <a:xfrm>
            <a:off x="7378574" y="37444"/>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TECHNOLOGY</a:t>
            </a:r>
          </a:p>
        </p:txBody>
      </p:sp>
      <p:sp>
        <p:nvSpPr>
          <p:cNvPr id="3" name="TextBox 2">
            <a:extLst>
              <a:ext uri="{FF2B5EF4-FFF2-40B4-BE49-F238E27FC236}">
                <a16:creationId xmlns:a16="http://schemas.microsoft.com/office/drawing/2014/main" id="{43C60A52-05DE-EF3B-C02C-C57DA27DE9D7}"/>
              </a:ext>
            </a:extLst>
          </p:cNvPr>
          <p:cNvSpPr txBox="1"/>
          <p:nvPr/>
        </p:nvSpPr>
        <p:spPr>
          <a:xfrm>
            <a:off x="108064" y="68222"/>
            <a:ext cx="7854408" cy="369332"/>
          </a:xfrm>
          <a:prstGeom prst="rect">
            <a:avLst/>
          </a:prstGeom>
          <a:noFill/>
        </p:spPr>
        <p:txBody>
          <a:bodyPr wrap="square">
            <a:spAutoFit/>
          </a:bodyPr>
          <a:lstStyle/>
          <a:p>
            <a:pPr defTabSz="457189"/>
            <a:r>
              <a:rPr lang="en-GB" sz="1800" b="1" dirty="0">
                <a:latin typeface="Cambria"/>
                <a:ea typeface="Cambria" panose="02040503050406030204" pitchFamily="18" charset="0"/>
              </a:rPr>
              <a:t>| </a:t>
            </a:r>
            <a:r>
              <a:rPr lang="en-GB" sz="1800" b="1" dirty="0">
                <a:solidFill>
                  <a:prstClr val="black"/>
                </a:solidFill>
                <a:latin typeface="Cambria" panose="02040503050406030204" pitchFamily="18" charset="0"/>
                <a:ea typeface="Cambria" panose="02040503050406030204" pitchFamily="18" charset="0"/>
              </a:rPr>
              <a:t>Year 9 | Term 5 |</a:t>
            </a:r>
            <a:r>
              <a:rPr lang="en-GB" sz="1400" b="1" dirty="0">
                <a:solidFill>
                  <a:prstClr val="black"/>
                </a:solidFill>
                <a:latin typeface="Cambria" panose="02040503050406030204" pitchFamily="18" charset="0"/>
                <a:ea typeface="Cambria" panose="02040503050406030204" pitchFamily="18" charset="0"/>
              </a:rPr>
              <a:t>What are design movements and how can they influence your work?</a:t>
            </a:r>
            <a:endParaRPr lang="en-GB" b="1" dirty="0">
              <a:solidFill>
                <a:prstClr val="black"/>
              </a:solidFill>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3365C399-1194-9230-986B-A7EF35E6A5EB}"/>
              </a:ext>
            </a:extLst>
          </p:cNvPr>
          <p:cNvGraphicFramePr>
            <a:graphicFrameLocks noGrp="1"/>
          </p:cNvGraphicFramePr>
          <p:nvPr>
            <p:extLst>
              <p:ext uri="{D42A27DB-BD31-4B8C-83A1-F6EECF244321}">
                <p14:modId xmlns:p14="http://schemas.microsoft.com/office/powerpoint/2010/main" val="3101651637"/>
              </p:ext>
            </p:extLst>
          </p:nvPr>
        </p:nvGraphicFramePr>
        <p:xfrm>
          <a:off x="182879" y="540327"/>
          <a:ext cx="4199082" cy="6198820"/>
        </p:xfrm>
        <a:graphic>
          <a:graphicData uri="http://schemas.openxmlformats.org/drawingml/2006/table">
            <a:tbl>
              <a:tblPr firstRow="1" bandRow="1">
                <a:tableStyleId>{93296810-A885-4BE3-A3E7-6D5BEEA58F35}</a:tableStyleId>
              </a:tblPr>
              <a:tblGrid>
                <a:gridCol w="311706">
                  <a:extLst>
                    <a:ext uri="{9D8B030D-6E8A-4147-A177-3AD203B41FA5}">
                      <a16:colId xmlns:a16="http://schemas.microsoft.com/office/drawing/2014/main" val="1401135476"/>
                    </a:ext>
                  </a:extLst>
                </a:gridCol>
                <a:gridCol w="1279564">
                  <a:extLst>
                    <a:ext uri="{9D8B030D-6E8A-4147-A177-3AD203B41FA5}">
                      <a16:colId xmlns:a16="http://schemas.microsoft.com/office/drawing/2014/main" val="4020433657"/>
                    </a:ext>
                  </a:extLst>
                </a:gridCol>
                <a:gridCol w="2607812">
                  <a:extLst>
                    <a:ext uri="{9D8B030D-6E8A-4147-A177-3AD203B41FA5}">
                      <a16:colId xmlns:a16="http://schemas.microsoft.com/office/drawing/2014/main" val="2633736144"/>
                    </a:ext>
                  </a:extLst>
                </a:gridCol>
              </a:tblGrid>
              <a:tr h="310486">
                <a:tc gridSpan="3">
                  <a:txBody>
                    <a:bodyPr/>
                    <a:lstStyle/>
                    <a:p>
                      <a:pPr algn="ctr"/>
                      <a:r>
                        <a:rPr lang="en-GB" sz="1400" dirty="0">
                          <a:latin typeface="Cambria" panose="02040503050406030204" pitchFamily="18" charset="0"/>
                          <a:ea typeface="Cambria" panose="02040503050406030204" pitchFamily="18" charset="0"/>
                        </a:rPr>
                        <a:t>KEY VOCABULARY</a:t>
                      </a:r>
                    </a:p>
                  </a:txBody>
                  <a:tcPr anchor="ctr"/>
                </a:tc>
                <a:tc hMerge="1">
                  <a:txBody>
                    <a:bodyPr/>
                    <a:lstStyle/>
                    <a:p>
                      <a:endParaRPr lang="en-GB" sz="1050" dirty="0">
                        <a:latin typeface="Cambria" panose="02040503050406030204" pitchFamily="18" charset="0"/>
                        <a:ea typeface="Cambria" panose="02040503050406030204" pitchFamily="18" charset="0"/>
                      </a:endParaRPr>
                    </a:p>
                  </a:txBody>
                  <a:tcPr/>
                </a:tc>
                <a:tc hMerge="1">
                  <a:txBody>
                    <a:bodyPr/>
                    <a:lstStyle/>
                    <a:p>
                      <a:endParaRPr/>
                    </a:p>
                  </a:txBody>
                  <a:tcPr/>
                </a:tc>
                <a:extLst>
                  <a:ext uri="{0D108BD9-81ED-4DB2-BD59-A6C34878D82A}">
                    <a16:rowId xmlns:a16="http://schemas.microsoft.com/office/drawing/2014/main" val="1466558417"/>
                  </a:ext>
                </a:extLst>
              </a:tr>
              <a:tr h="752312">
                <a:tc>
                  <a:txBody>
                    <a:bodyPr/>
                    <a:lstStyle/>
                    <a:p>
                      <a:r>
                        <a:rPr lang="en-GB" sz="1050" dirty="0">
                          <a:latin typeface="Cambria" panose="02040503050406030204" pitchFamily="18" charset="0"/>
                          <a:ea typeface="Cambria" panose="02040503050406030204" pitchFamily="18" charset="0"/>
                        </a:rPr>
                        <a:t>1 </a:t>
                      </a:r>
                    </a:p>
                  </a:txBody>
                  <a:tcPr anchor="ctr"/>
                </a:tc>
                <a:tc>
                  <a:txBody>
                    <a:bodyPr/>
                    <a:lstStyle/>
                    <a:p>
                      <a:r>
                        <a:rPr lang="en-GB" sz="1000" b="0" i="0" dirty="0">
                          <a:latin typeface="Cambria" panose="02040503050406030204" pitchFamily="18" charset="0"/>
                          <a:ea typeface="Cambria" panose="02040503050406030204" pitchFamily="18" charset="0"/>
                        </a:rPr>
                        <a:t>Design Movement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Cambria" panose="02040503050406030204" pitchFamily="18" charset="0"/>
                          <a:ea typeface="Cambria" panose="02040503050406030204" pitchFamily="18" charset="0"/>
                        </a:rPr>
                        <a:t>A Design movement is the collective title given to a group of artefacts/artworks that share the same ideals, style or technical approach.</a:t>
                      </a:r>
                    </a:p>
                  </a:txBody>
                  <a:tcPr anchor="ctr"/>
                </a:tc>
                <a:extLst>
                  <a:ext uri="{0D108BD9-81ED-4DB2-BD59-A6C34878D82A}">
                    <a16:rowId xmlns:a16="http://schemas.microsoft.com/office/drawing/2014/main" val="3920741898"/>
                  </a:ext>
                </a:extLst>
              </a:tr>
              <a:tr h="752312">
                <a:tc>
                  <a:txBody>
                    <a:bodyPr/>
                    <a:lstStyle/>
                    <a:p>
                      <a:r>
                        <a:rPr lang="en-GB" sz="1050" dirty="0">
                          <a:latin typeface="Cambria" panose="02040503050406030204" pitchFamily="18" charset="0"/>
                          <a:ea typeface="Cambria" panose="02040503050406030204" pitchFamily="18" charset="0"/>
                        </a:rPr>
                        <a:t>2</a:t>
                      </a:r>
                    </a:p>
                  </a:txBody>
                  <a:tcPr anchor="ctr"/>
                </a:tc>
                <a:tc>
                  <a:txBody>
                    <a:bodyPr/>
                    <a:lstStyle/>
                    <a:p>
                      <a:r>
                        <a:rPr lang="en-GB" sz="1000" b="0" i="0" dirty="0">
                          <a:latin typeface="Cambria" panose="02040503050406030204" pitchFamily="18" charset="0"/>
                          <a:ea typeface="Cambria" panose="02040503050406030204" pitchFamily="18" charset="0"/>
                        </a:rPr>
                        <a:t>Chronological</a:t>
                      </a:r>
                    </a:p>
                  </a:txBody>
                  <a:tcPr anchor="ctr"/>
                </a:tc>
                <a:tc>
                  <a:txBody>
                    <a:bodyPr/>
                    <a:lstStyle/>
                    <a:p>
                      <a:pPr marL="0" indent="0">
                        <a:buFont typeface="Arial" panose="020B0604020202020204" pitchFamily="34" charset="0"/>
                        <a:buNone/>
                      </a:pPr>
                      <a:r>
                        <a:rPr lang="en-GB" sz="1000" b="0" i="0" dirty="0">
                          <a:latin typeface="Cambria" panose="02040503050406030204" pitchFamily="18" charset="0"/>
                          <a:ea typeface="Cambria" panose="02040503050406030204" pitchFamily="18" charset="0"/>
                        </a:rPr>
                        <a:t>A record of events in the order in which they occurred.</a:t>
                      </a:r>
                    </a:p>
                  </a:txBody>
                  <a:tcPr anchor="ctr"/>
                </a:tc>
                <a:extLst>
                  <a:ext uri="{0D108BD9-81ED-4DB2-BD59-A6C34878D82A}">
                    <a16:rowId xmlns:a16="http://schemas.microsoft.com/office/drawing/2014/main" val="537258543"/>
                  </a:ext>
                </a:extLst>
              </a:tr>
              <a:tr h="388027">
                <a:tc>
                  <a:txBody>
                    <a:bodyPr/>
                    <a:lstStyle/>
                    <a:p>
                      <a:r>
                        <a:rPr lang="en-GB" sz="1050" dirty="0">
                          <a:latin typeface="Cambria" panose="02040503050406030204" pitchFamily="18" charset="0"/>
                          <a:ea typeface="Cambria" panose="02040503050406030204" pitchFamily="18" charset="0"/>
                        </a:rPr>
                        <a:t>3 </a:t>
                      </a:r>
                    </a:p>
                  </a:txBody>
                  <a:tcPr anchor="ctr"/>
                </a:tc>
                <a:tc>
                  <a:txBody>
                    <a:bodyPr/>
                    <a:lstStyle/>
                    <a:p>
                      <a:r>
                        <a:rPr lang="en-GB" sz="1000" b="0" i="0">
                          <a:latin typeface="Cambria" panose="02040503050406030204" pitchFamily="18" charset="0"/>
                          <a:ea typeface="Cambria" panose="02040503050406030204" pitchFamily="18" charset="0"/>
                        </a:rPr>
                        <a:t>2D design</a:t>
                      </a:r>
                    </a:p>
                  </a:txBody>
                  <a:tcPr anchor="ctr"/>
                </a:tc>
                <a:tc>
                  <a:txBody>
                    <a:bodyPr/>
                    <a:lstStyle/>
                    <a:p>
                      <a:pPr marL="0" indent="0">
                        <a:buFont typeface="Arial" panose="020B0604020202020204" pitchFamily="34" charset="0"/>
                        <a:buNone/>
                      </a:pPr>
                      <a:r>
                        <a:rPr lang="en-GB" sz="1000" b="0" i="0">
                          <a:latin typeface="Cambria" panose="02040503050406030204" pitchFamily="18" charset="0"/>
                          <a:ea typeface="Cambria" panose="02040503050406030204" pitchFamily="18" charset="0"/>
                        </a:rPr>
                        <a:t>Software which allows you to draw digitally.</a:t>
                      </a:r>
                    </a:p>
                  </a:txBody>
                  <a:tcPr anchor="ctr"/>
                </a:tc>
                <a:extLst>
                  <a:ext uri="{0D108BD9-81ED-4DB2-BD59-A6C34878D82A}">
                    <a16:rowId xmlns:a16="http://schemas.microsoft.com/office/drawing/2014/main" val="110912389"/>
                  </a:ext>
                </a:extLst>
              </a:tr>
              <a:tr h="570736">
                <a:tc>
                  <a:txBody>
                    <a:bodyPr/>
                    <a:lstStyle/>
                    <a:p>
                      <a:r>
                        <a:rPr lang="en-GB" sz="1050" dirty="0">
                          <a:latin typeface="Cambria" panose="02040503050406030204" pitchFamily="18" charset="0"/>
                          <a:ea typeface="Cambria" panose="02040503050406030204" pitchFamily="18" charset="0"/>
                        </a:rPr>
                        <a:t>4</a:t>
                      </a:r>
                    </a:p>
                  </a:txBody>
                  <a:tcPr anchor="ctr"/>
                </a:tc>
                <a:tc>
                  <a:txBody>
                    <a:bodyPr/>
                    <a:lstStyle/>
                    <a:p>
                      <a:r>
                        <a:rPr lang="en-GB" sz="1000">
                          <a:latin typeface="Cambria" panose="02040503050406030204" pitchFamily="18" charset="0"/>
                          <a:ea typeface="Cambria" panose="02040503050406030204" pitchFamily="18" charset="0"/>
                        </a:rPr>
                        <a:t>Net</a:t>
                      </a:r>
                    </a:p>
                  </a:txBody>
                  <a:tcPr anchor="ctr"/>
                </a:tc>
                <a:tc>
                  <a:txBody>
                    <a:bodyPr/>
                    <a:lstStyle/>
                    <a:p>
                      <a:pPr marL="0" indent="0">
                        <a:buFont typeface="Arial" panose="020B0604020202020204" pitchFamily="34" charset="0"/>
                        <a:buNone/>
                      </a:pPr>
                      <a:r>
                        <a:rPr lang="en-GB" sz="1000">
                          <a:latin typeface="Cambria" panose="02040503050406030204" pitchFamily="18" charset="0"/>
                          <a:ea typeface="Cambria" panose="02040503050406030204" pitchFamily="18" charset="0"/>
                        </a:rPr>
                        <a:t>A net is what a 3D shape would look like if it was unfolded.</a:t>
                      </a:r>
                    </a:p>
                  </a:txBody>
                  <a:tcPr anchor="ctr"/>
                </a:tc>
                <a:extLst>
                  <a:ext uri="{0D108BD9-81ED-4DB2-BD59-A6C34878D82A}">
                    <a16:rowId xmlns:a16="http://schemas.microsoft.com/office/drawing/2014/main" val="1185991184"/>
                  </a:ext>
                </a:extLst>
              </a:tr>
              <a:tr h="869362">
                <a:tc>
                  <a:txBody>
                    <a:bodyPr/>
                    <a:lstStyle/>
                    <a:p>
                      <a:r>
                        <a:rPr lang="en-GB" sz="1050" dirty="0">
                          <a:latin typeface="Cambria" panose="02040503050406030204" pitchFamily="18" charset="0"/>
                          <a:ea typeface="Cambria" panose="02040503050406030204" pitchFamily="18" charset="0"/>
                        </a:rPr>
                        <a:t>5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latin typeface="Cambria" panose="02040503050406030204" pitchFamily="18" charset="0"/>
                          <a:ea typeface="Cambria" panose="02040503050406030204" pitchFamily="18" charset="0"/>
                        </a:rPr>
                        <a:t>Laser cutter</a:t>
                      </a:r>
                    </a:p>
                  </a:txBody>
                  <a:tcPr anchor="ctr"/>
                </a:tc>
                <a:tc>
                  <a:txBody>
                    <a:bodyPr/>
                    <a:lstStyle/>
                    <a:p>
                      <a:pPr marL="0" indent="0">
                        <a:buFont typeface="Arial" panose="020B0604020202020204" pitchFamily="34" charset="0"/>
                        <a:buNone/>
                      </a:pPr>
                      <a:r>
                        <a:rPr lang="en-GB" sz="1000" b="0" dirty="0">
                          <a:latin typeface="Cambria" panose="02040503050406030204" pitchFamily="18" charset="0"/>
                          <a:ea typeface="Cambria" panose="02040503050406030204" pitchFamily="18" charset="0"/>
                        </a:rPr>
                        <a:t>As the name suggests, laser cutters create patterns and designs by cutting into materials. A powerful laser beam is the source that melts, burns, or vaporizes the material.</a:t>
                      </a:r>
                    </a:p>
                  </a:txBody>
                  <a:tcPr anchor="ctr"/>
                </a:tc>
                <a:extLst>
                  <a:ext uri="{0D108BD9-81ED-4DB2-BD59-A6C34878D82A}">
                    <a16:rowId xmlns:a16="http://schemas.microsoft.com/office/drawing/2014/main" val="1985481106"/>
                  </a:ext>
                </a:extLst>
              </a:tr>
              <a:tr h="458579">
                <a:tc>
                  <a:txBody>
                    <a:bodyPr/>
                    <a:lstStyle/>
                    <a:p>
                      <a:r>
                        <a:rPr lang="en-GB" sz="1050" dirty="0">
                          <a:latin typeface="Cambria" panose="02040503050406030204" pitchFamily="18" charset="0"/>
                          <a:ea typeface="Cambria" panose="02040503050406030204" pitchFamily="18" charset="0"/>
                        </a:rPr>
                        <a:t>6</a:t>
                      </a:r>
                    </a:p>
                  </a:txBody>
                  <a:tcPr anchor="ctr"/>
                </a:tc>
                <a:tc>
                  <a:txBody>
                    <a:bodyPr/>
                    <a:lstStyle/>
                    <a:p>
                      <a:r>
                        <a:rPr lang="en-GB" sz="1000" b="0">
                          <a:latin typeface="Cambria" panose="02040503050406030204" pitchFamily="18" charset="0"/>
                          <a:ea typeface="Cambria" panose="02040503050406030204" pitchFamily="18" charset="0"/>
                        </a:rPr>
                        <a:t>CAD</a:t>
                      </a:r>
                    </a:p>
                  </a:txBody>
                  <a:tcPr anchor="ctr"/>
                </a:tc>
                <a:tc>
                  <a:txBody>
                    <a:bodyPr/>
                    <a:lstStyle/>
                    <a:p>
                      <a:pPr marL="0" indent="0">
                        <a:buFont typeface="Arial" panose="020B0604020202020204" pitchFamily="34" charset="0"/>
                        <a:buNone/>
                      </a:pPr>
                      <a:r>
                        <a:rPr lang="en-GB" sz="1000" b="0" dirty="0">
                          <a:latin typeface="Cambria" panose="02040503050406030204" pitchFamily="18" charset="0"/>
                          <a:ea typeface="Cambria" panose="02040503050406030204" pitchFamily="18" charset="0"/>
                        </a:rPr>
                        <a:t>Computer Aided Design.</a:t>
                      </a:r>
                    </a:p>
                  </a:txBody>
                  <a:tcPr anchor="ctr"/>
                </a:tc>
                <a:extLst>
                  <a:ext uri="{0D108BD9-81ED-4DB2-BD59-A6C34878D82A}">
                    <a16:rowId xmlns:a16="http://schemas.microsoft.com/office/drawing/2014/main" val="4160810512"/>
                  </a:ext>
                </a:extLst>
              </a:tr>
              <a:tr h="458579">
                <a:tc>
                  <a:txBody>
                    <a:bodyPr/>
                    <a:lstStyle/>
                    <a:p>
                      <a:r>
                        <a:rPr lang="en-GB" sz="1050" dirty="0">
                          <a:latin typeface="Cambria" panose="02040503050406030204" pitchFamily="18" charset="0"/>
                          <a:ea typeface="Cambria" panose="02040503050406030204" pitchFamily="18" charset="0"/>
                        </a:rPr>
                        <a:t>7</a:t>
                      </a:r>
                    </a:p>
                  </a:txBody>
                  <a:tcPr anchor="ctr"/>
                </a:tc>
                <a:tc>
                  <a:txBody>
                    <a:bodyPr/>
                    <a:lstStyle/>
                    <a:p>
                      <a:r>
                        <a:rPr lang="en-GB" sz="1000" b="0">
                          <a:latin typeface="Cambria" panose="02040503050406030204" pitchFamily="18" charset="0"/>
                          <a:ea typeface="Cambria" panose="02040503050406030204" pitchFamily="18" charset="0"/>
                        </a:rPr>
                        <a:t>CAM</a:t>
                      </a:r>
                    </a:p>
                  </a:txBody>
                  <a:tcPr anchor="ctr"/>
                </a:tc>
                <a:tc>
                  <a:txBody>
                    <a:bodyPr/>
                    <a:lstStyle/>
                    <a:p>
                      <a:pPr marL="0" indent="0">
                        <a:buFont typeface="Arial" panose="020B0604020202020204" pitchFamily="34" charset="0"/>
                        <a:buNone/>
                      </a:pPr>
                      <a:r>
                        <a:rPr lang="en-GB" sz="1000" b="0" dirty="0">
                          <a:latin typeface="Cambria" panose="02040503050406030204" pitchFamily="18" charset="0"/>
                          <a:ea typeface="Cambria" panose="02040503050406030204" pitchFamily="18" charset="0"/>
                        </a:rPr>
                        <a:t>Computer Aided Manufacture.</a:t>
                      </a:r>
                    </a:p>
                  </a:txBody>
                  <a:tcPr anchor="ctr"/>
                </a:tc>
                <a:extLst>
                  <a:ext uri="{0D108BD9-81ED-4DB2-BD59-A6C34878D82A}">
                    <a16:rowId xmlns:a16="http://schemas.microsoft.com/office/drawing/2014/main" val="1649592813"/>
                  </a:ext>
                </a:extLst>
              </a:tr>
              <a:tr h="458579">
                <a:tc>
                  <a:txBody>
                    <a:bodyPr/>
                    <a:lstStyle/>
                    <a:p>
                      <a:r>
                        <a:rPr lang="en-GB" sz="1050" dirty="0">
                          <a:latin typeface="Cambria" panose="02040503050406030204" pitchFamily="18" charset="0"/>
                          <a:ea typeface="Cambria" panose="02040503050406030204" pitchFamily="18" charset="0"/>
                        </a:rPr>
                        <a:t>8</a:t>
                      </a:r>
                    </a:p>
                  </a:txBody>
                  <a:tcPr anchor="ctr"/>
                </a:tc>
                <a:tc>
                  <a:txBody>
                    <a:bodyPr/>
                    <a:lstStyle/>
                    <a:p>
                      <a:r>
                        <a:rPr lang="en-GB" sz="1000" b="0">
                          <a:latin typeface="Cambria" panose="02040503050406030204" pitchFamily="18" charset="0"/>
                          <a:ea typeface="Cambria" panose="02040503050406030204" pitchFamily="18" charset="0"/>
                        </a:rPr>
                        <a:t>LED</a:t>
                      </a:r>
                    </a:p>
                  </a:txBody>
                  <a:tcPr anchor="ctr"/>
                </a:tc>
                <a:tc>
                  <a:txBody>
                    <a:bodyPr/>
                    <a:lstStyle/>
                    <a:p>
                      <a:pPr marL="0" indent="0">
                        <a:buFont typeface="Arial" panose="020B0604020202020204" pitchFamily="34" charset="0"/>
                        <a:buNone/>
                      </a:pPr>
                      <a:r>
                        <a:rPr lang="en-GB" sz="1000" b="0" dirty="0">
                          <a:latin typeface="Cambria" panose="02040503050406030204" pitchFamily="18" charset="0"/>
                          <a:ea typeface="Cambria" panose="02040503050406030204" pitchFamily="18" charset="0"/>
                        </a:rPr>
                        <a:t>A light emitting diode.</a:t>
                      </a:r>
                    </a:p>
                  </a:txBody>
                  <a:tcPr anchor="ctr"/>
                </a:tc>
                <a:extLst>
                  <a:ext uri="{0D108BD9-81ED-4DB2-BD59-A6C34878D82A}">
                    <a16:rowId xmlns:a16="http://schemas.microsoft.com/office/drawing/2014/main" val="1946471882"/>
                  </a:ext>
                </a:extLst>
              </a:tr>
              <a:tr h="1179848">
                <a:tc>
                  <a:txBody>
                    <a:bodyPr/>
                    <a:lstStyle/>
                    <a:p>
                      <a:r>
                        <a:rPr lang="en-GB" sz="1050" dirty="0">
                          <a:latin typeface="Cambria" panose="02040503050406030204" pitchFamily="18" charset="0"/>
                          <a:ea typeface="Cambria" panose="02040503050406030204" pitchFamily="18" charset="0"/>
                        </a:rPr>
                        <a:t>9</a:t>
                      </a:r>
                    </a:p>
                  </a:txBody>
                  <a:tcPr anchor="ctr"/>
                </a:tc>
                <a:tc>
                  <a:txBody>
                    <a:bodyPr/>
                    <a:lstStyle/>
                    <a:p>
                      <a:r>
                        <a:rPr lang="en-GB" sz="1000" b="0">
                          <a:latin typeface="Cambria" panose="02040503050406030204" pitchFamily="18" charset="0"/>
                          <a:ea typeface="Cambria" panose="02040503050406030204" pitchFamily="18" charset="0"/>
                        </a:rPr>
                        <a:t>Soldering</a:t>
                      </a:r>
                    </a:p>
                  </a:txBody>
                  <a:tcPr anchor="ctr"/>
                </a:tc>
                <a:tc>
                  <a:txBody>
                    <a:bodyPr/>
                    <a:lstStyle/>
                    <a:p>
                      <a:pPr marL="0" indent="0">
                        <a:buFont typeface="Arial" panose="020B0604020202020204" pitchFamily="34" charset="0"/>
                        <a:buNone/>
                      </a:pPr>
                      <a:r>
                        <a:rPr lang="en-GB" sz="1000" b="0" i="0" kern="1200" dirty="0">
                          <a:solidFill>
                            <a:schemeClr val="dk1"/>
                          </a:solidFill>
                          <a:effectLst/>
                          <a:latin typeface="Cambria" panose="02040503050406030204" pitchFamily="18" charset="0"/>
                          <a:ea typeface="Cambria" panose="02040503050406030204" pitchFamily="18" charset="0"/>
                          <a:cs typeface="+mn-cs"/>
                        </a:rPr>
                        <a:t>Soldering is a joining process used to join different types of metals together by melting solder. Solder is a metal alloy usually made of tin and lead which is melted using a hot iron. The iron is heated to temperatures above 600 degrees Fahrenheit which then cools to create a strong electrical bond.</a:t>
                      </a:r>
                      <a:endParaRPr lang="en-GB" sz="1000" b="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86784639"/>
                  </a:ext>
                </a:extLst>
              </a:tr>
            </a:tbl>
          </a:graphicData>
        </a:graphic>
      </p:graphicFrame>
      <p:graphicFrame>
        <p:nvGraphicFramePr>
          <p:cNvPr id="5" name="Table 4">
            <a:extLst>
              <a:ext uri="{FF2B5EF4-FFF2-40B4-BE49-F238E27FC236}">
                <a16:creationId xmlns:a16="http://schemas.microsoft.com/office/drawing/2014/main" id="{6BD7FDD5-7456-E8E0-BA14-C6B36550E40D}"/>
              </a:ext>
            </a:extLst>
          </p:cNvPr>
          <p:cNvGraphicFramePr>
            <a:graphicFrameLocks noGrp="1"/>
          </p:cNvGraphicFramePr>
          <p:nvPr>
            <p:extLst>
              <p:ext uri="{D42A27DB-BD31-4B8C-83A1-F6EECF244321}">
                <p14:modId xmlns:p14="http://schemas.microsoft.com/office/powerpoint/2010/main" val="2735259547"/>
              </p:ext>
            </p:extLst>
          </p:nvPr>
        </p:nvGraphicFramePr>
        <p:xfrm>
          <a:off x="4513206" y="540327"/>
          <a:ext cx="5209915" cy="2717223"/>
        </p:xfrm>
        <a:graphic>
          <a:graphicData uri="http://schemas.openxmlformats.org/drawingml/2006/table">
            <a:tbl>
              <a:tblPr firstRow="1" bandRow="1">
                <a:tableStyleId>{21E4AEA4-8DFA-4A89-87EB-49C32662AFE0}</a:tableStyleId>
              </a:tblPr>
              <a:tblGrid>
                <a:gridCol w="344544">
                  <a:extLst>
                    <a:ext uri="{9D8B030D-6E8A-4147-A177-3AD203B41FA5}">
                      <a16:colId xmlns:a16="http://schemas.microsoft.com/office/drawing/2014/main" val="2755463856"/>
                    </a:ext>
                  </a:extLst>
                </a:gridCol>
                <a:gridCol w="800100">
                  <a:extLst>
                    <a:ext uri="{9D8B030D-6E8A-4147-A177-3AD203B41FA5}">
                      <a16:colId xmlns:a16="http://schemas.microsoft.com/office/drawing/2014/main" val="3674946180"/>
                    </a:ext>
                  </a:extLst>
                </a:gridCol>
                <a:gridCol w="4065271">
                  <a:extLst>
                    <a:ext uri="{9D8B030D-6E8A-4147-A177-3AD203B41FA5}">
                      <a16:colId xmlns:a16="http://schemas.microsoft.com/office/drawing/2014/main" val="2060768303"/>
                    </a:ext>
                  </a:extLst>
                </a:gridCol>
              </a:tblGrid>
              <a:tr h="352914">
                <a:tc gridSpan="3">
                  <a:txBody>
                    <a:bodyPr/>
                    <a:lstStyle/>
                    <a:p>
                      <a:pPr algn="ctr"/>
                      <a:r>
                        <a:rPr lang="en-GB" sz="1400" b="1" dirty="0">
                          <a:latin typeface="Cambria" panose="02040503050406030204" pitchFamily="18" charset="0"/>
                          <a:ea typeface="Cambria" panose="02040503050406030204" pitchFamily="18" charset="0"/>
                        </a:rPr>
                        <a:t>KEY DESIGN MOVEMENTS &amp; INFLUENCES</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768553052"/>
                  </a:ext>
                </a:extLst>
              </a:tr>
              <a:tr h="811488">
                <a:tc>
                  <a:txBody>
                    <a:bodyPr/>
                    <a:lstStyle/>
                    <a:p>
                      <a:r>
                        <a:rPr lang="en-GB" sz="1000" b="0" dirty="0">
                          <a:latin typeface="Cambria" panose="02040503050406030204" pitchFamily="18" charset="0"/>
                          <a:ea typeface="Cambria" panose="02040503050406030204" pitchFamily="18" charset="0"/>
                        </a:rPr>
                        <a:t>1</a:t>
                      </a:r>
                    </a:p>
                  </a:txBody>
                  <a:tcPr anchor="ctr"/>
                </a:tc>
                <a:tc>
                  <a:txBody>
                    <a:bodyPr/>
                    <a:lstStyle/>
                    <a:p>
                      <a:pPr algn="l"/>
                      <a:r>
                        <a:rPr lang="en-GB" sz="1000" b="0" dirty="0">
                          <a:latin typeface="Cambria" panose="02040503050406030204" pitchFamily="18" charset="0"/>
                          <a:ea typeface="Cambria" panose="02040503050406030204" pitchFamily="18" charset="0"/>
                        </a:rPr>
                        <a:t>Art Nouveau</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Linear</a:t>
                      </a:r>
                      <a:r>
                        <a:rPr lang="en-GB" sz="1000" baseline="0" dirty="0">
                          <a:latin typeface="Cambria" panose="02040503050406030204" pitchFamily="18" charset="0"/>
                          <a:ea typeface="Cambria" panose="02040503050406030204" pitchFamily="18" charset="0"/>
                          <a:cs typeface="Tahoma" panose="020B0604030504040204" pitchFamily="34" charset="0"/>
                        </a:rPr>
                        <a:t> patterns of Japanese prints.</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French Post-impressionist art.</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Arts and Crafts Movement.</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extLst>
                  <a:ext uri="{0D108BD9-81ED-4DB2-BD59-A6C34878D82A}">
                    <a16:rowId xmlns:a16="http://schemas.microsoft.com/office/drawing/2014/main" val="4087149000"/>
                  </a:ext>
                </a:extLst>
              </a:tr>
              <a:tr h="458788">
                <a:tc>
                  <a:txBody>
                    <a:bodyPr/>
                    <a:lstStyle/>
                    <a:p>
                      <a:r>
                        <a:rPr lang="en-GB" sz="1000" b="0" dirty="0">
                          <a:latin typeface="Cambria" panose="02040503050406030204" pitchFamily="18" charset="0"/>
                          <a:ea typeface="Cambria" panose="02040503050406030204" pitchFamily="18" charset="0"/>
                        </a:rPr>
                        <a:t>2</a:t>
                      </a:r>
                    </a:p>
                  </a:txBody>
                  <a:tcPr anchor="ctr"/>
                </a:tc>
                <a:tc>
                  <a:txBody>
                    <a:bodyPr/>
                    <a:lstStyle/>
                    <a:p>
                      <a:pPr algn="l"/>
                      <a:r>
                        <a:rPr lang="en-GB" sz="1000" b="0">
                          <a:latin typeface="Cambria" panose="02040503050406030204" pitchFamily="18" charset="0"/>
                          <a:ea typeface="Cambria" panose="02040503050406030204" pitchFamily="18" charset="0"/>
                        </a:rPr>
                        <a:t>Art Deco</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End of WW1,</a:t>
                      </a:r>
                      <a:r>
                        <a:rPr lang="en-GB" sz="1000" baseline="0" dirty="0">
                          <a:latin typeface="Cambria" panose="02040503050406030204" pitchFamily="18" charset="0"/>
                          <a:ea typeface="Cambria" panose="02040503050406030204" pitchFamily="18" charset="0"/>
                          <a:cs typeface="Tahoma" panose="020B0604030504040204" pitchFamily="34" charset="0"/>
                        </a:rPr>
                        <a:t> growth of mass production.</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Range of international styles coming into the public eye.</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extLst>
                  <a:ext uri="{0D108BD9-81ED-4DB2-BD59-A6C34878D82A}">
                    <a16:rowId xmlns:a16="http://schemas.microsoft.com/office/drawing/2014/main" val="1032996040"/>
                  </a:ext>
                </a:extLst>
              </a:tr>
              <a:tr h="458788">
                <a:tc>
                  <a:txBody>
                    <a:bodyPr/>
                    <a:lstStyle/>
                    <a:p>
                      <a:r>
                        <a:rPr lang="en-GB" sz="1000" b="0" dirty="0">
                          <a:latin typeface="Cambria" panose="02040503050406030204" pitchFamily="18" charset="0"/>
                          <a:ea typeface="Cambria" panose="02040503050406030204" pitchFamily="18" charset="0"/>
                        </a:rPr>
                        <a:t>3</a:t>
                      </a:r>
                    </a:p>
                  </a:txBody>
                  <a:tcPr anchor="ctr"/>
                </a:tc>
                <a:tc>
                  <a:txBody>
                    <a:bodyPr/>
                    <a:lstStyle/>
                    <a:p>
                      <a:pPr algn="l"/>
                      <a:r>
                        <a:rPr lang="en-GB" sz="1000" b="0" dirty="0">
                          <a:latin typeface="Cambria" panose="02040503050406030204" pitchFamily="18" charset="0"/>
                          <a:ea typeface="Cambria" panose="02040503050406030204" pitchFamily="18" charset="0"/>
                        </a:rPr>
                        <a:t>De Stijl</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Means ‘The Style’ in Dutch.</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Reaction against the decorative art deco.</a:t>
                      </a:r>
                    </a:p>
                  </a:txBody>
                  <a:tcPr anchor="ctr"/>
                </a:tc>
                <a:extLst>
                  <a:ext uri="{0D108BD9-81ED-4DB2-BD59-A6C34878D82A}">
                    <a16:rowId xmlns:a16="http://schemas.microsoft.com/office/drawing/2014/main" val="833512324"/>
                  </a:ext>
                </a:extLst>
              </a:tr>
              <a:tr h="635245">
                <a:tc>
                  <a:txBody>
                    <a:bodyPr/>
                    <a:lstStyle/>
                    <a:p>
                      <a:r>
                        <a:rPr lang="en-GB" sz="1000" b="0" dirty="0">
                          <a:latin typeface="Cambria" panose="02040503050406030204" pitchFamily="18" charset="0"/>
                          <a:ea typeface="Cambria" panose="02040503050406030204" pitchFamily="18" charset="0"/>
                        </a:rPr>
                        <a:t>4</a:t>
                      </a:r>
                    </a:p>
                  </a:txBody>
                  <a:tcPr anchor="ctr"/>
                </a:tc>
                <a:tc>
                  <a:txBody>
                    <a:bodyPr/>
                    <a:lstStyle/>
                    <a:p>
                      <a:pPr algn="l"/>
                      <a:r>
                        <a:rPr lang="en-GB" sz="1000" b="0" dirty="0">
                          <a:latin typeface="Cambria" panose="02040503050406030204" pitchFamily="18" charset="0"/>
                          <a:ea typeface="Cambria" panose="02040503050406030204" pitchFamily="18" charset="0"/>
                        </a:rPr>
                        <a:t>Memphis </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Rebelling against functional modernism.</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Art Deco.</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Pop</a:t>
                      </a:r>
                      <a:r>
                        <a:rPr lang="en-GB" sz="1000" baseline="0" dirty="0">
                          <a:latin typeface="Cambria" panose="02040503050406030204" pitchFamily="18" charset="0"/>
                          <a:ea typeface="Cambria" panose="02040503050406030204" pitchFamily="18" charset="0"/>
                          <a:cs typeface="Tahoma" panose="020B0604030504040204" pitchFamily="34" charset="0"/>
                        </a:rPr>
                        <a:t> Art.</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extLst>
                  <a:ext uri="{0D108BD9-81ED-4DB2-BD59-A6C34878D82A}">
                    <a16:rowId xmlns:a16="http://schemas.microsoft.com/office/drawing/2014/main" val="1408358595"/>
                  </a:ext>
                </a:extLst>
              </a:tr>
            </a:tbl>
          </a:graphicData>
        </a:graphic>
      </p:graphicFrame>
      <p:graphicFrame>
        <p:nvGraphicFramePr>
          <p:cNvPr id="6" name="Table 5">
            <a:extLst>
              <a:ext uri="{FF2B5EF4-FFF2-40B4-BE49-F238E27FC236}">
                <a16:creationId xmlns:a16="http://schemas.microsoft.com/office/drawing/2014/main" id="{8FAF25A3-F050-B64B-0686-A332819261E9}"/>
              </a:ext>
            </a:extLst>
          </p:cNvPr>
          <p:cNvGraphicFramePr>
            <a:graphicFrameLocks noGrp="1"/>
          </p:cNvGraphicFramePr>
          <p:nvPr>
            <p:extLst>
              <p:ext uri="{D42A27DB-BD31-4B8C-83A1-F6EECF244321}">
                <p14:modId xmlns:p14="http://schemas.microsoft.com/office/powerpoint/2010/main" val="1598494066"/>
              </p:ext>
            </p:extLst>
          </p:nvPr>
        </p:nvGraphicFramePr>
        <p:xfrm>
          <a:off x="4513205" y="3364445"/>
          <a:ext cx="5209915" cy="3374702"/>
        </p:xfrm>
        <a:graphic>
          <a:graphicData uri="http://schemas.openxmlformats.org/drawingml/2006/table">
            <a:tbl>
              <a:tblPr firstRow="1" bandRow="1">
                <a:tableStyleId>{00A15C55-8517-42AA-B614-E9B94910E393}</a:tableStyleId>
              </a:tblPr>
              <a:tblGrid>
                <a:gridCol w="243730">
                  <a:extLst>
                    <a:ext uri="{9D8B030D-6E8A-4147-A177-3AD203B41FA5}">
                      <a16:colId xmlns:a16="http://schemas.microsoft.com/office/drawing/2014/main" val="2755463856"/>
                    </a:ext>
                  </a:extLst>
                </a:gridCol>
                <a:gridCol w="910440">
                  <a:extLst>
                    <a:ext uri="{9D8B030D-6E8A-4147-A177-3AD203B41FA5}">
                      <a16:colId xmlns:a16="http://schemas.microsoft.com/office/drawing/2014/main" val="3674946180"/>
                    </a:ext>
                  </a:extLst>
                </a:gridCol>
                <a:gridCol w="1966281">
                  <a:extLst>
                    <a:ext uri="{9D8B030D-6E8A-4147-A177-3AD203B41FA5}">
                      <a16:colId xmlns:a16="http://schemas.microsoft.com/office/drawing/2014/main" val="2060768303"/>
                    </a:ext>
                  </a:extLst>
                </a:gridCol>
                <a:gridCol w="2089464">
                  <a:extLst>
                    <a:ext uri="{9D8B030D-6E8A-4147-A177-3AD203B41FA5}">
                      <a16:colId xmlns:a16="http://schemas.microsoft.com/office/drawing/2014/main" val="495698607"/>
                    </a:ext>
                  </a:extLst>
                </a:gridCol>
              </a:tblGrid>
              <a:tr h="320143">
                <a:tc gridSpan="4">
                  <a:txBody>
                    <a:bodyPr/>
                    <a:lstStyle/>
                    <a:p>
                      <a:pPr algn="ctr"/>
                      <a:r>
                        <a:rPr lang="en-GB" sz="1400" b="1" dirty="0">
                          <a:latin typeface="Cambria" panose="02040503050406030204" pitchFamily="18" charset="0"/>
                          <a:ea typeface="Cambria" panose="02040503050406030204" pitchFamily="18" charset="0"/>
                        </a:rPr>
                        <a:t>KEY DESIGNERS &amp; FEATURES OF THEIR WORK</a:t>
                      </a:r>
                    </a:p>
                  </a:txBody>
                  <a:tcPr anchor="ctr"/>
                </a:tc>
                <a:tc hMerge="1">
                  <a:txBody>
                    <a:bodyPr/>
                    <a:lstStyle/>
                    <a:p>
                      <a:endParaRPr lang="en-GB" dirty="0"/>
                    </a:p>
                  </a:txBody>
                  <a:tcPr/>
                </a:tc>
                <a:tc hMerge="1">
                  <a:txBody>
                    <a:bodyPr/>
                    <a:lstStyle/>
                    <a:p>
                      <a:endParaRPr lang="en-GB" dirty="0"/>
                    </a:p>
                  </a:txBody>
                  <a:tcPr/>
                </a:tc>
                <a:tc hMerge="1">
                  <a:txBody>
                    <a:bodyPr/>
                    <a:lstStyle/>
                    <a:p>
                      <a:pPr algn="ctr"/>
                      <a:endParaRPr lang="en-GB" sz="1400" b="1"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768553052"/>
                  </a:ext>
                </a:extLst>
              </a:tr>
              <a:tr h="736134">
                <a:tc>
                  <a:txBody>
                    <a:bodyPr/>
                    <a:lstStyle/>
                    <a:p>
                      <a:r>
                        <a:rPr lang="en-GB" sz="1000" b="0" dirty="0">
                          <a:latin typeface="Cambria" panose="02040503050406030204" pitchFamily="18" charset="0"/>
                          <a:ea typeface="Cambria" panose="02040503050406030204" pitchFamily="18" charset="0"/>
                        </a:rPr>
                        <a:t>1</a:t>
                      </a:r>
                    </a:p>
                  </a:txBody>
                  <a:tcPr anchor="ctr"/>
                </a:tc>
                <a:tc>
                  <a:txBody>
                    <a:bodyPr/>
                    <a:lstStyle/>
                    <a:p>
                      <a:pPr algn="l"/>
                      <a:r>
                        <a:rPr lang="en-GB" sz="1000" b="0" dirty="0">
                          <a:latin typeface="Cambria" panose="02040503050406030204" pitchFamily="18" charset="0"/>
                          <a:ea typeface="Cambria" panose="02040503050406030204" pitchFamily="18" charset="0"/>
                        </a:rPr>
                        <a:t>Art Nouveau</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Alphonse</a:t>
                      </a:r>
                      <a:r>
                        <a:rPr lang="en-GB" sz="1000" baseline="0" dirty="0">
                          <a:latin typeface="Cambria" panose="02040503050406030204" pitchFamily="18" charset="0"/>
                          <a:ea typeface="Cambria" panose="02040503050406030204" pitchFamily="18" charset="0"/>
                          <a:cs typeface="Tahoma" panose="020B0604030504040204" pitchFamily="34" charset="0"/>
                        </a:rPr>
                        <a:t> Mucha.</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Louis Comfort Tiffany.</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Charles Rennie Macintosh.</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Floral and decorative patterns.</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Elegant</a:t>
                      </a:r>
                      <a:r>
                        <a:rPr lang="en-GB" sz="1000" baseline="0" dirty="0">
                          <a:latin typeface="Cambria" panose="02040503050406030204" pitchFamily="18" charset="0"/>
                          <a:ea typeface="Cambria" panose="02040503050406030204" pitchFamily="18" charset="0"/>
                          <a:cs typeface="Tahoma" panose="020B0604030504040204" pitchFamily="34" charset="0"/>
                        </a:rPr>
                        <a:t> and graceful lines.</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Use of traditional materials.</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extLst>
                  <a:ext uri="{0D108BD9-81ED-4DB2-BD59-A6C34878D82A}">
                    <a16:rowId xmlns:a16="http://schemas.microsoft.com/office/drawing/2014/main" val="4087149000"/>
                  </a:ext>
                </a:extLst>
              </a:tr>
              <a:tr h="736328">
                <a:tc>
                  <a:txBody>
                    <a:bodyPr/>
                    <a:lstStyle/>
                    <a:p>
                      <a:r>
                        <a:rPr lang="en-GB" sz="1000" b="0" dirty="0">
                          <a:latin typeface="Cambria" panose="02040503050406030204" pitchFamily="18" charset="0"/>
                          <a:ea typeface="Cambria" panose="02040503050406030204" pitchFamily="18" charset="0"/>
                        </a:rPr>
                        <a:t>2</a:t>
                      </a:r>
                    </a:p>
                  </a:txBody>
                  <a:tcPr anchor="ctr"/>
                </a:tc>
                <a:tc>
                  <a:txBody>
                    <a:bodyPr/>
                    <a:lstStyle/>
                    <a:p>
                      <a:pPr algn="l"/>
                      <a:r>
                        <a:rPr lang="en-GB" sz="1000" b="0">
                          <a:latin typeface="Cambria" panose="02040503050406030204" pitchFamily="18" charset="0"/>
                          <a:ea typeface="Cambria" panose="02040503050406030204" pitchFamily="18" charset="0"/>
                        </a:rPr>
                        <a:t>Art Deco</a:t>
                      </a:r>
                    </a:p>
                  </a:txBody>
                  <a:tcPr anchor="ctr"/>
                </a:tc>
                <a:tc>
                  <a:txBody>
                    <a:bodyPr/>
                    <a:lstStyle/>
                    <a:p>
                      <a:pPr marL="0" indent="0" algn="l">
                        <a:buFont typeface="Arial" panose="020B0604020202020204" pitchFamily="34" charset="0"/>
                        <a:buNone/>
                      </a:pPr>
                      <a:r>
                        <a:rPr lang="en-GB" sz="1000" dirty="0" err="1">
                          <a:latin typeface="Cambria" panose="02040503050406030204" pitchFamily="18" charset="0"/>
                          <a:ea typeface="Cambria" panose="02040503050406030204" pitchFamily="18" charset="0"/>
                          <a:cs typeface="Tahoma" panose="020B0604030504040204" pitchFamily="34" charset="0"/>
                        </a:rPr>
                        <a:t>Claric</a:t>
                      </a:r>
                      <a:r>
                        <a:rPr lang="en-GB" sz="1000" dirty="0">
                          <a:latin typeface="Cambria" panose="02040503050406030204" pitchFamily="18" charset="0"/>
                          <a:ea typeface="Cambria" panose="02040503050406030204" pitchFamily="18" charset="0"/>
                          <a:cs typeface="Tahoma" panose="020B0604030504040204" pitchFamily="34" charset="0"/>
                        </a:rPr>
                        <a:t> Cliff.</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Eileen Gray.</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Rene Lalique.</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Walkter</a:t>
                      </a:r>
                      <a:r>
                        <a:rPr lang="en-GB" sz="1000" baseline="0" dirty="0">
                          <a:latin typeface="Cambria" panose="02040503050406030204" pitchFamily="18" charset="0"/>
                          <a:ea typeface="Cambria" panose="02040503050406030204" pitchFamily="18" charset="0"/>
                          <a:cs typeface="Tahoma" panose="020B0604030504040204" pitchFamily="34" charset="0"/>
                        </a:rPr>
                        <a:t> Dorwin Teague.</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Stylised</a:t>
                      </a:r>
                      <a:r>
                        <a:rPr lang="en-GB" sz="1000" baseline="0" dirty="0">
                          <a:latin typeface="Cambria" panose="02040503050406030204" pitchFamily="18" charset="0"/>
                          <a:ea typeface="Cambria" panose="02040503050406030204" pitchFamily="18" charset="0"/>
                          <a:cs typeface="Tahoma" panose="020B0604030504040204" pitchFamily="34" charset="0"/>
                        </a:rPr>
                        <a:t> geometric shapes.</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Bold colours often paired with black, chromes and metallic.</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Sunburst motifs.</a:t>
                      </a:r>
                    </a:p>
                  </a:txBody>
                  <a:tcPr anchor="ctr"/>
                </a:tc>
                <a:extLst>
                  <a:ext uri="{0D108BD9-81ED-4DB2-BD59-A6C34878D82A}">
                    <a16:rowId xmlns:a16="http://schemas.microsoft.com/office/drawing/2014/main" val="1032996040"/>
                  </a:ext>
                </a:extLst>
              </a:tr>
              <a:tr h="576257">
                <a:tc>
                  <a:txBody>
                    <a:bodyPr/>
                    <a:lstStyle/>
                    <a:p>
                      <a:r>
                        <a:rPr lang="en-GB" sz="1000" b="0" dirty="0">
                          <a:latin typeface="Cambria" panose="02040503050406030204" pitchFamily="18" charset="0"/>
                          <a:ea typeface="Cambria" panose="02040503050406030204" pitchFamily="18" charset="0"/>
                        </a:rPr>
                        <a:t>3</a:t>
                      </a:r>
                    </a:p>
                  </a:txBody>
                  <a:tcPr anchor="ctr"/>
                </a:tc>
                <a:tc>
                  <a:txBody>
                    <a:bodyPr/>
                    <a:lstStyle/>
                    <a:p>
                      <a:pPr algn="l"/>
                      <a:r>
                        <a:rPr lang="en-GB" sz="1000" b="0" dirty="0">
                          <a:latin typeface="Cambria" panose="02040503050406030204" pitchFamily="18" charset="0"/>
                          <a:ea typeface="Cambria" panose="02040503050406030204" pitchFamily="18" charset="0"/>
                        </a:rPr>
                        <a:t>De Stijl</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Theo van </a:t>
                      </a:r>
                      <a:r>
                        <a:rPr lang="en-GB" sz="1000" dirty="0" err="1">
                          <a:latin typeface="Cambria" panose="02040503050406030204" pitchFamily="18" charset="0"/>
                          <a:ea typeface="Cambria" panose="02040503050406030204" pitchFamily="18" charset="0"/>
                        </a:rPr>
                        <a:t>doesburg</a:t>
                      </a:r>
                      <a:r>
                        <a:rPr lang="en-GB" sz="1000" dirty="0">
                          <a:latin typeface="Cambria" panose="02040503050406030204" pitchFamily="18" charset="0"/>
                          <a:ea typeface="Cambria" panose="02040503050406030204" pitchFamily="18" charset="0"/>
                        </a:rPr>
                        <a:t>.</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Piet Mondrian.</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Simple.</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Primary colours.</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rPr>
                        <a:t>Geometric forms.</a:t>
                      </a:r>
                    </a:p>
                  </a:txBody>
                  <a:tcPr anchor="ctr"/>
                </a:tc>
                <a:extLst>
                  <a:ext uri="{0D108BD9-81ED-4DB2-BD59-A6C34878D82A}">
                    <a16:rowId xmlns:a16="http://schemas.microsoft.com/office/drawing/2014/main" val="833512324"/>
                  </a:ext>
                </a:extLst>
              </a:tr>
              <a:tr h="962768">
                <a:tc>
                  <a:txBody>
                    <a:bodyPr/>
                    <a:lstStyle/>
                    <a:p>
                      <a:r>
                        <a:rPr lang="en-GB" sz="1000" b="0" dirty="0">
                          <a:latin typeface="Cambria" panose="02040503050406030204" pitchFamily="18" charset="0"/>
                          <a:ea typeface="Cambria" panose="02040503050406030204" pitchFamily="18" charset="0"/>
                        </a:rPr>
                        <a:t>4</a:t>
                      </a:r>
                    </a:p>
                  </a:txBody>
                  <a:tcPr anchor="ctr"/>
                </a:tc>
                <a:tc>
                  <a:txBody>
                    <a:bodyPr/>
                    <a:lstStyle/>
                    <a:p>
                      <a:pPr algn="l"/>
                      <a:r>
                        <a:rPr lang="en-GB" sz="1000" b="0" dirty="0">
                          <a:latin typeface="Cambria" panose="02040503050406030204" pitchFamily="18" charset="0"/>
                          <a:ea typeface="Cambria" panose="02040503050406030204" pitchFamily="18" charset="0"/>
                        </a:rPr>
                        <a:t>Memphis </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Ettore Sottsass.</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Michele De </a:t>
                      </a:r>
                      <a:r>
                        <a:rPr lang="en-GB" sz="1000" dirty="0" err="1">
                          <a:latin typeface="Cambria" panose="02040503050406030204" pitchFamily="18" charset="0"/>
                          <a:ea typeface="Cambria" panose="02040503050406030204" pitchFamily="18" charset="0"/>
                          <a:cs typeface="Tahoma" panose="020B0604030504040204" pitchFamily="34" charset="0"/>
                        </a:rPr>
                        <a:t>Lucchi</a:t>
                      </a:r>
                      <a:r>
                        <a:rPr lang="en-GB" sz="1000" dirty="0">
                          <a:latin typeface="Cambria" panose="02040503050406030204" pitchFamily="18" charset="0"/>
                          <a:ea typeface="Cambria" panose="02040503050406030204" pitchFamily="18" charset="0"/>
                          <a:cs typeface="Tahoma" panose="020B0604030504040204" pitchFamily="34" charset="0"/>
                        </a:rPr>
                        <a:t>.</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Martine </a:t>
                      </a:r>
                      <a:r>
                        <a:rPr lang="en-GB" sz="1000" dirty="0" err="1">
                          <a:latin typeface="Cambria" panose="02040503050406030204" pitchFamily="18" charset="0"/>
                          <a:ea typeface="Cambria" panose="02040503050406030204" pitchFamily="18" charset="0"/>
                          <a:cs typeface="Tahoma" panose="020B0604030504040204" pitchFamily="34" charset="0"/>
                        </a:rPr>
                        <a:t>Bedine</a:t>
                      </a:r>
                      <a:r>
                        <a:rPr lang="en-GB" sz="1000" dirty="0">
                          <a:latin typeface="Cambria" panose="02040503050406030204" pitchFamily="18" charset="0"/>
                          <a:ea typeface="Cambria" panose="02040503050406030204" pitchFamily="18" charset="0"/>
                          <a:cs typeface="Tahoma" panose="020B0604030504040204" pitchFamily="34" charset="0"/>
                        </a:rPr>
                        <a:t>.</a:t>
                      </a:r>
                    </a:p>
                  </a:txBody>
                  <a:tcPr anchor="ctr"/>
                </a:tc>
                <a:tc>
                  <a:txBody>
                    <a:bodyPr/>
                    <a:lstStyle/>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Less is Bore principles.</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Cambria" panose="02040503050406030204" pitchFamily="18" charset="0"/>
                          <a:ea typeface="Cambria" panose="02040503050406030204" pitchFamily="18" charset="0"/>
                          <a:cs typeface="Tahoma" panose="020B0604030504040204" pitchFamily="34" charset="0"/>
                        </a:rPr>
                        <a:t>Post-modernism</a:t>
                      </a:r>
                      <a:r>
                        <a:rPr lang="en-GB" sz="1000" baseline="0" dirty="0">
                          <a:latin typeface="Cambria" panose="02040503050406030204" pitchFamily="18" charset="0"/>
                          <a:ea typeface="Cambria" panose="02040503050406030204" pitchFamily="18" charset="0"/>
                          <a:cs typeface="Tahoma" panose="020B0604030504040204" pitchFamily="34" charset="0"/>
                        </a:rPr>
                        <a:t> design.</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aseline="0" dirty="0">
                          <a:latin typeface="Cambria" panose="02040503050406030204" pitchFamily="18" charset="0"/>
                          <a:ea typeface="Cambria" panose="02040503050406030204" pitchFamily="18" charset="0"/>
                          <a:cs typeface="Tahoma" panose="020B0604030504040204" pitchFamily="34" charset="0"/>
                        </a:rPr>
                        <a:t>Bright, colourful and sculptural design.</a:t>
                      </a:r>
                    </a:p>
                    <a:p>
                      <a:pPr marL="0" indent="0" algn="l">
                        <a:buFont typeface="Arial" panose="020B0604020202020204" pitchFamily="34" charset="0"/>
                        <a:buNone/>
                      </a:pPr>
                      <a:r>
                        <a:rPr lang="en-GB" sz="1000" dirty="0">
                          <a:latin typeface="Cambria" panose="02040503050406030204" pitchFamily="18" charset="0"/>
                          <a:ea typeface="Cambria" panose="02040503050406030204" pitchFamily="18" charset="0"/>
                          <a:cs typeface="Tahoma" panose="020B0604030504040204" pitchFamily="34" charset="0"/>
                        </a:rPr>
                        <a:t>Simple</a:t>
                      </a:r>
                      <a:r>
                        <a:rPr lang="en-GB" sz="1000" baseline="0" dirty="0">
                          <a:latin typeface="Cambria" panose="02040503050406030204" pitchFamily="18" charset="0"/>
                          <a:ea typeface="Cambria" panose="02040503050406030204" pitchFamily="18" charset="0"/>
                          <a:cs typeface="Tahoma" panose="020B0604030504040204" pitchFamily="34" charset="0"/>
                        </a:rPr>
                        <a:t> and Abstract forms.</a:t>
                      </a:r>
                    </a:p>
                    <a:p>
                      <a:pPr marL="0" indent="0" algn="l">
                        <a:buFont typeface="Arial" panose="020B0604020202020204" pitchFamily="34" charset="0"/>
                        <a:buNone/>
                      </a:pPr>
                      <a:r>
                        <a:rPr lang="en-GB" sz="1000" baseline="0" dirty="0">
                          <a:latin typeface="Cambria" panose="02040503050406030204" pitchFamily="18" charset="0"/>
                          <a:ea typeface="Cambria" panose="02040503050406030204" pitchFamily="18" charset="0"/>
                          <a:cs typeface="Tahoma" panose="020B0604030504040204" pitchFamily="34" charset="0"/>
                        </a:rPr>
                        <a:t>Use of non-traditional materials.</a:t>
                      </a:r>
                      <a:endParaRPr lang="en-GB" sz="1000" dirty="0">
                        <a:latin typeface="Cambria" panose="02040503050406030204" pitchFamily="18" charset="0"/>
                        <a:ea typeface="Cambria" panose="02040503050406030204" pitchFamily="18" charset="0"/>
                        <a:cs typeface="Tahoma" panose="020B0604030504040204" pitchFamily="34" charset="0"/>
                      </a:endParaRPr>
                    </a:p>
                  </a:txBody>
                  <a:tcPr anchor="ctr"/>
                </a:tc>
                <a:extLst>
                  <a:ext uri="{0D108BD9-81ED-4DB2-BD59-A6C34878D82A}">
                    <a16:rowId xmlns:a16="http://schemas.microsoft.com/office/drawing/2014/main" val="1408358595"/>
                  </a:ext>
                </a:extLst>
              </a:tr>
            </a:tbl>
          </a:graphicData>
        </a:graphic>
      </p:graphicFrame>
    </p:spTree>
    <p:extLst>
      <p:ext uri="{BB962C8B-B14F-4D97-AF65-F5344CB8AC3E}">
        <p14:creationId xmlns:p14="http://schemas.microsoft.com/office/powerpoint/2010/main" val="89744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DB91-F19B-ED6C-0BEB-775F5C0916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35D474-CD47-3397-5C76-05C2ADB336A6}"/>
              </a:ext>
            </a:extLst>
          </p:cNvPr>
          <p:cNvSpPr txBox="1"/>
          <p:nvPr/>
        </p:nvSpPr>
        <p:spPr>
          <a:xfrm>
            <a:off x="7378574" y="37444"/>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COMPUTING</a:t>
            </a:r>
          </a:p>
        </p:txBody>
      </p:sp>
      <p:sp>
        <p:nvSpPr>
          <p:cNvPr id="3" name="TextBox 2">
            <a:extLst>
              <a:ext uri="{FF2B5EF4-FFF2-40B4-BE49-F238E27FC236}">
                <a16:creationId xmlns:a16="http://schemas.microsoft.com/office/drawing/2014/main" id="{847C922A-97C6-0AC0-07B3-2AE613022316}"/>
              </a:ext>
            </a:extLst>
          </p:cNvPr>
          <p:cNvSpPr txBox="1"/>
          <p:nvPr/>
        </p:nvSpPr>
        <p:spPr>
          <a:xfrm>
            <a:off x="0" y="57285"/>
            <a:ext cx="6636190" cy="369332"/>
          </a:xfrm>
          <a:prstGeom prst="rect">
            <a:avLst/>
          </a:prstGeom>
          <a:noFill/>
        </p:spPr>
        <p:txBody>
          <a:bodyPr wrap="square">
            <a:spAutoFit/>
          </a:bodyPr>
          <a:lstStyle/>
          <a:p>
            <a:r>
              <a:rPr lang="en-GB" b="1" dirty="0">
                <a:latin typeface="Cambria"/>
                <a:ea typeface="Cambria" panose="02040503050406030204" pitchFamily="18" charset="0"/>
              </a:rPr>
              <a:t>| </a:t>
            </a:r>
            <a:r>
              <a:rPr lang="en-GB" b="1" dirty="0">
                <a:solidFill>
                  <a:prstClr val="black"/>
                </a:solidFill>
                <a:latin typeface="Cambria" panose="02040503050406030204" pitchFamily="18" charset="0"/>
                <a:ea typeface="Cambria" panose="02040503050406030204" pitchFamily="18" charset="0"/>
              </a:rPr>
              <a:t>Year 9 | Term 4 | How does the computer process sound</a:t>
            </a:r>
            <a:r>
              <a:rPr lang="en-GB" b="1" dirty="0">
                <a:latin typeface="Cambria" panose="02040503050406030204" pitchFamily="18" charset="0"/>
                <a:ea typeface="Cambria" panose="02040503050406030204" pitchFamily="18" charset="0"/>
              </a:rPr>
              <a:t>? </a:t>
            </a:r>
          </a:p>
        </p:txBody>
      </p:sp>
      <p:graphicFrame>
        <p:nvGraphicFramePr>
          <p:cNvPr id="4" name="Table 3">
            <a:extLst>
              <a:ext uri="{FF2B5EF4-FFF2-40B4-BE49-F238E27FC236}">
                <a16:creationId xmlns:a16="http://schemas.microsoft.com/office/drawing/2014/main" id="{6F9C8916-3D1E-5314-9F43-94F65AEB2A40}"/>
              </a:ext>
            </a:extLst>
          </p:cNvPr>
          <p:cNvGraphicFramePr>
            <a:graphicFrameLocks noGrp="1"/>
          </p:cNvGraphicFramePr>
          <p:nvPr>
            <p:extLst>
              <p:ext uri="{D42A27DB-BD31-4B8C-83A1-F6EECF244321}">
                <p14:modId xmlns:p14="http://schemas.microsoft.com/office/powerpoint/2010/main" val="444672994"/>
              </p:ext>
            </p:extLst>
          </p:nvPr>
        </p:nvGraphicFramePr>
        <p:xfrm>
          <a:off x="4508133" y="502221"/>
          <a:ext cx="5289801" cy="4968799"/>
        </p:xfrm>
        <a:graphic>
          <a:graphicData uri="http://schemas.openxmlformats.org/drawingml/2006/table">
            <a:tbl>
              <a:tblPr firstRow="1" bandRow="1">
                <a:tableStyleId>{93296810-A885-4BE3-A3E7-6D5BEEA58F35}</a:tableStyleId>
              </a:tblPr>
              <a:tblGrid>
                <a:gridCol w="406767">
                  <a:extLst>
                    <a:ext uri="{9D8B030D-6E8A-4147-A177-3AD203B41FA5}">
                      <a16:colId xmlns:a16="http://schemas.microsoft.com/office/drawing/2014/main" val="3060608753"/>
                    </a:ext>
                  </a:extLst>
                </a:gridCol>
                <a:gridCol w="1171575">
                  <a:extLst>
                    <a:ext uri="{9D8B030D-6E8A-4147-A177-3AD203B41FA5}">
                      <a16:colId xmlns:a16="http://schemas.microsoft.com/office/drawing/2014/main" val="1020343697"/>
                    </a:ext>
                  </a:extLst>
                </a:gridCol>
                <a:gridCol w="3711459">
                  <a:extLst>
                    <a:ext uri="{9D8B030D-6E8A-4147-A177-3AD203B41FA5}">
                      <a16:colId xmlns:a16="http://schemas.microsoft.com/office/drawing/2014/main" val="3921671354"/>
                    </a:ext>
                  </a:extLst>
                </a:gridCol>
              </a:tblGrid>
              <a:tr h="287166">
                <a:tc gridSpan="3">
                  <a:txBody>
                    <a:bodyPr/>
                    <a:lstStyle/>
                    <a:p>
                      <a:pPr algn="ctr"/>
                      <a:r>
                        <a:rPr lang="en-GB" sz="1400" dirty="0">
                          <a:latin typeface="Cambria" panose="02040503050406030204" pitchFamily="18" charset="0"/>
                          <a:ea typeface="Cambria" panose="02040503050406030204" pitchFamily="18" charset="0"/>
                        </a:rPr>
                        <a:t>AUDIO REPRESENTATION KEY WORDS</a:t>
                      </a:r>
                    </a:p>
                  </a:txBody>
                  <a:tcPr anchor="ctr"/>
                </a:tc>
                <a:tc hMerge="1">
                  <a:txBody>
                    <a:bodyPr/>
                    <a:lstStyle/>
                    <a:p>
                      <a:endParaRPr dirty="0"/>
                    </a:p>
                  </a:txBody>
                  <a:tcPr anchor="ctr"/>
                </a:tc>
                <a:tc hMerge="1">
                  <a:txBody>
                    <a:bodyPr/>
                    <a:lstStyle/>
                    <a:p>
                      <a:endParaRPr lang="en-GB" dirty="0"/>
                    </a:p>
                  </a:txBody>
                  <a:tcPr/>
                </a:tc>
                <a:extLst>
                  <a:ext uri="{0D108BD9-81ED-4DB2-BD59-A6C34878D82A}">
                    <a16:rowId xmlns:a16="http://schemas.microsoft.com/office/drawing/2014/main" val="3344497274"/>
                  </a:ext>
                </a:extLst>
              </a:tr>
              <a:tr h="603049">
                <a:tc>
                  <a:txBody>
                    <a:bodyPr/>
                    <a:lstStyle/>
                    <a:p>
                      <a:r>
                        <a:rPr lang="en-GB" sz="1200" b="0" dirty="0">
                          <a:solidFill>
                            <a:schemeClr val="tx1"/>
                          </a:solidFill>
                          <a:latin typeface="Cambria" panose="02040503050406030204" pitchFamily="18" charset="0"/>
                          <a:ea typeface="Cambria" panose="02040503050406030204" pitchFamily="18" charset="0"/>
                          <a:cs typeface="Arial" panose="020B0604020202020204" pitchFamily="34" charset="0"/>
                        </a:rPr>
                        <a:t>1</a:t>
                      </a:r>
                    </a:p>
                  </a:txBody>
                  <a:tcPr anchor="ctr"/>
                </a:tc>
                <a:tc>
                  <a:txBody>
                    <a:bodyPr/>
                    <a:lstStyle/>
                    <a:p>
                      <a:r>
                        <a:rPr lang="en-GB" sz="1200" b="0" dirty="0">
                          <a:solidFill>
                            <a:schemeClr val="tx1"/>
                          </a:solidFill>
                          <a:latin typeface="Cambria" panose="02040503050406030204" pitchFamily="18" charset="0"/>
                          <a:ea typeface="Cambria" panose="02040503050406030204" pitchFamily="18" charset="0"/>
                          <a:cs typeface="Arial" panose="020B0604020202020204" pitchFamily="34" charset="0"/>
                        </a:rPr>
                        <a:t>Digital</a:t>
                      </a:r>
                    </a:p>
                  </a:txBody>
                  <a:tcPr anchor="ctr"/>
                </a:tc>
                <a:tc>
                  <a:txBody>
                    <a:bodyPr/>
                    <a:lstStyle/>
                    <a:p>
                      <a:pPr marL="0" lvl="0" indent="0" algn="l" rtl="0">
                        <a:spcBef>
                          <a:spcPts val="0"/>
                        </a:spcBef>
                        <a:spcAft>
                          <a:spcPts val="0"/>
                        </a:spcAft>
                        <a:buNone/>
                      </a:pPr>
                      <a:r>
                        <a:rPr lang="en-GB" sz="1200" kern="1200" dirty="0">
                          <a:solidFill>
                            <a:schemeClr val="tx1"/>
                          </a:solidFill>
                          <a:latin typeface="Cambria" panose="02040503050406030204" pitchFamily="18" charset="0"/>
                          <a:ea typeface="Cambria" panose="02040503050406030204" pitchFamily="18" charset="0"/>
                          <a:cs typeface="+mn-cs"/>
                        </a:rPr>
                        <a:t>Digital data is the electronic representation of information in a format or language that machines can read and understand.</a:t>
                      </a:r>
                    </a:p>
                  </a:txBody>
                  <a:tcPr anchor="ctr"/>
                </a:tc>
                <a:extLst>
                  <a:ext uri="{0D108BD9-81ED-4DB2-BD59-A6C34878D82A}">
                    <a16:rowId xmlns:a16="http://schemas.microsoft.com/office/drawing/2014/main" val="175726233"/>
                  </a:ext>
                </a:extLst>
              </a:tr>
              <a:tr h="603049">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2</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Analogue</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Analogue is sound that you can her when a person speaks. If this is captured on a device and processed onto a computer, it becomes digital.</a:t>
                      </a:r>
                    </a:p>
                  </a:txBody>
                  <a:tcPr anchor="ctr"/>
                </a:tc>
                <a:extLst>
                  <a:ext uri="{0D108BD9-81ED-4DB2-BD59-A6C34878D82A}">
                    <a16:rowId xmlns:a16="http://schemas.microsoft.com/office/drawing/2014/main" val="2841347639"/>
                  </a:ext>
                </a:extLst>
              </a:tr>
              <a:tr h="603049">
                <a:tc>
                  <a:txBody>
                    <a:bodyPr/>
                    <a:lstStyle/>
                    <a:p>
                      <a:r>
                        <a:rPr lang="en-GB" sz="1200" kern="1200" dirty="0">
                          <a:solidFill>
                            <a:schemeClr val="tx1"/>
                          </a:solidFill>
                          <a:latin typeface="Cambria" panose="02040503050406030204" pitchFamily="18" charset="0"/>
                          <a:ea typeface="Cambria" panose="02040503050406030204" pitchFamily="18" charset="0"/>
                          <a:cs typeface="+mn-cs"/>
                        </a:rPr>
                        <a:t>3</a:t>
                      </a:r>
                    </a:p>
                  </a:txBody>
                  <a:tcPr anchor="ctr"/>
                </a:tc>
                <a:tc>
                  <a:txBody>
                    <a:bodyPr/>
                    <a:lstStyle/>
                    <a:p>
                      <a:r>
                        <a:rPr lang="en-GB" sz="1200" kern="1200" dirty="0">
                          <a:solidFill>
                            <a:schemeClr val="tx1"/>
                          </a:solidFill>
                          <a:latin typeface="Cambria" panose="02040503050406030204" pitchFamily="18" charset="0"/>
                          <a:ea typeface="Cambria" panose="02040503050406030204" pitchFamily="18" charset="0"/>
                          <a:cs typeface="+mn-cs"/>
                        </a:rPr>
                        <a:t>Resolution</a:t>
                      </a:r>
                    </a:p>
                  </a:txBody>
                  <a:tcPr anchor="ctr"/>
                </a:tc>
                <a:tc>
                  <a:txBody>
                    <a:bodyPr/>
                    <a:lstStyle/>
                    <a:p>
                      <a:pPr marL="0" lvl="0" indent="0" algn="l" rtl="0">
                        <a:spcBef>
                          <a:spcPts val="1600"/>
                        </a:spcBef>
                        <a:spcAft>
                          <a:spcPts val="0"/>
                        </a:spcAft>
                        <a:buNone/>
                      </a:pPr>
                      <a:r>
                        <a:rPr lang="en-GB" sz="1200" kern="1200" dirty="0">
                          <a:solidFill>
                            <a:schemeClr val="tx1"/>
                          </a:solidFill>
                          <a:latin typeface="Cambria" panose="02040503050406030204" pitchFamily="18" charset="0"/>
                          <a:ea typeface="Cambria" panose="02040503050406030204" pitchFamily="18" charset="0"/>
                          <a:cs typeface="+mn-cs"/>
                        </a:rPr>
                        <a:t>The number of pixels that exist within that image. The higher the resolution, and the richer the pixel count, the more detail and definition you will see.</a:t>
                      </a:r>
                    </a:p>
                  </a:txBody>
                  <a:tcPr anchor="ctr"/>
                </a:tc>
                <a:extLst>
                  <a:ext uri="{0D108BD9-81ED-4DB2-BD59-A6C34878D82A}">
                    <a16:rowId xmlns:a16="http://schemas.microsoft.com/office/drawing/2014/main" val="2900759747"/>
                  </a:ext>
                </a:extLst>
              </a:tr>
              <a:tr h="332537">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4</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Bits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mbria" panose="02040503050406030204" pitchFamily="18" charset="0"/>
                          <a:ea typeface="Cambria" panose="02040503050406030204" pitchFamily="18" charset="0"/>
                        </a:rPr>
                        <a:t>One binary bit (is the smallest value of data).</a:t>
                      </a:r>
                    </a:p>
                  </a:txBody>
                  <a:tcPr anchor="ctr"/>
                </a:tc>
                <a:extLst>
                  <a:ext uri="{0D108BD9-81ED-4DB2-BD59-A6C34878D82A}">
                    <a16:rowId xmlns:a16="http://schemas.microsoft.com/office/drawing/2014/main" val="2944618436"/>
                  </a:ext>
                </a:extLst>
              </a:tr>
              <a:tr h="430749">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5</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Sampling</a:t>
                      </a:r>
                    </a:p>
                  </a:txBody>
                  <a:tcPr anchor="ctr"/>
                </a:tc>
                <a:tc>
                  <a:txBody>
                    <a:bodyPr/>
                    <a:lstStyle/>
                    <a:p>
                      <a:pPr marL="0" lvl="0" indent="0" algn="l" rtl="0">
                        <a:spcBef>
                          <a:spcPts val="1600"/>
                        </a:spcBef>
                        <a:spcAft>
                          <a:spcPts val="0"/>
                        </a:spcAft>
                        <a:buNone/>
                      </a:pPr>
                      <a:r>
                        <a:rPr lang="en-GB" sz="1200" kern="1200" dirty="0">
                          <a:solidFill>
                            <a:schemeClr val="tx1"/>
                          </a:solidFill>
                          <a:latin typeface="Cambria" panose="02040503050406030204" pitchFamily="18" charset="0"/>
                          <a:ea typeface="Cambria" panose="02040503050406030204" pitchFamily="18" charset="0"/>
                          <a:cs typeface="+mn-cs"/>
                        </a:rPr>
                        <a:t>Taking binary bits of sound to recreate a copy of the original sound.</a:t>
                      </a:r>
                    </a:p>
                  </a:txBody>
                  <a:tcPr anchor="ctr"/>
                </a:tc>
                <a:extLst>
                  <a:ext uri="{0D108BD9-81ED-4DB2-BD59-A6C34878D82A}">
                    <a16:rowId xmlns:a16="http://schemas.microsoft.com/office/drawing/2014/main" val="580230995"/>
                  </a:ext>
                </a:extLst>
              </a:tr>
              <a:tr h="430749">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6</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Sample Rate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The number of samples taken per second is called the  sampling rate .</a:t>
                      </a:r>
                    </a:p>
                  </a:txBody>
                  <a:tcPr anchor="ctr"/>
                </a:tc>
                <a:extLst>
                  <a:ext uri="{0D108BD9-81ED-4DB2-BD59-A6C34878D82A}">
                    <a16:rowId xmlns:a16="http://schemas.microsoft.com/office/drawing/2014/main" val="345910050"/>
                  </a:ext>
                </a:extLst>
              </a:tr>
              <a:tr h="258450">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7</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Sample Size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To make a copy or have extra data that is the same.</a:t>
                      </a:r>
                    </a:p>
                  </a:txBody>
                  <a:tcPr anchor="ctr"/>
                </a:tc>
                <a:extLst>
                  <a:ext uri="{0D108BD9-81ED-4DB2-BD59-A6C34878D82A}">
                    <a16:rowId xmlns:a16="http://schemas.microsoft.com/office/drawing/2014/main" val="593184165"/>
                  </a:ext>
                </a:extLst>
              </a:tr>
              <a:tr h="258450">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8</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Sound Editor</a:t>
                      </a:r>
                    </a:p>
                  </a:txBody>
                  <a:tcPr anchor="ctr"/>
                </a:tc>
                <a:tc>
                  <a:txBody>
                    <a:bodyPr/>
                    <a:lstStyle/>
                    <a:p>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Software used to convert and edit sound.</a:t>
                      </a:r>
                    </a:p>
                  </a:txBody>
                  <a:tcPr anchor="ctr"/>
                </a:tc>
                <a:extLst>
                  <a:ext uri="{0D108BD9-81ED-4DB2-BD59-A6C34878D82A}">
                    <a16:rowId xmlns:a16="http://schemas.microsoft.com/office/drawing/2014/main" val="2093252260"/>
                  </a:ext>
                </a:extLst>
              </a:tr>
              <a:tr h="430749">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9</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Bitmap Image</a:t>
                      </a:r>
                    </a:p>
                  </a:txBody>
                  <a:tcPr anchor="ctr"/>
                </a:tc>
                <a:tc>
                  <a:txBody>
                    <a:bodyPr/>
                    <a:lstStyle/>
                    <a:p>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A photographic image that uses pixels to sequence an image.</a:t>
                      </a:r>
                    </a:p>
                  </a:txBody>
                  <a:tcPr anchor="ctr"/>
                </a:tc>
                <a:extLst>
                  <a:ext uri="{0D108BD9-81ED-4DB2-BD59-A6C34878D82A}">
                    <a16:rowId xmlns:a16="http://schemas.microsoft.com/office/drawing/2014/main" val="1123162829"/>
                  </a:ext>
                </a:extLst>
              </a:tr>
              <a:tr h="462576">
                <a:tc>
                  <a:txBody>
                    <a:bodyPr/>
                    <a:lstStyle/>
                    <a:p>
                      <a:pPr marL="0" algn="l" defTabSz="914400" rtl="0" eaLnBrk="1" latinLnBrk="0" hangingPunct="1"/>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10</a:t>
                      </a:r>
                    </a:p>
                  </a:txBody>
                  <a:tcPr anchor="ctr"/>
                </a:tc>
                <a:tc>
                  <a:txBody>
                    <a:bodyPr/>
                    <a:lstStyle/>
                    <a:p>
                      <a:pPr marL="0" algn="l" defTabSz="914400" rtl="0" eaLnBrk="1" latinLnBrk="0" hangingPunct="1"/>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rPr>
                        <a:t>Vector Graphics</a:t>
                      </a:r>
                    </a:p>
                  </a:txBody>
                  <a:tcPr anchor="ctr"/>
                </a:tc>
                <a:tc>
                  <a:txBody>
                    <a:bodyPr/>
                    <a:lstStyle/>
                    <a:p>
                      <a:pPr marL="0" lvl="0" indent="0" algn="l" defTabSz="914400" rtl="0" eaLnBrk="1" latinLnBrk="0" hangingPunct="1">
                        <a:lnSpc>
                          <a:spcPct val="114000"/>
                        </a:lnSpc>
                        <a:spcBef>
                          <a:spcPts val="0"/>
                        </a:spcBef>
                        <a:spcAft>
                          <a:spcPts val="1000"/>
                        </a:spcAft>
                        <a:buNone/>
                      </a:pPr>
                      <a:r>
                        <a:rPr lang="en-GB" sz="1200" kern="1200" dirty="0">
                          <a:solidFill>
                            <a:schemeClr val="tx1"/>
                          </a:solidFill>
                          <a:latin typeface="Cambria" panose="02040503050406030204" pitchFamily="18" charset="0"/>
                          <a:ea typeface="Cambria" panose="02040503050406030204" pitchFamily="18" charset="0"/>
                          <a:cs typeface="Arial" panose="020B0604020202020204" pitchFamily="34" charset="0"/>
                          <a:sym typeface="Quicksand"/>
                        </a:rPr>
                        <a:t>Images can be represented as collections of geometrical shapes (each with its own attributes).</a:t>
                      </a:r>
                    </a:p>
                  </a:txBody>
                  <a:tcPr anchor="ctr"/>
                </a:tc>
                <a:extLst>
                  <a:ext uri="{0D108BD9-81ED-4DB2-BD59-A6C34878D82A}">
                    <a16:rowId xmlns:a16="http://schemas.microsoft.com/office/drawing/2014/main" val="2087183438"/>
                  </a:ext>
                </a:extLst>
              </a:tr>
            </a:tbl>
          </a:graphicData>
        </a:graphic>
      </p:graphicFrame>
      <p:graphicFrame>
        <p:nvGraphicFramePr>
          <p:cNvPr id="5" name="Table 4">
            <a:extLst>
              <a:ext uri="{FF2B5EF4-FFF2-40B4-BE49-F238E27FC236}">
                <a16:creationId xmlns:a16="http://schemas.microsoft.com/office/drawing/2014/main" id="{D5BB4AF3-A181-06B9-E989-09715DBA46B5}"/>
              </a:ext>
            </a:extLst>
          </p:cNvPr>
          <p:cNvGraphicFramePr>
            <a:graphicFrameLocks noGrp="1"/>
          </p:cNvGraphicFramePr>
          <p:nvPr>
            <p:extLst>
              <p:ext uri="{D42A27DB-BD31-4B8C-83A1-F6EECF244321}">
                <p14:modId xmlns:p14="http://schemas.microsoft.com/office/powerpoint/2010/main" val="1045871720"/>
              </p:ext>
            </p:extLst>
          </p:nvPr>
        </p:nvGraphicFramePr>
        <p:xfrm>
          <a:off x="108065" y="502221"/>
          <a:ext cx="4282960" cy="2931160"/>
        </p:xfrm>
        <a:graphic>
          <a:graphicData uri="http://schemas.openxmlformats.org/drawingml/2006/table">
            <a:tbl>
              <a:tblPr firstRow="1" bandRow="1">
                <a:tableStyleId>{5C22544A-7EE6-4342-B048-85BDC9FD1C3A}</a:tableStyleId>
              </a:tblPr>
              <a:tblGrid>
                <a:gridCol w="4282960">
                  <a:extLst>
                    <a:ext uri="{9D8B030D-6E8A-4147-A177-3AD203B41FA5}">
                      <a16:colId xmlns:a16="http://schemas.microsoft.com/office/drawing/2014/main" val="2577090314"/>
                    </a:ext>
                  </a:extLst>
                </a:gridCol>
              </a:tblGrid>
              <a:tr h="370840">
                <a:tc>
                  <a:txBody>
                    <a:bodyPr/>
                    <a:lstStyle/>
                    <a:p>
                      <a:pPr algn="ctr"/>
                      <a:r>
                        <a:rPr lang="en-GB" sz="1400" dirty="0">
                          <a:latin typeface="Cambria" panose="02040503050406030204" pitchFamily="18" charset="0"/>
                          <a:ea typeface="Cambria" panose="02040503050406030204" pitchFamily="18" charset="0"/>
                        </a:rPr>
                        <a:t>SOUND TYPES</a:t>
                      </a:r>
                    </a:p>
                  </a:txBody>
                  <a:tcPr anchor="ctr"/>
                </a:tc>
                <a:extLst>
                  <a:ext uri="{0D108BD9-81ED-4DB2-BD59-A6C34878D82A}">
                    <a16:rowId xmlns:a16="http://schemas.microsoft.com/office/drawing/2014/main" val="930568855"/>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494779858"/>
                  </a:ext>
                </a:extLst>
              </a:tr>
            </a:tbl>
          </a:graphicData>
        </a:graphic>
      </p:graphicFrame>
      <p:pic>
        <p:nvPicPr>
          <p:cNvPr id="6" name="Picture 5">
            <a:extLst>
              <a:ext uri="{FF2B5EF4-FFF2-40B4-BE49-F238E27FC236}">
                <a16:creationId xmlns:a16="http://schemas.microsoft.com/office/drawing/2014/main" id="{B54DCA43-0B0B-80E4-2F55-8913B6BB9121}"/>
              </a:ext>
            </a:extLst>
          </p:cNvPr>
          <p:cNvPicPr>
            <a:picLocks noChangeAspect="1"/>
          </p:cNvPicPr>
          <p:nvPr/>
        </p:nvPicPr>
        <p:blipFill rotWithShape="1">
          <a:blip r:embed="rId2"/>
          <a:srcRect l="32977" t="29704" r="22252" b="18840"/>
          <a:stretch/>
        </p:blipFill>
        <p:spPr>
          <a:xfrm>
            <a:off x="176783" y="977829"/>
            <a:ext cx="2847404" cy="2317821"/>
          </a:xfrm>
          <a:prstGeom prst="rect">
            <a:avLst/>
          </a:prstGeom>
        </p:spPr>
      </p:pic>
      <p:sp>
        <p:nvSpPr>
          <p:cNvPr id="7" name="TextBox 6">
            <a:extLst>
              <a:ext uri="{FF2B5EF4-FFF2-40B4-BE49-F238E27FC236}">
                <a16:creationId xmlns:a16="http://schemas.microsoft.com/office/drawing/2014/main" id="{379AFCEC-7CF3-8128-5EA9-F9D025A468EA}"/>
              </a:ext>
            </a:extLst>
          </p:cNvPr>
          <p:cNvSpPr txBox="1"/>
          <p:nvPr/>
        </p:nvSpPr>
        <p:spPr>
          <a:xfrm>
            <a:off x="3024187" y="929998"/>
            <a:ext cx="1441083" cy="2413481"/>
          </a:xfrm>
          <a:prstGeom prst="rect">
            <a:avLst/>
          </a:prstGeom>
          <a:noFill/>
        </p:spPr>
        <p:txBody>
          <a:bodyPr wrap="square">
            <a:spAutoFit/>
          </a:bodyPr>
          <a:lstStyle/>
          <a:p>
            <a:pPr marL="0" lvl="0" indent="0" rtl="0">
              <a:spcBef>
                <a:spcPts val="1000"/>
              </a:spcBef>
              <a:spcAft>
                <a:spcPts val="0"/>
              </a:spcAft>
              <a:buNone/>
            </a:pPr>
            <a:r>
              <a:rPr lang="en-GB" sz="950" dirty="0">
                <a:latin typeface="Cambria" panose="02040503050406030204" pitchFamily="18" charset="0"/>
                <a:ea typeface="Cambria" panose="02040503050406030204" pitchFamily="18" charset="0"/>
                <a:cs typeface="Quicksand"/>
                <a:sym typeface="Quicksand"/>
              </a:rPr>
              <a:t>In order for any device to manipulate sound, it needs to ‘capture’ it and convert it to a suitable form. </a:t>
            </a:r>
            <a:endParaRPr lang="en-GB" sz="950" dirty="0">
              <a:solidFill>
                <a:srgbClr val="3C4043"/>
              </a:solidFill>
              <a:latin typeface="Cambria" panose="02040503050406030204" pitchFamily="18" charset="0"/>
              <a:ea typeface="Cambria" panose="02040503050406030204" pitchFamily="18" charset="0"/>
              <a:cs typeface="Quicksand"/>
              <a:sym typeface="Quicksand"/>
            </a:endParaRPr>
          </a:p>
          <a:p>
            <a:pPr marL="0" lvl="0" indent="0" rtl="0">
              <a:spcBef>
                <a:spcPts val="1000"/>
              </a:spcBef>
              <a:spcAft>
                <a:spcPts val="0"/>
              </a:spcAft>
              <a:buNone/>
            </a:pPr>
            <a:r>
              <a:rPr lang="en-GB" sz="950" dirty="0">
                <a:latin typeface="Cambria" panose="02040503050406030204" pitchFamily="18" charset="0"/>
                <a:ea typeface="Cambria" panose="02040503050406030204" pitchFamily="18" charset="0"/>
                <a:cs typeface="Quicksand"/>
                <a:sym typeface="Quicksand"/>
              </a:rPr>
              <a:t>Microphones are used to convert sound waves to variations in electric voltage that mirror the variations in air pressure. The electric signal that is produced is an analogue representation of sound. </a:t>
            </a:r>
            <a:endParaRPr lang="en-GB" sz="950" dirty="0">
              <a:solidFill>
                <a:srgbClr val="3C4043"/>
              </a:solidFill>
              <a:latin typeface="Cambria" panose="02040503050406030204" pitchFamily="18" charset="0"/>
              <a:ea typeface="Cambria" panose="02040503050406030204" pitchFamily="18" charset="0"/>
              <a:cs typeface="Quicksand"/>
              <a:sym typeface="Quicksand"/>
            </a:endParaRPr>
          </a:p>
        </p:txBody>
      </p:sp>
      <p:graphicFrame>
        <p:nvGraphicFramePr>
          <p:cNvPr id="8" name="Table 7">
            <a:extLst>
              <a:ext uri="{FF2B5EF4-FFF2-40B4-BE49-F238E27FC236}">
                <a16:creationId xmlns:a16="http://schemas.microsoft.com/office/drawing/2014/main" id="{A5C1F9B0-E608-D909-21C0-4729ADAE9A46}"/>
              </a:ext>
            </a:extLst>
          </p:cNvPr>
          <p:cNvGraphicFramePr>
            <a:graphicFrameLocks noGrp="1"/>
          </p:cNvGraphicFramePr>
          <p:nvPr>
            <p:extLst>
              <p:ext uri="{D42A27DB-BD31-4B8C-83A1-F6EECF244321}">
                <p14:modId xmlns:p14="http://schemas.microsoft.com/office/powerpoint/2010/main" val="3230828551"/>
              </p:ext>
            </p:extLst>
          </p:nvPr>
        </p:nvGraphicFramePr>
        <p:xfrm>
          <a:off x="108065" y="3567780"/>
          <a:ext cx="4282960" cy="3071147"/>
        </p:xfrm>
        <a:graphic>
          <a:graphicData uri="http://schemas.openxmlformats.org/drawingml/2006/table">
            <a:tbl>
              <a:tblPr firstRow="1" bandRow="1">
                <a:tableStyleId>{00A15C55-8517-42AA-B614-E9B94910E393}</a:tableStyleId>
              </a:tblPr>
              <a:tblGrid>
                <a:gridCol w="4282960">
                  <a:extLst>
                    <a:ext uri="{9D8B030D-6E8A-4147-A177-3AD203B41FA5}">
                      <a16:colId xmlns:a16="http://schemas.microsoft.com/office/drawing/2014/main" val="2577090314"/>
                    </a:ext>
                  </a:extLst>
                </a:gridCol>
              </a:tblGrid>
              <a:tr h="388551">
                <a:tc>
                  <a:txBody>
                    <a:bodyPr/>
                    <a:lstStyle/>
                    <a:p>
                      <a:pPr algn="ctr"/>
                      <a:r>
                        <a:rPr lang="en-GB" sz="1400" dirty="0"/>
                        <a:t>ANALOGUE VERSUS DIGITAL</a:t>
                      </a:r>
                      <a:endParaRPr lang="en-GB" sz="14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930568855"/>
                  </a:ext>
                </a:extLst>
              </a:tr>
              <a:tr h="2682596">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494779858"/>
                  </a:ext>
                </a:extLst>
              </a:tr>
            </a:tbl>
          </a:graphicData>
        </a:graphic>
      </p:graphicFrame>
      <p:pic>
        <p:nvPicPr>
          <p:cNvPr id="9" name="Picture 4" descr="Analog vs. Digital Devices | Overview, Differences &amp; Examples ...">
            <a:extLst>
              <a:ext uri="{FF2B5EF4-FFF2-40B4-BE49-F238E27FC236}">
                <a16:creationId xmlns:a16="http://schemas.microsoft.com/office/drawing/2014/main" id="{56B3AF7F-0490-3178-9D22-838DFE12D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83" y="4114800"/>
            <a:ext cx="2890267" cy="237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DF8A82-8CF6-48F4-3D13-E8433456BB1A}"/>
              </a:ext>
            </a:extLst>
          </p:cNvPr>
          <p:cNvSpPr txBox="1"/>
          <p:nvPr/>
        </p:nvSpPr>
        <p:spPr>
          <a:xfrm>
            <a:off x="3135768" y="4145872"/>
            <a:ext cx="1169532" cy="2092881"/>
          </a:xfrm>
          <a:prstGeom prst="rect">
            <a:avLst/>
          </a:prstGeom>
          <a:noFill/>
        </p:spPr>
        <p:txBody>
          <a:bodyPr wrap="square">
            <a:spAutoFit/>
          </a:bodyPr>
          <a:lstStyle/>
          <a:p>
            <a:r>
              <a:rPr lang="en-GB" sz="1000" dirty="0">
                <a:latin typeface="Cambria" panose="02040503050406030204" pitchFamily="18" charset="0"/>
                <a:ea typeface="Cambria" panose="02040503050406030204" pitchFamily="18" charset="0"/>
              </a:rPr>
              <a:t>Digital signals are transmitted as 1s and 0s, whereas analogue signals are transmitted in waves. One is not necessarily better than another, but one may be preferred over the other depending on the situation.</a:t>
            </a:r>
          </a:p>
        </p:txBody>
      </p:sp>
      <p:graphicFrame>
        <p:nvGraphicFramePr>
          <p:cNvPr id="11" name="Table 10">
            <a:extLst>
              <a:ext uri="{FF2B5EF4-FFF2-40B4-BE49-F238E27FC236}">
                <a16:creationId xmlns:a16="http://schemas.microsoft.com/office/drawing/2014/main" id="{BA7A32F5-2708-8720-1784-B1321E1C7E61}"/>
              </a:ext>
            </a:extLst>
          </p:cNvPr>
          <p:cNvGraphicFramePr>
            <a:graphicFrameLocks noGrp="1"/>
          </p:cNvGraphicFramePr>
          <p:nvPr>
            <p:extLst>
              <p:ext uri="{D42A27DB-BD31-4B8C-83A1-F6EECF244321}">
                <p14:modId xmlns:p14="http://schemas.microsoft.com/office/powerpoint/2010/main" val="1050937053"/>
              </p:ext>
            </p:extLst>
          </p:nvPr>
        </p:nvGraphicFramePr>
        <p:xfrm>
          <a:off x="4508134" y="5546624"/>
          <a:ext cx="3483342" cy="1130217"/>
        </p:xfrm>
        <a:graphic>
          <a:graphicData uri="http://schemas.openxmlformats.org/drawingml/2006/table">
            <a:tbl>
              <a:tblPr firstRow="1" bandRow="1">
                <a:tableStyleId>{21E4AEA4-8DFA-4A89-87EB-49C32662AFE0}</a:tableStyleId>
              </a:tblPr>
              <a:tblGrid>
                <a:gridCol w="255312">
                  <a:extLst>
                    <a:ext uri="{9D8B030D-6E8A-4147-A177-3AD203B41FA5}">
                      <a16:colId xmlns:a16="http://schemas.microsoft.com/office/drawing/2014/main" val="1216450509"/>
                    </a:ext>
                  </a:extLst>
                </a:gridCol>
                <a:gridCol w="777756">
                  <a:extLst>
                    <a:ext uri="{9D8B030D-6E8A-4147-A177-3AD203B41FA5}">
                      <a16:colId xmlns:a16="http://schemas.microsoft.com/office/drawing/2014/main" val="1020343697"/>
                    </a:ext>
                  </a:extLst>
                </a:gridCol>
                <a:gridCol w="2450274">
                  <a:extLst>
                    <a:ext uri="{9D8B030D-6E8A-4147-A177-3AD203B41FA5}">
                      <a16:colId xmlns:a16="http://schemas.microsoft.com/office/drawing/2014/main" val="3921671354"/>
                    </a:ext>
                  </a:extLst>
                </a:gridCol>
              </a:tblGrid>
              <a:tr h="266887">
                <a:tc gridSpan="3">
                  <a:txBody>
                    <a:bodyPr/>
                    <a:lstStyle/>
                    <a:p>
                      <a:pPr algn="ctr"/>
                      <a:r>
                        <a:rPr lang="en-GB" sz="1400" dirty="0">
                          <a:latin typeface="Cambria" panose="02040503050406030204" pitchFamily="18" charset="0"/>
                          <a:ea typeface="Cambria" panose="02040503050406030204" pitchFamily="18" charset="0"/>
                        </a:rPr>
                        <a:t>AUDIO REPRESENTATION KEY WORDS</a:t>
                      </a:r>
                    </a:p>
                  </a:txBody>
                  <a:tcPr anchor="ctr"/>
                </a:tc>
                <a:tc hMerge="1">
                  <a:txBody>
                    <a:bodyPr/>
                    <a:lstStyle/>
                    <a:p>
                      <a:endParaRPr dirty="0"/>
                    </a:p>
                  </a:txBody>
                  <a:tcPr anchor="ctr"/>
                </a:tc>
                <a:tc hMerge="1">
                  <a:txBody>
                    <a:bodyPr/>
                    <a:lstStyle/>
                    <a:p>
                      <a:endParaRPr lang="en-GB" dirty="0"/>
                    </a:p>
                  </a:txBody>
                  <a:tcPr/>
                </a:tc>
                <a:extLst>
                  <a:ext uri="{0D108BD9-81ED-4DB2-BD59-A6C34878D82A}">
                    <a16:rowId xmlns:a16="http://schemas.microsoft.com/office/drawing/2014/main" val="3344497274"/>
                  </a:ext>
                </a:extLst>
              </a:tr>
              <a:tr h="275139">
                <a:tc>
                  <a:txBody>
                    <a:bodyPr/>
                    <a:lstStyle/>
                    <a:p>
                      <a:r>
                        <a:rPr lang="en-GB" sz="1200" b="0" dirty="0">
                          <a:solidFill>
                            <a:schemeClr val="tx1"/>
                          </a:solidFill>
                          <a:latin typeface="Cambria" panose="02040503050406030204" pitchFamily="18" charset="0"/>
                          <a:ea typeface="Cambria" panose="02040503050406030204" pitchFamily="18" charset="0"/>
                          <a:cs typeface="Arial" panose="020B0604020202020204" pitchFamily="34" charset="0"/>
                        </a:rPr>
                        <a:t>1</a:t>
                      </a:r>
                    </a:p>
                  </a:txBody>
                  <a:tcPr anchor="ctr"/>
                </a:tc>
                <a:tc>
                  <a:txBody>
                    <a:bodyPr/>
                    <a:lstStyle/>
                    <a:p>
                      <a:r>
                        <a:rPr lang="en-GB" sz="1200" b="0" dirty="0">
                          <a:solidFill>
                            <a:schemeClr val="tx1"/>
                          </a:solidFill>
                          <a:latin typeface="Cambria" panose="02040503050406030204" pitchFamily="18" charset="0"/>
                          <a:ea typeface="Cambria" panose="02040503050406030204" pitchFamily="18" charset="0"/>
                        </a:rPr>
                        <a:t>Red</a:t>
                      </a:r>
                      <a:endParaRPr lang="en-GB" sz="1200" b="0"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tc>
                <a:tc>
                  <a:txBody>
                    <a:bodyPr/>
                    <a:lstStyle/>
                    <a:p>
                      <a:pPr marL="0" lvl="0" indent="0" algn="l" rtl="0">
                        <a:spcBef>
                          <a:spcPts val="0"/>
                        </a:spcBef>
                        <a:spcAft>
                          <a:spcPts val="0"/>
                        </a:spcAft>
                        <a:buNone/>
                      </a:pPr>
                      <a:r>
                        <a:rPr lang="en-GB" sz="1200" kern="1200" dirty="0">
                          <a:solidFill>
                            <a:schemeClr val="tx1"/>
                          </a:solidFill>
                          <a:latin typeface="Cambria" panose="02040503050406030204" pitchFamily="18" charset="0"/>
                          <a:ea typeface="Cambria" panose="02040503050406030204" pitchFamily="18" charset="0"/>
                          <a:cs typeface="+mn-cs"/>
                        </a:rPr>
                        <a:t>255, 0, 0</a:t>
                      </a:r>
                    </a:p>
                  </a:txBody>
                  <a:tcPr anchor="ctr"/>
                </a:tc>
                <a:extLst>
                  <a:ext uri="{0D108BD9-81ED-4DB2-BD59-A6C34878D82A}">
                    <a16:rowId xmlns:a16="http://schemas.microsoft.com/office/drawing/2014/main" val="175726233"/>
                  </a:ext>
                </a:extLst>
              </a:tr>
              <a:tr h="275139">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2</a:t>
                      </a: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rPr>
                        <a:t>Green</a:t>
                      </a:r>
                      <a:endPar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tc>
                <a:tc>
                  <a:txBody>
                    <a:bodyPr/>
                    <a:lstStyle/>
                    <a:p>
                      <a:r>
                        <a:rPr lang="en-GB" sz="1200" dirty="0">
                          <a:solidFill>
                            <a:schemeClr val="tx1"/>
                          </a:solidFill>
                          <a:latin typeface="Cambria" panose="02040503050406030204" pitchFamily="18" charset="0"/>
                          <a:ea typeface="Cambria" panose="02040503050406030204" pitchFamily="18" charset="0"/>
                          <a:cs typeface="Arial" panose="020B0604020202020204" pitchFamily="34" charset="0"/>
                        </a:rPr>
                        <a:t>0, 255, 0</a:t>
                      </a:r>
                    </a:p>
                  </a:txBody>
                  <a:tcPr anchor="ctr"/>
                </a:tc>
                <a:extLst>
                  <a:ext uri="{0D108BD9-81ED-4DB2-BD59-A6C34878D82A}">
                    <a16:rowId xmlns:a16="http://schemas.microsoft.com/office/drawing/2014/main" val="2841347639"/>
                  </a:ext>
                </a:extLst>
              </a:tr>
              <a:tr h="275139">
                <a:tc>
                  <a:txBody>
                    <a:bodyPr/>
                    <a:lstStyle/>
                    <a:p>
                      <a:r>
                        <a:rPr lang="en-GB" sz="1200" kern="1200" dirty="0">
                          <a:solidFill>
                            <a:schemeClr val="tx1"/>
                          </a:solidFill>
                          <a:latin typeface="Cambria" panose="02040503050406030204" pitchFamily="18" charset="0"/>
                          <a:ea typeface="Cambria" panose="02040503050406030204" pitchFamily="18" charset="0"/>
                          <a:cs typeface="+mn-cs"/>
                        </a:rPr>
                        <a:t>3</a:t>
                      </a:r>
                    </a:p>
                  </a:txBody>
                  <a:tcPr anchor="ctr"/>
                </a:tc>
                <a:tc>
                  <a:txBody>
                    <a:bodyPr/>
                    <a:lstStyle/>
                    <a:p>
                      <a:r>
                        <a:rPr lang="en-GB" sz="1200" kern="1200" dirty="0">
                          <a:solidFill>
                            <a:schemeClr val="tx1"/>
                          </a:solidFill>
                          <a:latin typeface="Cambria" panose="02040503050406030204" pitchFamily="18" charset="0"/>
                          <a:ea typeface="Cambria" panose="02040503050406030204" pitchFamily="18" charset="0"/>
                        </a:rPr>
                        <a:t>Blue</a:t>
                      </a:r>
                      <a:endParaRPr lang="en-GB" sz="1200" kern="1200" dirty="0">
                        <a:solidFill>
                          <a:schemeClr val="tx1"/>
                        </a:solidFill>
                        <a:latin typeface="Cambria" panose="02040503050406030204" pitchFamily="18" charset="0"/>
                        <a:ea typeface="Cambria" panose="02040503050406030204" pitchFamily="18" charset="0"/>
                        <a:cs typeface="+mn-cs"/>
                      </a:endParaRPr>
                    </a:p>
                  </a:txBody>
                  <a:tcPr anchor="ctr"/>
                </a:tc>
                <a:tc>
                  <a:txBody>
                    <a:bodyPr/>
                    <a:lstStyle/>
                    <a:p>
                      <a:pPr marL="0" lvl="0" indent="0" algn="l" rtl="0">
                        <a:spcBef>
                          <a:spcPts val="1600"/>
                        </a:spcBef>
                        <a:spcAft>
                          <a:spcPts val="0"/>
                        </a:spcAft>
                        <a:buNone/>
                      </a:pPr>
                      <a:r>
                        <a:rPr lang="en-GB" sz="1200" kern="1200" dirty="0">
                          <a:solidFill>
                            <a:schemeClr val="tx1"/>
                          </a:solidFill>
                          <a:latin typeface="Cambria" panose="02040503050406030204" pitchFamily="18" charset="0"/>
                          <a:ea typeface="Cambria" panose="02040503050406030204" pitchFamily="18" charset="0"/>
                          <a:cs typeface="+mn-cs"/>
                        </a:rPr>
                        <a:t>0, 0, 255</a:t>
                      </a:r>
                    </a:p>
                  </a:txBody>
                  <a:tcPr anchor="ctr"/>
                </a:tc>
                <a:extLst>
                  <a:ext uri="{0D108BD9-81ED-4DB2-BD59-A6C34878D82A}">
                    <a16:rowId xmlns:a16="http://schemas.microsoft.com/office/drawing/2014/main" val="2900759747"/>
                  </a:ext>
                </a:extLst>
              </a:tr>
            </a:tbl>
          </a:graphicData>
        </a:graphic>
      </p:graphicFrame>
      <p:pic>
        <p:nvPicPr>
          <p:cNvPr id="12" name="Google Shape;226;p27">
            <a:extLst>
              <a:ext uri="{FF2B5EF4-FFF2-40B4-BE49-F238E27FC236}">
                <a16:creationId xmlns:a16="http://schemas.microsoft.com/office/drawing/2014/main" id="{EDFE5A89-ADC6-9A1E-4D3C-F70B99667B4B}"/>
              </a:ext>
            </a:extLst>
          </p:cNvPr>
          <p:cNvPicPr preferRelativeResize="0"/>
          <p:nvPr/>
        </p:nvPicPr>
        <p:blipFill>
          <a:blip r:embed="rId4">
            <a:alphaModFix/>
          </a:blip>
          <a:stretch>
            <a:fillRect/>
          </a:stretch>
        </p:blipFill>
        <p:spPr>
          <a:xfrm>
            <a:off x="8081480" y="5546623"/>
            <a:ext cx="1716454" cy="1092303"/>
          </a:xfrm>
          <a:prstGeom prst="rect">
            <a:avLst/>
          </a:prstGeom>
          <a:noFill/>
          <a:ln>
            <a:noFill/>
          </a:ln>
        </p:spPr>
      </p:pic>
    </p:spTree>
    <p:extLst>
      <p:ext uri="{BB962C8B-B14F-4D97-AF65-F5344CB8AC3E}">
        <p14:creationId xmlns:p14="http://schemas.microsoft.com/office/powerpoint/2010/main" val="126751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07E4D-05A5-C636-1E80-C8F393FE458E}"/>
              </a:ext>
            </a:extLst>
          </p:cNvPr>
          <p:cNvSpPr txBox="1"/>
          <p:nvPr/>
        </p:nvSpPr>
        <p:spPr>
          <a:xfrm>
            <a:off x="139658" y="37444"/>
            <a:ext cx="8274868" cy="353943"/>
          </a:xfrm>
          <a:prstGeom prst="rect">
            <a:avLst/>
          </a:prstGeom>
          <a:noFill/>
        </p:spPr>
        <p:txBody>
          <a:bodyPr wrap="square" lIns="91440" tIns="45720" rIns="91440" bIns="45720" rtlCol="0" anchor="t">
            <a:spAutoFit/>
          </a:bodyPr>
          <a:lstStyle/>
          <a:p>
            <a:r>
              <a:rPr lang="en-GB" sz="1700" b="1" dirty="0">
                <a:latin typeface="Cambria"/>
                <a:ea typeface="Cambria" panose="02040503050406030204" pitchFamily="18" charset="0"/>
              </a:rPr>
              <a:t>| Year 9 | Term 5 | How long would it take for someone to crack your password?</a:t>
            </a:r>
          </a:p>
        </p:txBody>
      </p:sp>
      <p:sp>
        <p:nvSpPr>
          <p:cNvPr id="5" name="TextBox 4">
            <a:extLst>
              <a:ext uri="{FF2B5EF4-FFF2-40B4-BE49-F238E27FC236}">
                <a16:creationId xmlns:a16="http://schemas.microsoft.com/office/drawing/2014/main" id="{BA11B038-78C3-DFA5-F65E-674F5C954DF5}"/>
              </a:ext>
            </a:extLst>
          </p:cNvPr>
          <p:cNvSpPr txBox="1"/>
          <p:nvPr/>
        </p:nvSpPr>
        <p:spPr>
          <a:xfrm>
            <a:off x="7031116" y="37444"/>
            <a:ext cx="2766820" cy="400110"/>
          </a:xfrm>
          <a:prstGeom prst="rect">
            <a:avLst/>
          </a:prstGeom>
          <a:noFill/>
        </p:spPr>
        <p:txBody>
          <a:bodyPr wrap="square" lIns="91440" tIns="45720" rIns="91440" bIns="45720" rtlCol="0" anchor="t">
            <a:spAutoFit/>
          </a:bodyPr>
          <a:lstStyle/>
          <a:p>
            <a:pPr algn="r"/>
            <a:r>
              <a:rPr lang="en-GB" sz="2000" b="1">
                <a:latin typeface="Cambria"/>
                <a:ea typeface="Cambria" panose="02040503050406030204" pitchFamily="18" charset="0"/>
              </a:rPr>
              <a:t>COMPUTING</a:t>
            </a:r>
            <a:endParaRPr lang="en-GB" sz="2000" b="1" dirty="0">
              <a:latin typeface="Cambria"/>
              <a:ea typeface="Cambria" panose="02040503050406030204" pitchFamily="18" charset="0"/>
            </a:endParaRPr>
          </a:p>
        </p:txBody>
      </p:sp>
      <p:graphicFrame>
        <p:nvGraphicFramePr>
          <p:cNvPr id="6" name="Table 5">
            <a:extLst>
              <a:ext uri="{FF2B5EF4-FFF2-40B4-BE49-F238E27FC236}">
                <a16:creationId xmlns:a16="http://schemas.microsoft.com/office/drawing/2014/main" id="{805B726A-8369-471C-B9EE-FEC335F34E45}"/>
              </a:ext>
            </a:extLst>
          </p:cNvPr>
          <p:cNvGraphicFramePr>
            <a:graphicFrameLocks noGrp="1"/>
          </p:cNvGraphicFramePr>
          <p:nvPr>
            <p:extLst>
              <p:ext uri="{D42A27DB-BD31-4B8C-83A1-F6EECF244321}">
                <p14:modId xmlns:p14="http://schemas.microsoft.com/office/powerpoint/2010/main" val="800986572"/>
              </p:ext>
            </p:extLst>
          </p:nvPr>
        </p:nvGraphicFramePr>
        <p:xfrm>
          <a:off x="139658" y="437554"/>
          <a:ext cx="5805055" cy="6175710"/>
        </p:xfrm>
        <a:graphic>
          <a:graphicData uri="http://schemas.openxmlformats.org/drawingml/2006/table">
            <a:tbl>
              <a:tblPr firstRow="1" bandRow="1">
                <a:tableStyleId>{93296810-A885-4BE3-A3E7-6D5BEEA58F35}</a:tableStyleId>
              </a:tblPr>
              <a:tblGrid>
                <a:gridCol w="550388">
                  <a:extLst>
                    <a:ext uri="{9D8B030D-6E8A-4147-A177-3AD203B41FA5}">
                      <a16:colId xmlns:a16="http://schemas.microsoft.com/office/drawing/2014/main" val="177218590"/>
                    </a:ext>
                  </a:extLst>
                </a:gridCol>
                <a:gridCol w="1512920">
                  <a:extLst>
                    <a:ext uri="{9D8B030D-6E8A-4147-A177-3AD203B41FA5}">
                      <a16:colId xmlns:a16="http://schemas.microsoft.com/office/drawing/2014/main" val="1020343697"/>
                    </a:ext>
                  </a:extLst>
                </a:gridCol>
                <a:gridCol w="3741747">
                  <a:extLst>
                    <a:ext uri="{9D8B030D-6E8A-4147-A177-3AD203B41FA5}">
                      <a16:colId xmlns:a16="http://schemas.microsoft.com/office/drawing/2014/main" val="3921671354"/>
                    </a:ext>
                  </a:extLst>
                </a:gridCol>
              </a:tblGrid>
              <a:tr h="370300">
                <a:tc gridSpan="3">
                  <a:txBody>
                    <a:bodyPr/>
                    <a:lstStyle/>
                    <a:p>
                      <a:pPr algn="ctr"/>
                      <a:r>
                        <a:rPr lang="en-GB" sz="1600" dirty="0">
                          <a:latin typeface="Cambria" panose="02040503050406030204" pitchFamily="18" charset="0"/>
                          <a:ea typeface="Cambria" panose="02040503050406030204" pitchFamily="18" charset="0"/>
                        </a:rPr>
                        <a:t>Cyber Security Key Words</a:t>
                      </a:r>
                    </a:p>
                  </a:txBody>
                  <a:tcPr/>
                </a:tc>
                <a:tc hMerge="1">
                  <a:txBody>
                    <a:bodyPr/>
                    <a:lstStyle/>
                    <a:p>
                      <a:r>
                        <a:rPr lang="en-GB" dirty="0"/>
                        <a:t>Cyber Security Key Words</a:t>
                      </a:r>
                    </a:p>
                  </a:txBody>
                  <a:tcPr/>
                </a:tc>
                <a:tc hMerge="1">
                  <a:txBody>
                    <a:bodyPr/>
                    <a:lstStyle/>
                    <a:p>
                      <a:endParaRPr lang="en-GB" dirty="0"/>
                    </a:p>
                  </a:txBody>
                  <a:tcPr/>
                </a:tc>
                <a:extLst>
                  <a:ext uri="{0D108BD9-81ED-4DB2-BD59-A6C34878D82A}">
                    <a16:rowId xmlns:a16="http://schemas.microsoft.com/office/drawing/2014/main" val="3344497274"/>
                  </a:ext>
                </a:extLst>
              </a:tr>
              <a:tr h="462874">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1</a:t>
                      </a:r>
                    </a:p>
                  </a:txBody>
                  <a:tcPr/>
                </a:tc>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Data Protection Act</a:t>
                      </a:r>
                    </a:p>
                  </a:txBody>
                  <a:tcPr/>
                </a:tc>
                <a:tc>
                  <a:txBody>
                    <a:bodyPr/>
                    <a:lstStyle/>
                    <a:p>
                      <a:pPr marL="0" lvl="0" indent="0" algn="l" rtl="0">
                        <a:spcBef>
                          <a:spcPts val="0"/>
                        </a:spcBef>
                        <a:spcAft>
                          <a:spcPts val="0"/>
                        </a:spcAft>
                        <a:buNone/>
                      </a:pPr>
                      <a:r>
                        <a:rPr lang="en-GB" sz="1100" kern="1200" dirty="0">
                          <a:solidFill>
                            <a:schemeClr val="tx1"/>
                          </a:solidFill>
                          <a:latin typeface="Cambria" panose="02040503050406030204" pitchFamily="18" charset="0"/>
                          <a:ea typeface="Cambria" panose="02040503050406030204" pitchFamily="18" charset="0"/>
                          <a:cs typeface="+mn-cs"/>
                        </a:rPr>
                        <a:t>Controls how personal information can be used and your rights to ask for information about yourself.</a:t>
                      </a:r>
                    </a:p>
                  </a:txBody>
                  <a:tcPr/>
                </a:tc>
                <a:extLst>
                  <a:ext uri="{0D108BD9-81ED-4DB2-BD59-A6C34878D82A}">
                    <a16:rowId xmlns:a16="http://schemas.microsoft.com/office/drawing/2014/main" val="175726233"/>
                  </a:ext>
                </a:extLst>
              </a:tr>
              <a:tr h="648025">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2</a:t>
                      </a:r>
                    </a:p>
                  </a:txBody>
                  <a:tcPr marT="180000"/>
                </a:tc>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Social Engineering</a:t>
                      </a:r>
                    </a:p>
                  </a:txBody>
                  <a:tcPr marT="180000"/>
                </a:tc>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Manipulating, influencing, or deceiving a victim in order to gain control over a computer system, or to steal personal and financial information.</a:t>
                      </a:r>
                    </a:p>
                  </a:txBody>
                  <a:tcPr/>
                </a:tc>
                <a:extLst>
                  <a:ext uri="{0D108BD9-81ED-4DB2-BD59-A6C34878D82A}">
                    <a16:rowId xmlns:a16="http://schemas.microsoft.com/office/drawing/2014/main" val="2841347639"/>
                  </a:ext>
                </a:extLst>
              </a:tr>
              <a:tr h="462874">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3</a:t>
                      </a:r>
                    </a:p>
                  </a:txBody>
                  <a:tcPr marT="108000"/>
                </a:tc>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Phishing</a:t>
                      </a:r>
                    </a:p>
                  </a:txBody>
                  <a:tcPr marT="108000"/>
                </a:tc>
                <a:tc>
                  <a:txBody>
                    <a:bodyPr/>
                    <a:lstStyle/>
                    <a:p>
                      <a:pPr marL="0" lvl="0" indent="0" algn="l" rtl="0">
                        <a:spcBef>
                          <a:spcPts val="1600"/>
                        </a:spcBef>
                        <a:spcAft>
                          <a:spcPts val="0"/>
                        </a:spcAft>
                        <a:buNone/>
                      </a:pPr>
                      <a:r>
                        <a:rPr lang="en-GB" sz="1100" kern="1200" dirty="0">
                          <a:solidFill>
                            <a:schemeClr val="tx1"/>
                          </a:solidFill>
                          <a:latin typeface="Cambria" panose="02040503050406030204" pitchFamily="18" charset="0"/>
                          <a:ea typeface="Cambria" panose="02040503050406030204" pitchFamily="18" charset="0"/>
                          <a:cs typeface="+mn-cs"/>
                        </a:rPr>
                        <a:t>Phishing is when attackers send scam emails (or text messages) that contain links to malicious websites.</a:t>
                      </a:r>
                    </a:p>
                  </a:txBody>
                  <a:tcPr/>
                </a:tc>
                <a:extLst>
                  <a:ext uri="{0D108BD9-81ED-4DB2-BD59-A6C34878D82A}">
                    <a16:rowId xmlns:a16="http://schemas.microsoft.com/office/drawing/2014/main" val="2900759747"/>
                  </a:ext>
                </a:extLst>
              </a:tr>
              <a:tr h="648025">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4</a:t>
                      </a:r>
                    </a:p>
                  </a:txBody>
                  <a:tcPr marT="180000"/>
                </a:tc>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DDoS</a:t>
                      </a:r>
                    </a:p>
                  </a:txBody>
                  <a:tcPr marT="180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ambria" panose="02040503050406030204" pitchFamily="18" charset="0"/>
                          <a:ea typeface="Cambria" panose="02040503050406030204" pitchFamily="18" charset="0"/>
                        </a:rPr>
                        <a:t>Distributed Denial of Service Attack</a:t>
                      </a:r>
                      <a:r>
                        <a:rPr lang="en-GB" sz="1100" kern="1200" dirty="0">
                          <a:solidFill>
                            <a:schemeClr val="tx1"/>
                          </a:solidFill>
                          <a:latin typeface="Cambria" panose="02040503050406030204" pitchFamily="18" charset="0"/>
                          <a:ea typeface="Cambria" panose="02040503050406030204" pitchFamily="18" charset="0"/>
                          <a:cs typeface="+mn-cs"/>
                        </a:rPr>
                        <a:t>. The attacker floods a server with internet traffic to prevent users from accessing connected online services and sites.</a:t>
                      </a:r>
                    </a:p>
                  </a:txBody>
                  <a:tcPr/>
                </a:tc>
                <a:extLst>
                  <a:ext uri="{0D108BD9-81ED-4DB2-BD59-A6C34878D82A}">
                    <a16:rowId xmlns:a16="http://schemas.microsoft.com/office/drawing/2014/main" val="2944618436"/>
                  </a:ext>
                </a:extLst>
              </a:tr>
              <a:tr h="462874">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5</a:t>
                      </a:r>
                    </a:p>
                  </a:txBody>
                  <a:tcPr marT="108000"/>
                </a:tc>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Internet Bots</a:t>
                      </a:r>
                    </a:p>
                  </a:txBody>
                  <a:tcPr marT="144000"/>
                </a:tc>
                <a:tc>
                  <a:txBody>
                    <a:bodyPr/>
                    <a:lstStyle/>
                    <a:p>
                      <a:pPr marL="0" lvl="0" indent="0" algn="l" rtl="0">
                        <a:spcBef>
                          <a:spcPts val="1600"/>
                        </a:spcBef>
                        <a:spcAft>
                          <a:spcPts val="0"/>
                        </a:spcAft>
                        <a:buNone/>
                      </a:pPr>
                      <a:r>
                        <a:rPr lang="en-GB" sz="1100" dirty="0">
                          <a:latin typeface="Cambria" panose="02040503050406030204" pitchFamily="18" charset="0"/>
                          <a:ea typeface="Cambria" panose="02040503050406030204" pitchFamily="18" charset="0"/>
                        </a:rPr>
                        <a:t>Bots are automated programs that perform tasks repeatedly.</a:t>
                      </a:r>
                      <a:endParaRPr lang="en-GB" sz="1100" kern="1200" dirty="0">
                        <a:solidFill>
                          <a:srgbClr val="FF0000"/>
                        </a:solidFill>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580230995"/>
                  </a:ext>
                </a:extLst>
              </a:tr>
              <a:tr h="648025">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6</a:t>
                      </a:r>
                    </a:p>
                  </a:txBody>
                  <a:tcPr marT="180000"/>
                </a:tc>
                <a:tc>
                  <a:txBody>
                    <a:bodyPr/>
                    <a:lstStyle/>
                    <a:p>
                      <a:r>
                        <a:rPr lang="en-GB" sz="1100" kern="1200" dirty="0">
                          <a:solidFill>
                            <a:schemeClr val="tx1"/>
                          </a:solidFill>
                          <a:latin typeface="Cambria" panose="02040503050406030204" pitchFamily="18" charset="0"/>
                          <a:ea typeface="Cambria" panose="02040503050406030204" pitchFamily="18" charset="0"/>
                          <a:cs typeface="+mn-cs"/>
                        </a:rPr>
                        <a:t>Penetration Testing</a:t>
                      </a:r>
                    </a:p>
                  </a:txBody>
                  <a:tcPr marT="21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Cambria" panose="02040503050406030204" pitchFamily="18" charset="0"/>
                          <a:ea typeface="Cambria" panose="02040503050406030204" pitchFamily="18" charset="0"/>
                          <a:cs typeface="+mn-cs"/>
                        </a:rPr>
                        <a:t>A security exercise where a cyber-security expert attempts to find and exploit vulnerabilities in a computer system.</a:t>
                      </a:r>
                    </a:p>
                  </a:txBody>
                  <a:tcPr marT="108000"/>
                </a:tc>
                <a:extLst>
                  <a:ext uri="{0D108BD9-81ED-4DB2-BD59-A6C34878D82A}">
                    <a16:rowId xmlns:a16="http://schemas.microsoft.com/office/drawing/2014/main" val="345910050"/>
                  </a:ext>
                </a:extLst>
              </a:tr>
              <a:tr h="462874">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7</a:t>
                      </a:r>
                    </a:p>
                  </a:txBody>
                  <a:tcPr marT="108000"/>
                </a:tc>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Fire Wall</a:t>
                      </a:r>
                    </a:p>
                  </a:txBody>
                  <a:tcPr marT="144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Cambria" panose="02040503050406030204" pitchFamily="18" charset="0"/>
                          <a:ea typeface="Cambria" panose="02040503050406030204" pitchFamily="18" charset="0"/>
                          <a:cs typeface="+mn-cs"/>
                        </a:rPr>
                        <a:t>A firewall is a security system designed to prevent unauthorised access into or out of a computer network.</a:t>
                      </a:r>
                    </a:p>
                  </a:txBody>
                  <a:tcPr/>
                </a:tc>
                <a:extLst>
                  <a:ext uri="{0D108BD9-81ED-4DB2-BD59-A6C34878D82A}">
                    <a16:rowId xmlns:a16="http://schemas.microsoft.com/office/drawing/2014/main" val="593184165"/>
                  </a:ext>
                </a:extLst>
              </a:tr>
              <a:tr h="462874">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8</a:t>
                      </a:r>
                    </a:p>
                  </a:txBody>
                  <a:tcPr marT="108000"/>
                </a:tc>
                <a:tc>
                  <a:txBody>
                    <a:bodyPr/>
                    <a:lstStyle/>
                    <a:p>
                      <a:r>
                        <a:rPr lang="en-GB" sz="1100" dirty="0">
                          <a:solidFill>
                            <a:schemeClr val="tx1"/>
                          </a:solidFill>
                          <a:latin typeface="Cambria" panose="02040503050406030204" pitchFamily="18" charset="0"/>
                          <a:ea typeface="Cambria" panose="02040503050406030204" pitchFamily="18" charset="0"/>
                          <a:cs typeface="Arial" panose="020B0604020202020204" pitchFamily="34" charset="0"/>
                        </a:rPr>
                        <a:t>User permissions</a:t>
                      </a:r>
                    </a:p>
                  </a:txBody>
                  <a:tcPr marT="144000"/>
                </a:tc>
                <a:tc>
                  <a:txBody>
                    <a:bodyPr/>
                    <a:lstStyle/>
                    <a:p>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Different levels of access to data/information or network permissions.</a:t>
                      </a:r>
                    </a:p>
                  </a:txBody>
                  <a:tcPr/>
                </a:tc>
                <a:extLst>
                  <a:ext uri="{0D108BD9-81ED-4DB2-BD59-A6C34878D82A}">
                    <a16:rowId xmlns:a16="http://schemas.microsoft.com/office/drawing/2014/main" val="2093252260"/>
                  </a:ext>
                </a:extLst>
              </a:tr>
              <a:tr h="833174">
                <a:tc>
                  <a:txBody>
                    <a:bodyPr/>
                    <a:lstStyle/>
                    <a:p>
                      <a:pPr marL="0" algn="l" defTabSz="914400" rtl="0" eaLnBrk="1" latinLnBrk="0" hangingPunct="1"/>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9</a:t>
                      </a:r>
                    </a:p>
                  </a:txBody>
                  <a:tcPr marT="252000"/>
                </a:tc>
                <a:tc>
                  <a:txBody>
                    <a:bodyPr/>
                    <a:lstStyle/>
                    <a:p>
                      <a:pPr marL="0" algn="l" defTabSz="914400" rtl="0" eaLnBrk="1" latinLnBrk="0" hangingPunct="1"/>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Biometrics</a:t>
                      </a:r>
                    </a:p>
                  </a:txBody>
                  <a:tcPr marT="288000"/>
                </a:tc>
                <a:tc>
                  <a:txBody>
                    <a:bodyPr/>
                    <a:lstStyle/>
                    <a:p>
                      <a:pPr marL="0" algn="l" defTabSz="914400" rtl="0" eaLnBrk="1" latinLnBrk="0" hangingPunct="1"/>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Biometric authentication refers to a cybersecurity process that verifies a user's identity using their unique biological traits such as fingerprints, voices, retinas, and facial features.</a:t>
                      </a:r>
                    </a:p>
                  </a:txBody>
                  <a:tcPr/>
                </a:tc>
                <a:extLst>
                  <a:ext uri="{0D108BD9-81ED-4DB2-BD59-A6C34878D82A}">
                    <a16:rowId xmlns:a16="http://schemas.microsoft.com/office/drawing/2014/main" val="1123162829"/>
                  </a:ext>
                </a:extLst>
              </a:tr>
              <a:tr h="713791">
                <a:tc>
                  <a:txBody>
                    <a:bodyPr/>
                    <a:lstStyle/>
                    <a:p>
                      <a:pPr marL="0" algn="l" defTabSz="914400" rtl="0" eaLnBrk="1" latinLnBrk="0" hangingPunct="1"/>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10</a:t>
                      </a:r>
                    </a:p>
                  </a:txBody>
                  <a:tcPr marT="180000"/>
                </a:tc>
                <a:tc>
                  <a:txBody>
                    <a:bodyPr/>
                    <a:lstStyle/>
                    <a:p>
                      <a:pPr marL="0" algn="l" defTabSz="914400" rtl="0" eaLnBrk="1" latinLnBrk="0" hangingPunct="1"/>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CAPTCHA</a:t>
                      </a:r>
                    </a:p>
                  </a:txBody>
                  <a:tcPr marT="180000"/>
                </a:tc>
                <a:tc>
                  <a:txBody>
                    <a:bodyPr/>
                    <a:lstStyle/>
                    <a:p>
                      <a:pPr marL="0" lvl="0" indent="0" algn="l" defTabSz="914400" rtl="0" eaLnBrk="1" latinLnBrk="0" hangingPunct="1">
                        <a:lnSpc>
                          <a:spcPct val="114000"/>
                        </a:lnSpc>
                        <a:spcBef>
                          <a:spcPts val="0"/>
                        </a:spcBef>
                        <a:spcAft>
                          <a:spcPts val="1000"/>
                        </a:spcAft>
                        <a:buNone/>
                      </a:pPr>
                      <a:r>
                        <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rPr>
                        <a:t>CAPTCHA (Completely Automated Public Turing test to tell Computers and Humans Apart) is a type of security measure known as challenge-response authentication.</a:t>
                      </a:r>
                      <a:endParaRPr lang="en-GB" sz="1100" kern="1200" dirty="0">
                        <a:solidFill>
                          <a:schemeClr val="tx1"/>
                        </a:solidFill>
                        <a:latin typeface="Cambria" panose="02040503050406030204" pitchFamily="18" charset="0"/>
                        <a:ea typeface="Cambria" panose="02040503050406030204" pitchFamily="18" charset="0"/>
                        <a:cs typeface="Arial" panose="020B0604020202020204" pitchFamily="34" charset="0"/>
                        <a:sym typeface="Quicksand"/>
                      </a:endParaRPr>
                    </a:p>
                  </a:txBody>
                  <a:tcPr/>
                </a:tc>
                <a:extLst>
                  <a:ext uri="{0D108BD9-81ED-4DB2-BD59-A6C34878D82A}">
                    <a16:rowId xmlns:a16="http://schemas.microsoft.com/office/drawing/2014/main" val="2087183438"/>
                  </a:ext>
                </a:extLst>
              </a:tr>
            </a:tbl>
          </a:graphicData>
        </a:graphic>
      </p:graphicFrame>
      <p:sp>
        <p:nvSpPr>
          <p:cNvPr id="7" name="Rectangle 6">
            <a:extLst>
              <a:ext uri="{FF2B5EF4-FFF2-40B4-BE49-F238E27FC236}">
                <a16:creationId xmlns:a16="http://schemas.microsoft.com/office/drawing/2014/main" id="{DFBAED93-AB6E-423B-9FDC-3081123C5DF8}"/>
              </a:ext>
            </a:extLst>
          </p:cNvPr>
          <p:cNvSpPr/>
          <p:nvPr/>
        </p:nvSpPr>
        <p:spPr>
          <a:xfrm>
            <a:off x="6044316" y="437553"/>
            <a:ext cx="3753620" cy="16866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9B9B32D-B4A9-49C4-87C8-6F0B8B769216}"/>
              </a:ext>
            </a:extLst>
          </p:cNvPr>
          <p:cNvSpPr txBox="1"/>
          <p:nvPr/>
        </p:nvSpPr>
        <p:spPr>
          <a:xfrm>
            <a:off x="5204972" y="414469"/>
            <a:ext cx="2716154" cy="307777"/>
          </a:xfrm>
          <a:prstGeom prst="rect">
            <a:avLst/>
          </a:prstGeom>
          <a:noFill/>
        </p:spPr>
        <p:txBody>
          <a:bodyPr wrap="square" rtlCol="0">
            <a:spAutoFit/>
          </a:bodyPr>
          <a:lstStyle/>
          <a:p>
            <a:pPr algn="ctr"/>
            <a:r>
              <a:rPr lang="en-GB" sz="1400" b="1" u="sng" dirty="0">
                <a:latin typeface="Cambria" panose="02040503050406030204" pitchFamily="18" charset="0"/>
                <a:ea typeface="Cambria" panose="02040503050406030204" pitchFamily="18" charset="0"/>
              </a:rPr>
              <a:t>A Fire Wall</a:t>
            </a:r>
          </a:p>
        </p:txBody>
      </p:sp>
      <p:sp>
        <p:nvSpPr>
          <p:cNvPr id="10" name="TextBox 9">
            <a:extLst>
              <a:ext uri="{FF2B5EF4-FFF2-40B4-BE49-F238E27FC236}">
                <a16:creationId xmlns:a16="http://schemas.microsoft.com/office/drawing/2014/main" id="{54662AC2-2CDC-42DF-88E6-E1F0FF72E4DA}"/>
              </a:ext>
            </a:extLst>
          </p:cNvPr>
          <p:cNvSpPr txBox="1"/>
          <p:nvPr/>
        </p:nvSpPr>
        <p:spPr>
          <a:xfrm>
            <a:off x="6044316" y="745329"/>
            <a:ext cx="3753620" cy="1569660"/>
          </a:xfrm>
          <a:prstGeom prst="rect">
            <a:avLst/>
          </a:prstGeom>
          <a:noFill/>
        </p:spPr>
        <p:txBody>
          <a:bodyPr wrap="square">
            <a:spAutoFit/>
          </a:bodyPr>
          <a:lstStyle/>
          <a:p>
            <a:pPr algn="l" fontAlgn="base"/>
            <a:r>
              <a:rPr lang="en-GB" sz="1200" dirty="0">
                <a:latin typeface="Cambria" panose="02040503050406030204" pitchFamily="18" charset="0"/>
                <a:ea typeface="Cambria" panose="02040503050406030204" pitchFamily="18" charset="0"/>
              </a:rPr>
              <a:t>Firewalls are used to check data packets as they are sent to or received from a system or network.</a:t>
            </a:r>
          </a:p>
          <a:p>
            <a:pPr algn="l" fontAlgn="base"/>
            <a:r>
              <a:rPr lang="en-GB" sz="1200" dirty="0">
                <a:latin typeface="Cambria" panose="02040503050406030204" pitchFamily="18" charset="0"/>
                <a:ea typeface="Cambria" panose="02040503050406030204" pitchFamily="18" charset="0"/>
              </a:rPr>
              <a:t>A firewall can be used to:</a:t>
            </a:r>
          </a:p>
          <a:p>
            <a:pPr algn="l" fontAlgn="base">
              <a:buFont typeface="Arial" panose="020B0604020202020204" pitchFamily="34" charset="0"/>
              <a:buChar char="•"/>
            </a:pPr>
            <a:r>
              <a:rPr lang="en-GB" sz="1200" dirty="0">
                <a:latin typeface="Cambria" panose="02040503050406030204" pitchFamily="18" charset="0"/>
                <a:ea typeface="Cambria" panose="02040503050406030204" pitchFamily="18" charset="0"/>
              </a:rPr>
              <a:t>check that incoming packets meet specific rules before being allowed in.</a:t>
            </a:r>
          </a:p>
          <a:p>
            <a:pPr algn="l" fontAlgn="base">
              <a:buFont typeface="Arial" panose="020B0604020202020204" pitchFamily="34" charset="0"/>
              <a:buChar char="•"/>
            </a:pPr>
            <a:r>
              <a:rPr lang="en-GB" sz="1200" dirty="0">
                <a:latin typeface="Cambria" panose="02040503050406030204" pitchFamily="18" charset="0"/>
                <a:ea typeface="Cambria" panose="02040503050406030204" pitchFamily="18" charset="0"/>
              </a:rPr>
              <a:t>set rules about which stations on a network can send or receive packets.</a:t>
            </a:r>
          </a:p>
          <a:p>
            <a:pPr marL="0" lvl="0" indent="0" algn="l" rtl="0">
              <a:spcBef>
                <a:spcPts val="0"/>
              </a:spcBef>
              <a:spcAft>
                <a:spcPts val="0"/>
              </a:spcAft>
              <a:buNone/>
            </a:pPr>
            <a:endParaRPr lang="en-GB" sz="1200" dirty="0"/>
          </a:p>
        </p:txBody>
      </p:sp>
      <p:pic>
        <p:nvPicPr>
          <p:cNvPr id="2" name="Picture 1">
            <a:extLst>
              <a:ext uri="{FF2B5EF4-FFF2-40B4-BE49-F238E27FC236}">
                <a16:creationId xmlns:a16="http://schemas.microsoft.com/office/drawing/2014/main" id="{97714792-D39D-4531-A2AF-8D3668225608}"/>
              </a:ext>
            </a:extLst>
          </p:cNvPr>
          <p:cNvPicPr>
            <a:picLocks noChangeAspect="1"/>
          </p:cNvPicPr>
          <p:nvPr/>
        </p:nvPicPr>
        <p:blipFill>
          <a:blip r:embed="rId2"/>
          <a:stretch>
            <a:fillRect/>
          </a:stretch>
        </p:blipFill>
        <p:spPr>
          <a:xfrm>
            <a:off x="6044316" y="2219179"/>
            <a:ext cx="2370210" cy="1293333"/>
          </a:xfrm>
          <a:prstGeom prst="rect">
            <a:avLst/>
          </a:prstGeom>
        </p:spPr>
      </p:pic>
      <p:sp>
        <p:nvSpPr>
          <p:cNvPr id="11" name="Rectangle 10">
            <a:extLst>
              <a:ext uri="{FF2B5EF4-FFF2-40B4-BE49-F238E27FC236}">
                <a16:creationId xmlns:a16="http://schemas.microsoft.com/office/drawing/2014/main" id="{AD2FCADE-3DE2-41B6-BAA7-015682A61899}"/>
              </a:ext>
            </a:extLst>
          </p:cNvPr>
          <p:cNvSpPr/>
          <p:nvPr/>
        </p:nvSpPr>
        <p:spPr>
          <a:xfrm>
            <a:off x="6044316" y="3520083"/>
            <a:ext cx="3753620" cy="1569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679DC6A-91B1-4731-95C2-16D389600574}"/>
              </a:ext>
            </a:extLst>
          </p:cNvPr>
          <p:cNvSpPr txBox="1"/>
          <p:nvPr/>
        </p:nvSpPr>
        <p:spPr>
          <a:xfrm>
            <a:off x="6044316" y="3508401"/>
            <a:ext cx="1738867" cy="351378"/>
          </a:xfrm>
          <a:prstGeom prst="rect">
            <a:avLst/>
          </a:prstGeom>
          <a:noFill/>
        </p:spPr>
        <p:txBody>
          <a:bodyPr wrap="square">
            <a:spAutoFit/>
          </a:bodyPr>
          <a:lstStyle/>
          <a:p>
            <a:pPr marL="0" lvl="0" indent="0" algn="l" rtl="0">
              <a:lnSpc>
                <a:spcPct val="115000"/>
              </a:lnSpc>
              <a:spcBef>
                <a:spcPts val="1000"/>
              </a:spcBef>
              <a:spcAft>
                <a:spcPts val="0"/>
              </a:spcAft>
              <a:buNone/>
            </a:pPr>
            <a:r>
              <a:rPr lang="en-GB" sz="1600" u="sng" dirty="0">
                <a:highlight>
                  <a:srgbClr val="FFFFFF"/>
                </a:highlight>
                <a:latin typeface="Cambria" panose="02040503050406030204" pitchFamily="18" charset="0"/>
                <a:ea typeface="Cambria" panose="02040503050406030204" pitchFamily="18" charset="0"/>
                <a:cs typeface="Quicksand"/>
                <a:sym typeface="Quicksand"/>
              </a:rPr>
              <a:t>Malware</a:t>
            </a:r>
            <a:endParaRPr lang="en-GB" sz="1600" u="sng" dirty="0">
              <a:solidFill>
                <a:srgbClr val="3C4043"/>
              </a:solidFill>
              <a:highlight>
                <a:srgbClr val="FFFFFF"/>
              </a:highlight>
              <a:latin typeface="Cambria" panose="02040503050406030204" pitchFamily="18" charset="0"/>
              <a:ea typeface="Cambria" panose="02040503050406030204" pitchFamily="18" charset="0"/>
              <a:cs typeface="Quicksand"/>
              <a:sym typeface="Quicksand"/>
            </a:endParaRPr>
          </a:p>
        </p:txBody>
      </p:sp>
      <p:sp>
        <p:nvSpPr>
          <p:cNvPr id="13" name="TextBox 12">
            <a:extLst>
              <a:ext uri="{FF2B5EF4-FFF2-40B4-BE49-F238E27FC236}">
                <a16:creationId xmlns:a16="http://schemas.microsoft.com/office/drawing/2014/main" id="{4AD3DE2D-4F98-4087-820D-97FD29197C54}"/>
              </a:ext>
            </a:extLst>
          </p:cNvPr>
          <p:cNvSpPr txBox="1"/>
          <p:nvPr/>
        </p:nvSpPr>
        <p:spPr>
          <a:xfrm>
            <a:off x="6044316" y="3832053"/>
            <a:ext cx="3722026" cy="1200329"/>
          </a:xfrm>
          <a:prstGeom prst="rect">
            <a:avLst/>
          </a:prstGeom>
          <a:noFill/>
        </p:spPr>
        <p:txBody>
          <a:bodyPr wrap="square">
            <a:spAutoFit/>
          </a:bodyPr>
          <a:lstStyle/>
          <a:p>
            <a:pPr marL="0" lvl="0" indent="0" algn="l" rtl="0">
              <a:spcBef>
                <a:spcPts val="0"/>
              </a:spcBef>
              <a:spcAft>
                <a:spcPts val="0"/>
              </a:spcAft>
              <a:buNone/>
            </a:pPr>
            <a:r>
              <a:rPr lang="en-GB" sz="1200" dirty="0">
                <a:latin typeface="Cambria" panose="02040503050406030204" pitchFamily="18" charset="0"/>
                <a:ea typeface="Cambria" panose="02040503050406030204" pitchFamily="18" charset="0"/>
              </a:rPr>
              <a:t>Malware (malicious software) is software that is designed to gain access to your computer with malicious intent.</a:t>
            </a:r>
          </a:p>
          <a:p>
            <a:pPr marL="0" lvl="0" indent="0" algn="l" rtl="0">
              <a:spcBef>
                <a:spcPts val="0"/>
              </a:spcBef>
              <a:spcAft>
                <a:spcPts val="0"/>
              </a:spcAft>
              <a:buNone/>
            </a:pPr>
            <a:endParaRPr lang="en-GB" sz="1200" dirty="0">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en-GB" sz="1200" dirty="0">
                <a:latin typeface="Cambria" panose="02040503050406030204" pitchFamily="18" charset="0"/>
                <a:ea typeface="Cambria" panose="02040503050406030204" pitchFamily="18" charset="0"/>
              </a:rPr>
              <a:t>There are different types of malware from viruses to trojan horses and keylogging software.</a:t>
            </a:r>
          </a:p>
        </p:txBody>
      </p:sp>
      <p:pic>
        <p:nvPicPr>
          <p:cNvPr id="14" name="Picture 13">
            <a:extLst>
              <a:ext uri="{FF2B5EF4-FFF2-40B4-BE49-F238E27FC236}">
                <a16:creationId xmlns:a16="http://schemas.microsoft.com/office/drawing/2014/main" id="{DFF73181-E5F3-4A8A-B5CD-FACC9F5F2502}"/>
              </a:ext>
            </a:extLst>
          </p:cNvPr>
          <p:cNvPicPr>
            <a:picLocks noChangeAspect="1"/>
          </p:cNvPicPr>
          <p:nvPr/>
        </p:nvPicPr>
        <p:blipFill rotWithShape="1">
          <a:blip r:embed="rId3"/>
          <a:srcRect l="59384" t="26280" r="6440" b="35932"/>
          <a:stretch/>
        </p:blipFill>
        <p:spPr>
          <a:xfrm>
            <a:off x="6768260" y="5267412"/>
            <a:ext cx="2155463" cy="1345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266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575" y="-12970"/>
            <a:ext cx="9143971" cy="307777"/>
          </a:xfrm>
          <a:prstGeom prst="rect">
            <a:avLst/>
          </a:prstGeom>
          <a:noFill/>
        </p:spPr>
        <p:txBody>
          <a:bodyPr wrap="square" rtlCol="0">
            <a:spAutoFit/>
          </a:bodyPr>
          <a:lstStyle/>
          <a:p>
            <a:pPr algn="ctr"/>
            <a:r>
              <a:rPr lang="en-GB" sz="1400" b="1" dirty="0">
                <a:latin typeface="Cambria" panose="02040503050406030204" pitchFamily="18" charset="0"/>
                <a:ea typeface="Cambria" panose="02040503050406030204" pitchFamily="18" charset="0"/>
              </a:rPr>
              <a:t>YEAR 9 | TERM 5  | CAN I USE PERFORMANCE AND DESIGN SKILLS TO BRING </a:t>
            </a:r>
            <a:r>
              <a:rPr lang="en-GB" sz="1400" b="1" i="1" dirty="0">
                <a:latin typeface="Cambria" panose="02040503050406030204" pitchFamily="18" charset="0"/>
                <a:ea typeface="Cambria" panose="02040503050406030204" pitchFamily="18" charset="0"/>
              </a:rPr>
              <a:t>BLOOD BROTHERS </a:t>
            </a:r>
            <a:r>
              <a:rPr lang="en-GB" sz="1400" b="1" dirty="0">
                <a:latin typeface="Cambria" panose="02040503050406030204" pitchFamily="18" charset="0"/>
                <a:ea typeface="Cambria" panose="02040503050406030204" pitchFamily="18" charset="0"/>
              </a:rPr>
              <a:t>TO LIFE? </a:t>
            </a:r>
          </a:p>
        </p:txBody>
      </p:sp>
      <p:graphicFrame>
        <p:nvGraphicFramePr>
          <p:cNvPr id="5" name="Table 4"/>
          <p:cNvGraphicFramePr>
            <a:graphicFrameLocks noGrp="1"/>
          </p:cNvGraphicFramePr>
          <p:nvPr>
            <p:extLst>
              <p:ext uri="{D42A27DB-BD31-4B8C-83A1-F6EECF244321}">
                <p14:modId xmlns:p14="http://schemas.microsoft.com/office/powerpoint/2010/main" val="3779541729"/>
              </p:ext>
            </p:extLst>
          </p:nvPr>
        </p:nvGraphicFramePr>
        <p:xfrm>
          <a:off x="97654" y="306447"/>
          <a:ext cx="3897297" cy="3307123"/>
        </p:xfrm>
        <a:graphic>
          <a:graphicData uri="http://schemas.openxmlformats.org/drawingml/2006/table">
            <a:tbl>
              <a:tblPr firstRow="1" bandRow="1">
                <a:tableStyleId>{5C22544A-7EE6-4342-B048-85BDC9FD1C3A}</a:tableStyleId>
              </a:tblPr>
              <a:tblGrid>
                <a:gridCol w="294604">
                  <a:extLst>
                    <a:ext uri="{9D8B030D-6E8A-4147-A177-3AD203B41FA5}">
                      <a16:colId xmlns:a16="http://schemas.microsoft.com/office/drawing/2014/main" val="20000"/>
                    </a:ext>
                  </a:extLst>
                </a:gridCol>
                <a:gridCol w="1172098">
                  <a:extLst>
                    <a:ext uri="{9D8B030D-6E8A-4147-A177-3AD203B41FA5}">
                      <a16:colId xmlns:a16="http://schemas.microsoft.com/office/drawing/2014/main" val="20001"/>
                    </a:ext>
                  </a:extLst>
                </a:gridCol>
                <a:gridCol w="2430595">
                  <a:extLst>
                    <a:ext uri="{9D8B030D-6E8A-4147-A177-3AD203B41FA5}">
                      <a16:colId xmlns:a16="http://schemas.microsoft.com/office/drawing/2014/main" val="20003"/>
                    </a:ext>
                  </a:extLst>
                </a:gridCol>
              </a:tblGrid>
              <a:tr h="287298">
                <a:tc gridSpan="3">
                  <a:txBody>
                    <a:bodyPr/>
                    <a:lstStyle/>
                    <a:p>
                      <a:pPr algn="ctr"/>
                      <a:r>
                        <a:rPr lang="en-GB" sz="1400" dirty="0">
                          <a:latin typeface="Cambria" panose="02040503050406030204" pitchFamily="18" charset="0"/>
                          <a:ea typeface="Cambria" panose="02040503050406030204" pitchFamily="18" charset="0"/>
                        </a:rPr>
                        <a:t>KEY PERFORMANCE SKILLS</a:t>
                      </a:r>
                    </a:p>
                  </a:txBody>
                  <a:tcPr marL="74295" marR="74295" marT="37148" marB="37148"/>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552062">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1</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Vocal Expression</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Using voice (tone, pitch, pace, and accent) to convey character and emotion.</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extLst>
                  <a:ext uri="{0D108BD9-81ED-4DB2-BD59-A6C34878D82A}">
                    <a16:rowId xmlns:a16="http://schemas.microsoft.com/office/drawing/2014/main" val="10001"/>
                  </a:ext>
                </a:extLst>
              </a:tr>
              <a:tr h="443328">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2</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Physicality and Movement</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Using body language, gestures, and posture to show character and age.</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2"/>
                  </a:ext>
                </a:extLst>
              </a:tr>
              <a:tr h="443328">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3</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Characterisation</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Creating a believable character through voice, movement, and personality.</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3"/>
                  </a:ext>
                </a:extLst>
              </a:tr>
              <a:tr h="443328">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4</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Emotional Range</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Expressing different emotions convincingly to engage the audience.</a:t>
                      </a:r>
                      <a:endParaRPr lang="en-GB" sz="1000" kern="1200" dirty="0">
                        <a:solidFill>
                          <a:schemeClr val="dk1"/>
                        </a:solidFill>
                        <a:effectLst/>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4"/>
                  </a:ext>
                </a:extLst>
              </a:tr>
              <a:tr h="512639">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5</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Interaction and Staging</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Using space, positioning, and relationships to enhance storytelling.</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extLst>
                  <a:ext uri="{0D108BD9-81ED-4DB2-BD59-A6C34878D82A}">
                    <a16:rowId xmlns:a16="http://schemas.microsoft.com/office/drawing/2014/main" val="10005"/>
                  </a:ext>
                </a:extLst>
              </a:tr>
              <a:tr h="624782">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6</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Awareness of Genre and Style</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Understanding the play’s musical and social realism elements.</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extLst>
                  <a:ext uri="{0D108BD9-81ED-4DB2-BD59-A6C34878D82A}">
                    <a16:rowId xmlns:a16="http://schemas.microsoft.com/office/drawing/2014/main" val="83382119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5588698"/>
              </p:ext>
            </p:extLst>
          </p:nvPr>
        </p:nvGraphicFramePr>
        <p:xfrm>
          <a:off x="107086" y="3700906"/>
          <a:ext cx="3887866" cy="3063600"/>
        </p:xfrm>
        <a:graphic>
          <a:graphicData uri="http://schemas.openxmlformats.org/drawingml/2006/table">
            <a:tbl>
              <a:tblPr firstRow="1" bandRow="1">
                <a:tableStyleId>{21E4AEA4-8DFA-4A89-87EB-49C32662AFE0}</a:tableStyleId>
              </a:tblPr>
              <a:tblGrid>
                <a:gridCol w="345972">
                  <a:extLst>
                    <a:ext uri="{9D8B030D-6E8A-4147-A177-3AD203B41FA5}">
                      <a16:colId xmlns:a16="http://schemas.microsoft.com/office/drawing/2014/main" val="20000"/>
                    </a:ext>
                  </a:extLst>
                </a:gridCol>
                <a:gridCol w="1010549">
                  <a:extLst>
                    <a:ext uri="{9D8B030D-6E8A-4147-A177-3AD203B41FA5}">
                      <a16:colId xmlns:a16="http://schemas.microsoft.com/office/drawing/2014/main" val="20001"/>
                    </a:ext>
                  </a:extLst>
                </a:gridCol>
                <a:gridCol w="2531345">
                  <a:extLst>
                    <a:ext uri="{9D8B030D-6E8A-4147-A177-3AD203B41FA5}">
                      <a16:colId xmlns:a16="http://schemas.microsoft.com/office/drawing/2014/main" val="20002"/>
                    </a:ext>
                  </a:extLst>
                </a:gridCol>
              </a:tblGrid>
              <a:tr h="279058">
                <a:tc gridSpan="3">
                  <a:txBody>
                    <a:bodyPr/>
                    <a:lstStyle/>
                    <a:p>
                      <a:pPr algn="ctr"/>
                      <a:r>
                        <a:rPr lang="en-GB" sz="1400" dirty="0">
                          <a:latin typeface="Cambria" panose="02040503050406030204" pitchFamily="18" charset="0"/>
                          <a:ea typeface="Cambria" panose="02040503050406030204" pitchFamily="18" charset="0"/>
                        </a:rPr>
                        <a:t>KEY DESIGN SKILLS</a:t>
                      </a:r>
                    </a:p>
                  </a:txBody>
                  <a:tcPr marL="74295" marR="74295" marT="37148" marB="3714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50257">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1</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Set Design</a:t>
                      </a:r>
                    </a:p>
                  </a:txBody>
                  <a:tcPr marL="74295" marR="74295" marT="108000"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Creating locations that reflect class and setting.</a:t>
                      </a:r>
                      <a:endParaRPr lang="en-US" sz="1000" b="0" i="0" kern="1200" dirty="0">
                        <a:solidFill>
                          <a:schemeClr val="dk1"/>
                        </a:solidFill>
                        <a:effectLst/>
                        <a:latin typeface="Cambria" panose="02040503050406030204" pitchFamily="18" charset="0"/>
                        <a:ea typeface="Cambria" panose="02040503050406030204" pitchFamily="18" charset="0"/>
                        <a:cs typeface="+mn-cs"/>
                      </a:endParaRPr>
                    </a:p>
                  </a:txBody>
                  <a:tcPr marL="74295" marR="74295" marT="37148" marB="37148" anchor="ctr"/>
                </a:tc>
                <a:extLst>
                  <a:ext uri="{0D108BD9-81ED-4DB2-BD59-A6C34878D82A}">
                    <a16:rowId xmlns:a16="http://schemas.microsoft.com/office/drawing/2014/main" val="10001"/>
                  </a:ext>
                </a:extLst>
              </a:tr>
              <a:tr h="450257">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2</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Costume Design</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Dressing characters to show personality, class, and time period.</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2"/>
                  </a:ext>
                </a:extLst>
              </a:tr>
              <a:tr h="450257">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3</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Lighting Design</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Using light to create mood, focus, and atmosphere.</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3"/>
                  </a:ext>
                </a:extLst>
              </a:tr>
              <a:tr h="450257">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4</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Sound Design</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rPr>
                        <a:t>Adding music and effects to enhance emotion and realism.</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4"/>
                  </a:ext>
                </a:extLst>
              </a:tr>
              <a:tr h="524659">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5</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Props and Set Dressing</a:t>
                      </a:r>
                    </a:p>
                  </a:txBody>
                  <a:tcPr marL="74295" marR="74295" marT="108000"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Placing objects to support character and setting.</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108000" marB="37148" anchor="ctr"/>
                </a:tc>
                <a:extLst>
                  <a:ext uri="{0D108BD9-81ED-4DB2-BD59-A6C34878D82A}">
                    <a16:rowId xmlns:a16="http://schemas.microsoft.com/office/drawing/2014/main" val="477319098"/>
                  </a:ext>
                </a:extLst>
              </a:tr>
              <a:tr h="450257">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6</a:t>
                      </a:r>
                    </a:p>
                  </a:txBody>
                  <a:tcPr marL="74295" marR="74295" marT="108000" marB="37148" anchor="ctr"/>
                </a:tc>
                <a:tc>
                  <a:txBody>
                    <a:bodyPr/>
                    <a:lstStyle/>
                    <a:p>
                      <a:r>
                        <a:rPr lang="en-GB" sz="1000" dirty="0">
                          <a:latin typeface="Cambria" panose="02040503050406030204" pitchFamily="18" charset="0"/>
                          <a:ea typeface="Cambria" panose="02040503050406030204" pitchFamily="18" charset="0"/>
                          <a:cs typeface="Calibri" panose="020F0502020204030204" pitchFamily="34" charset="0"/>
                        </a:rPr>
                        <a:t>Makeup and Hair Design</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Styling to show age, class, and character traits.</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362795392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94565152"/>
              </p:ext>
            </p:extLst>
          </p:nvPr>
        </p:nvGraphicFramePr>
        <p:xfrm>
          <a:off x="5721868" y="306448"/>
          <a:ext cx="4077046" cy="4247795"/>
        </p:xfrm>
        <a:graphic>
          <a:graphicData uri="http://schemas.openxmlformats.org/drawingml/2006/table">
            <a:tbl>
              <a:tblPr firstRow="1" bandRow="1">
                <a:tableStyleId>{93296810-A885-4BE3-A3E7-6D5BEEA58F35}</a:tableStyleId>
              </a:tblPr>
              <a:tblGrid>
                <a:gridCol w="316805">
                  <a:extLst>
                    <a:ext uri="{9D8B030D-6E8A-4147-A177-3AD203B41FA5}">
                      <a16:colId xmlns:a16="http://schemas.microsoft.com/office/drawing/2014/main" val="20000"/>
                    </a:ext>
                  </a:extLst>
                </a:gridCol>
                <a:gridCol w="872475">
                  <a:extLst>
                    <a:ext uri="{9D8B030D-6E8A-4147-A177-3AD203B41FA5}">
                      <a16:colId xmlns:a16="http://schemas.microsoft.com/office/drawing/2014/main" val="20001"/>
                    </a:ext>
                  </a:extLst>
                </a:gridCol>
                <a:gridCol w="2887766">
                  <a:extLst>
                    <a:ext uri="{9D8B030D-6E8A-4147-A177-3AD203B41FA5}">
                      <a16:colId xmlns:a16="http://schemas.microsoft.com/office/drawing/2014/main" val="20002"/>
                    </a:ext>
                  </a:extLst>
                </a:gridCol>
              </a:tblGrid>
              <a:tr h="308906">
                <a:tc gridSpan="3">
                  <a:txBody>
                    <a:bodyPr/>
                    <a:lstStyle/>
                    <a:p>
                      <a:pPr algn="ctr"/>
                      <a:r>
                        <a:rPr lang="en-GB" sz="1400" dirty="0">
                          <a:latin typeface="Cambria" panose="02040503050406030204" pitchFamily="18" charset="0"/>
                          <a:ea typeface="Cambria" panose="02040503050406030204" pitchFamily="18" charset="0"/>
                        </a:rPr>
                        <a:t>KEY CHARACTERS</a:t>
                      </a:r>
                    </a:p>
                  </a:txBody>
                  <a:tcPr marL="74295" marR="74295" marT="37148" marB="3714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70759">
                <a:tc>
                  <a:txBody>
                    <a:bodyPr/>
                    <a:lstStyle/>
                    <a:p>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Eddie Lyons</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The upper-class twin raised by Mrs. Lyons. Kind, polite, and academic but naive about class struggles.</a:t>
                      </a:r>
                    </a:p>
                  </a:txBody>
                  <a:tcPr marL="74295" marR="74295" marT="37148" marB="37148" anchor="ctr"/>
                </a:tc>
                <a:extLst>
                  <a:ext uri="{0D108BD9-81ED-4DB2-BD59-A6C34878D82A}">
                    <a16:rowId xmlns:a16="http://schemas.microsoft.com/office/drawing/2014/main" val="10001"/>
                  </a:ext>
                </a:extLst>
              </a:tr>
              <a:tr h="570759">
                <a:tc>
                  <a:txBody>
                    <a:bodyPr/>
                    <a:lstStyle/>
                    <a:p>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Mickey Johnstone</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The working-class twin who faces hardship, unemployment, and depression. Starts as playful and carefree but becomes troubled.</a:t>
                      </a:r>
                      <a:endParaRPr lang="en-GB" sz="1000" b="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2"/>
                  </a:ext>
                </a:extLst>
              </a:tr>
              <a:tr h="570759">
                <a:tc>
                  <a:txBody>
                    <a:bodyPr/>
                    <a:lstStyle/>
                    <a:p>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Mrs Johnstone</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A struggling working-class mother who gives one of her twin sons away due to financial hardship. Warm but superstitious.</a:t>
                      </a:r>
                    </a:p>
                  </a:txBody>
                  <a:tcPr marL="74295" marR="74295" marT="37148" marB="37148" anchor="ctr"/>
                </a:tc>
                <a:extLst>
                  <a:ext uri="{0D108BD9-81ED-4DB2-BD59-A6C34878D82A}">
                    <a16:rowId xmlns:a16="http://schemas.microsoft.com/office/drawing/2014/main" val="10003"/>
                  </a:ext>
                </a:extLst>
              </a:tr>
              <a:tr h="570759">
                <a:tc>
                  <a:txBody>
                    <a:bodyPr/>
                    <a:lstStyle/>
                    <a:p>
                      <a:r>
                        <a:rPr lang="en-GB" sz="1000" dirty="0">
                          <a:latin typeface="Cambria" panose="02040503050406030204" pitchFamily="18" charset="0"/>
                          <a:ea typeface="Cambria" panose="02040503050406030204" pitchFamily="18" charset="0"/>
                        </a:rPr>
                        <a:t>4</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Mrs Lyons</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A wealthy but lonely woman who manipulates Mrs. Johnstone into giving up one twin, later becoming paranoid and controlling.</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4"/>
                  </a:ext>
                </a:extLst>
              </a:tr>
              <a:tr h="570759">
                <a:tc>
                  <a:txBody>
                    <a:bodyPr/>
                    <a:lstStyle/>
                    <a:p>
                      <a:r>
                        <a:rPr lang="en-GB" sz="1000" dirty="0">
                          <a:latin typeface="Cambria" panose="02040503050406030204" pitchFamily="18" charset="0"/>
                          <a:ea typeface="Cambria" panose="02040503050406030204" pitchFamily="18" charset="0"/>
                        </a:rPr>
                        <a:t>5</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Linda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Mickey and Eddie’s childhood friend, who later becomes Mickey’s wife. Caring and loyal but caught in a tragic love triangle.</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5"/>
                  </a:ext>
                </a:extLst>
              </a:tr>
              <a:tr h="570759">
                <a:tc>
                  <a:txBody>
                    <a:bodyPr/>
                    <a:lstStyle/>
                    <a:p>
                      <a:r>
                        <a:rPr lang="en-GB" sz="1000" dirty="0">
                          <a:latin typeface="Cambria" panose="02040503050406030204" pitchFamily="18" charset="0"/>
                          <a:ea typeface="Cambria" panose="02040503050406030204" pitchFamily="18" charset="0"/>
                        </a:rPr>
                        <a:t>6</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Narrator</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A mysterious figure who warns of fate and class conflict, reinforcing the play’s themes of destiny and tragedy.</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0006"/>
                  </a:ext>
                </a:extLst>
              </a:tr>
              <a:tr h="514335">
                <a:tc>
                  <a:txBody>
                    <a:bodyPr/>
                    <a:lstStyle/>
                    <a:p>
                      <a:r>
                        <a:rPr lang="en-GB" sz="1000" dirty="0">
                          <a:latin typeface="Cambria" panose="02040503050406030204" pitchFamily="18" charset="0"/>
                          <a:ea typeface="Cambria" panose="02040503050406030204" pitchFamily="18" charset="0"/>
                        </a:rPr>
                        <a:t>7</a:t>
                      </a:r>
                    </a:p>
                  </a:txBody>
                  <a:tcPr marL="74295" marR="74295" marT="37148" marB="37148" anchor="ctr"/>
                </a:tc>
                <a:tc>
                  <a:txBody>
                    <a:bodyPr/>
                    <a:lstStyle/>
                    <a:p>
                      <a:pPr algn="l"/>
                      <a:r>
                        <a:rPr lang="en-GB" sz="1000" b="0" dirty="0">
                          <a:latin typeface="Cambria" panose="02040503050406030204" pitchFamily="18" charset="0"/>
                          <a:ea typeface="Cambria" panose="02040503050406030204" pitchFamily="18" charset="0"/>
                        </a:rPr>
                        <a:t>Sammy Johnstone</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Mickey’s rebellious older brother, a troublemaker who turns to crime and influences Mickey.</a:t>
                      </a:r>
                      <a:endParaRPr lang="en-GB" sz="1000" dirty="0">
                        <a:latin typeface="Cambria" panose="02040503050406030204" pitchFamily="18" charset="0"/>
                        <a:ea typeface="Cambria" panose="02040503050406030204" pitchFamily="18" charset="0"/>
                        <a:cs typeface="Calibri" panose="020F0502020204030204" pitchFamily="34" charset="0"/>
                      </a:endParaRPr>
                    </a:p>
                  </a:txBody>
                  <a:tcPr marL="74295" marR="74295" marT="37148" marB="37148" anchor="ctr"/>
                </a:tc>
                <a:extLst>
                  <a:ext uri="{0D108BD9-81ED-4DB2-BD59-A6C34878D82A}">
                    <a16:rowId xmlns:a16="http://schemas.microsoft.com/office/drawing/2014/main" val="134164232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88563211"/>
              </p:ext>
            </p:extLst>
          </p:nvPr>
        </p:nvGraphicFramePr>
        <p:xfrm>
          <a:off x="4079943" y="306448"/>
          <a:ext cx="1556935" cy="4487494"/>
        </p:xfrm>
        <a:graphic>
          <a:graphicData uri="http://schemas.openxmlformats.org/drawingml/2006/table">
            <a:tbl>
              <a:tblPr firstRow="1" bandRow="1">
                <a:tableStyleId>{F5AB1C69-6EDB-4FF4-983F-18BD219EF322}</a:tableStyleId>
              </a:tblPr>
              <a:tblGrid>
                <a:gridCol w="278973">
                  <a:extLst>
                    <a:ext uri="{9D8B030D-6E8A-4147-A177-3AD203B41FA5}">
                      <a16:colId xmlns:a16="http://schemas.microsoft.com/office/drawing/2014/main" val="20001"/>
                    </a:ext>
                  </a:extLst>
                </a:gridCol>
                <a:gridCol w="1277962">
                  <a:extLst>
                    <a:ext uri="{9D8B030D-6E8A-4147-A177-3AD203B41FA5}">
                      <a16:colId xmlns:a16="http://schemas.microsoft.com/office/drawing/2014/main" val="20000"/>
                    </a:ext>
                  </a:extLst>
                </a:gridCol>
              </a:tblGrid>
              <a:tr h="436369">
                <a:tc gridSpan="2">
                  <a:txBody>
                    <a:bodyPr/>
                    <a:lstStyle/>
                    <a:p>
                      <a:pPr algn="ctr"/>
                      <a:r>
                        <a:rPr lang="en-GB" sz="1100" dirty="0">
                          <a:latin typeface="Cambria" panose="02040503050406030204" pitchFamily="18" charset="0"/>
                          <a:ea typeface="Cambria" panose="02040503050406030204" pitchFamily="18" charset="0"/>
                        </a:rPr>
                        <a:t>STRANDS OF DRAMA LESSONS</a:t>
                      </a:r>
                    </a:p>
                  </a:txBody>
                  <a:tcPr marL="74295" marR="74295" marT="37148" marB="37148"/>
                </a:tc>
                <a:tc hMerge="1">
                  <a:txBody>
                    <a:bodyPr/>
                    <a:lstStyle/>
                    <a:p>
                      <a:pPr algn="ctr"/>
                      <a:endParaRPr lang="en-GB" sz="1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0"/>
                  </a:ext>
                </a:extLst>
              </a:tr>
              <a:tr h="891004">
                <a:tc>
                  <a:txBody>
                    <a:bodyPr/>
                    <a:lstStyle/>
                    <a:p>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1000" b="1" dirty="0">
                          <a:latin typeface="Cambria" panose="02040503050406030204" pitchFamily="18" charset="0"/>
                          <a:ea typeface="Cambria" panose="02040503050406030204" pitchFamily="18" charset="0"/>
                        </a:rPr>
                        <a:t>Performing: </a:t>
                      </a:r>
                      <a:r>
                        <a:rPr lang="en-GB" sz="1000" b="0" dirty="0">
                          <a:latin typeface="Cambria" panose="02040503050406030204" pitchFamily="18" charset="0"/>
                          <a:ea typeface="Cambria" panose="02040503050406030204" pitchFamily="18" charset="0"/>
                        </a:rPr>
                        <a:t>P</a:t>
                      </a:r>
                      <a:r>
                        <a:rPr lang="en-GB" sz="1000" dirty="0">
                          <a:latin typeface="Cambria" panose="02040503050406030204" pitchFamily="18" charset="0"/>
                          <a:ea typeface="Cambria" panose="02040503050406030204" pitchFamily="18" charset="0"/>
                        </a:rPr>
                        <a:t>resenting  your drama to an audience.</a:t>
                      </a:r>
                    </a:p>
                    <a:p>
                      <a:endParaRPr lang="en-GB" sz="10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0001"/>
                  </a:ext>
                </a:extLst>
              </a:tr>
              <a:tr h="728634">
                <a:tc>
                  <a:txBody>
                    <a:bodyPr/>
                    <a:lstStyle/>
                    <a:p>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1000" b="1" dirty="0">
                          <a:latin typeface="Cambria" panose="02040503050406030204" pitchFamily="18" charset="0"/>
                          <a:ea typeface="Cambria" panose="02040503050406030204" pitchFamily="18" charset="0"/>
                        </a:rPr>
                        <a:t>Devising: </a:t>
                      </a:r>
                      <a:r>
                        <a:rPr lang="en-GB" sz="1000" dirty="0">
                          <a:latin typeface="Cambria" panose="02040503050406030204" pitchFamily="18" charset="0"/>
                          <a:ea typeface="Cambria" panose="02040503050406030204" pitchFamily="18" charset="0"/>
                        </a:rPr>
                        <a:t>Creating your own performance.</a:t>
                      </a:r>
                    </a:p>
                    <a:p>
                      <a:endParaRPr lang="en-GB" sz="10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343826949"/>
                  </a:ext>
                </a:extLst>
              </a:tr>
              <a:tr h="1378113">
                <a:tc>
                  <a:txBody>
                    <a:bodyPr/>
                    <a:lstStyle/>
                    <a:p>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Cambria" panose="02040503050406030204" pitchFamily="18" charset="0"/>
                          <a:ea typeface="Cambria" panose="02040503050406030204" pitchFamily="18" charset="0"/>
                        </a:rPr>
                        <a:t>Appreciation: </a:t>
                      </a:r>
                      <a:r>
                        <a:rPr lang="en-GB" sz="1000" dirty="0">
                          <a:latin typeface="Cambria" panose="02040503050406030204" pitchFamily="18" charset="0"/>
                          <a:ea typeface="Cambria" panose="02040503050406030204" pitchFamily="18" charset="0"/>
                        </a:rPr>
                        <a:t> Understanding and commenting on your own performance and the performances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2589387384"/>
                  </a:ext>
                </a:extLst>
              </a:tr>
              <a:tr h="1053374">
                <a:tc>
                  <a:txBody>
                    <a:bodyPr/>
                    <a:lstStyle/>
                    <a:p>
                      <a:r>
                        <a:rPr lang="en-GB" sz="10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1000" b="1" dirty="0">
                          <a:latin typeface="Cambria" panose="02040503050406030204" pitchFamily="18" charset="0"/>
                          <a:ea typeface="Cambria" panose="02040503050406030204" pitchFamily="18" charset="0"/>
                        </a:rPr>
                        <a:t>Designing:</a:t>
                      </a:r>
                    </a:p>
                    <a:p>
                      <a:r>
                        <a:rPr lang="en-GB" sz="1000" dirty="0">
                          <a:latin typeface="Cambria" panose="02040503050406030204" pitchFamily="18" charset="0"/>
                          <a:ea typeface="Cambria" panose="02040503050406030204" pitchFamily="18" charset="0"/>
                        </a:rPr>
                        <a:t>Lighting, Sound, Costume and Set design that help create a vision.</a:t>
                      </a:r>
                    </a:p>
                    <a:p>
                      <a:endParaRPr lang="en-GB" sz="10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428198608"/>
                  </a:ext>
                </a:extLst>
              </a:tr>
            </a:tbl>
          </a:graphicData>
        </a:graphic>
      </p:graphicFrame>
      <p:graphicFrame>
        <p:nvGraphicFramePr>
          <p:cNvPr id="8" name="Table 7">
            <a:extLst>
              <a:ext uri="{FF2B5EF4-FFF2-40B4-BE49-F238E27FC236}">
                <a16:creationId xmlns:a16="http://schemas.microsoft.com/office/drawing/2014/main" id="{7162E361-0272-1D0E-2430-F9714F5AF335}"/>
              </a:ext>
            </a:extLst>
          </p:cNvPr>
          <p:cNvGraphicFramePr>
            <a:graphicFrameLocks noGrp="1"/>
          </p:cNvGraphicFramePr>
          <p:nvPr>
            <p:extLst>
              <p:ext uri="{D42A27DB-BD31-4B8C-83A1-F6EECF244321}">
                <p14:modId xmlns:p14="http://schemas.microsoft.com/office/powerpoint/2010/main" val="2371910188"/>
              </p:ext>
            </p:extLst>
          </p:nvPr>
        </p:nvGraphicFramePr>
        <p:xfrm>
          <a:off x="5721868" y="4629371"/>
          <a:ext cx="4064002" cy="2163907"/>
        </p:xfrm>
        <a:graphic>
          <a:graphicData uri="http://schemas.openxmlformats.org/drawingml/2006/table">
            <a:tbl>
              <a:tblPr firstRow="1" bandRow="1">
                <a:tableStyleId>{00A15C55-8517-42AA-B614-E9B94910E393}</a:tableStyleId>
              </a:tblPr>
              <a:tblGrid>
                <a:gridCol w="173990">
                  <a:extLst>
                    <a:ext uri="{9D8B030D-6E8A-4147-A177-3AD203B41FA5}">
                      <a16:colId xmlns:a16="http://schemas.microsoft.com/office/drawing/2014/main" val="2313375431"/>
                    </a:ext>
                  </a:extLst>
                </a:gridCol>
                <a:gridCol w="607064">
                  <a:extLst>
                    <a:ext uri="{9D8B030D-6E8A-4147-A177-3AD203B41FA5}">
                      <a16:colId xmlns:a16="http://schemas.microsoft.com/office/drawing/2014/main" val="3942655289"/>
                    </a:ext>
                  </a:extLst>
                </a:gridCol>
                <a:gridCol w="3282948">
                  <a:extLst>
                    <a:ext uri="{9D8B030D-6E8A-4147-A177-3AD203B41FA5}">
                      <a16:colId xmlns:a16="http://schemas.microsoft.com/office/drawing/2014/main" val="309363695"/>
                    </a:ext>
                  </a:extLst>
                </a:gridCol>
              </a:tblGrid>
              <a:tr h="271008">
                <a:tc gridSpan="3">
                  <a:txBody>
                    <a:bodyPr/>
                    <a:lstStyle/>
                    <a:p>
                      <a:pPr algn="ctr"/>
                      <a:r>
                        <a:rPr lang="en-GB" sz="1400" dirty="0">
                          <a:latin typeface="Cambria" panose="02040503050406030204" pitchFamily="18" charset="0"/>
                          <a:ea typeface="Cambria" panose="02040503050406030204" pitchFamily="18" charset="0"/>
                        </a:rPr>
                        <a:t>KEY THEMES</a:t>
                      </a:r>
                    </a:p>
                  </a:txBody>
                  <a:tcPr marL="74295" marR="74295" marT="37148" marB="3714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78456035"/>
                  </a:ext>
                </a:extLst>
              </a:tr>
              <a:tr h="671773">
                <a:tc>
                  <a:txBody>
                    <a:bodyPr/>
                    <a:lstStyle/>
                    <a:p>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Social Class</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The play highlights the stark differences between the working-class Johnstone and the middle-class Lyons, showing how social class impacts opportunities and life outcomes.</a:t>
                      </a:r>
                    </a:p>
                  </a:txBody>
                  <a:tcPr marL="74295" marR="74295" marT="37148" marB="37148" anchor="ctr"/>
                </a:tc>
                <a:extLst>
                  <a:ext uri="{0D108BD9-81ED-4DB2-BD59-A6C34878D82A}">
                    <a16:rowId xmlns:a16="http://schemas.microsoft.com/office/drawing/2014/main" val="2785180153"/>
                  </a:ext>
                </a:extLst>
              </a:tr>
              <a:tr h="520582">
                <a:tc>
                  <a:txBody>
                    <a:bodyPr/>
                    <a:lstStyle/>
                    <a:p>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Fate</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The idea that Mickey and Eddie’s tragic end is inevitable, reinforced by superstition and the Narrator’s warnings.</a:t>
                      </a:r>
                    </a:p>
                  </a:txBody>
                  <a:tcPr marL="74295" marR="74295" marT="37148" marB="37148" anchor="ctr"/>
                </a:tc>
                <a:extLst>
                  <a:ext uri="{0D108BD9-81ED-4DB2-BD59-A6C34878D82A}">
                    <a16:rowId xmlns:a16="http://schemas.microsoft.com/office/drawing/2014/main" val="3993341033"/>
                  </a:ext>
                </a:extLst>
              </a:tr>
              <a:tr h="671773">
                <a:tc>
                  <a:txBody>
                    <a:bodyPr/>
                    <a:lstStyle/>
                    <a:p>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Nature/ Nurture </a:t>
                      </a:r>
                    </a:p>
                  </a:txBody>
                  <a:tcPr marL="74295" marR="74295" marT="37148" marB="37148" anchor="ctr"/>
                </a:tc>
                <a:tc>
                  <a:txBody>
                    <a:bodyPr/>
                    <a:lstStyle/>
                    <a:p>
                      <a:r>
                        <a:rPr lang="en-GB" sz="1000" dirty="0">
                          <a:latin typeface="Cambria" panose="02040503050406030204" pitchFamily="18" charset="0"/>
                          <a:ea typeface="Cambria" panose="02040503050406030204" pitchFamily="18" charset="0"/>
                        </a:rPr>
                        <a:t>The play explores whether personality and success are shaped more by upbringing (nurture) or inherent traits (nature), as seen in the contrasting lives of the twins.</a:t>
                      </a:r>
                    </a:p>
                  </a:txBody>
                  <a:tcPr marL="74295" marR="74295" marT="37148" marB="37148" anchor="ctr"/>
                </a:tc>
                <a:extLst>
                  <a:ext uri="{0D108BD9-81ED-4DB2-BD59-A6C34878D82A}">
                    <a16:rowId xmlns:a16="http://schemas.microsoft.com/office/drawing/2014/main" val="932959289"/>
                  </a:ext>
                </a:extLst>
              </a:tr>
            </a:tbl>
          </a:graphicData>
        </a:graphic>
      </p:graphicFrame>
      <p:sp>
        <p:nvSpPr>
          <p:cNvPr id="2" name="TextBox 1">
            <a:extLst>
              <a:ext uri="{FF2B5EF4-FFF2-40B4-BE49-F238E27FC236}">
                <a16:creationId xmlns:a16="http://schemas.microsoft.com/office/drawing/2014/main" id="{77BFBB4E-973E-4E93-BDB9-38D884921E6F}"/>
              </a:ext>
            </a:extLst>
          </p:cNvPr>
          <p:cNvSpPr txBox="1"/>
          <p:nvPr/>
        </p:nvSpPr>
        <p:spPr>
          <a:xfrm>
            <a:off x="8734871" y="-25667"/>
            <a:ext cx="1284540" cy="317459"/>
          </a:xfrm>
          <a:prstGeom prst="rect">
            <a:avLst/>
          </a:prstGeom>
          <a:noFill/>
        </p:spPr>
        <p:txBody>
          <a:bodyPr wrap="square" rtlCol="0">
            <a:spAutoFit/>
          </a:bodyPr>
          <a:lstStyle/>
          <a:p>
            <a:pPr algn="ctr"/>
            <a:r>
              <a:rPr lang="en-GB" sz="1463" b="1" dirty="0">
                <a:latin typeface="Cambria" panose="02040503050406030204" pitchFamily="18" charset="0"/>
                <a:ea typeface="Cambria" panose="02040503050406030204" pitchFamily="18" charset="0"/>
              </a:rPr>
              <a:t>DRAMA</a:t>
            </a:r>
          </a:p>
        </p:txBody>
      </p:sp>
      <p:graphicFrame>
        <p:nvGraphicFramePr>
          <p:cNvPr id="9" name="Table 10">
            <a:extLst>
              <a:ext uri="{FF2B5EF4-FFF2-40B4-BE49-F238E27FC236}">
                <a16:creationId xmlns:a16="http://schemas.microsoft.com/office/drawing/2014/main" id="{05B844DF-BCC2-4D0C-8328-001ECED1D766}"/>
              </a:ext>
            </a:extLst>
          </p:cNvPr>
          <p:cNvGraphicFramePr>
            <a:graphicFrameLocks noGrp="1"/>
          </p:cNvGraphicFramePr>
          <p:nvPr>
            <p:extLst>
              <p:ext uri="{D42A27DB-BD31-4B8C-83A1-F6EECF244321}">
                <p14:modId xmlns:p14="http://schemas.microsoft.com/office/powerpoint/2010/main" val="1211764274"/>
              </p:ext>
            </p:extLst>
          </p:nvPr>
        </p:nvGraphicFramePr>
        <p:xfrm>
          <a:off x="4090445" y="4868929"/>
          <a:ext cx="1555994" cy="1895577"/>
        </p:xfrm>
        <a:graphic>
          <a:graphicData uri="http://schemas.openxmlformats.org/drawingml/2006/table">
            <a:tbl>
              <a:tblPr firstRow="1" bandRow="1">
                <a:tableStyleId>{073A0DAA-6AF3-43AB-8588-CEC1D06C72B9}</a:tableStyleId>
              </a:tblPr>
              <a:tblGrid>
                <a:gridCol w="173990">
                  <a:extLst>
                    <a:ext uri="{9D8B030D-6E8A-4147-A177-3AD203B41FA5}">
                      <a16:colId xmlns:a16="http://schemas.microsoft.com/office/drawing/2014/main" val="2652837596"/>
                    </a:ext>
                  </a:extLst>
                </a:gridCol>
                <a:gridCol w="1382004">
                  <a:extLst>
                    <a:ext uri="{9D8B030D-6E8A-4147-A177-3AD203B41FA5}">
                      <a16:colId xmlns:a16="http://schemas.microsoft.com/office/drawing/2014/main" val="3333437870"/>
                    </a:ext>
                  </a:extLst>
                </a:gridCol>
              </a:tblGrid>
              <a:tr h="419097">
                <a:tc gridSpan="2">
                  <a:txBody>
                    <a:bodyPr/>
                    <a:lstStyle/>
                    <a:p>
                      <a:pPr algn="ctr"/>
                      <a:r>
                        <a:rPr lang="en-GB" sz="1100" dirty="0">
                          <a:latin typeface="Cambria" panose="02040503050406030204" pitchFamily="18" charset="0"/>
                          <a:ea typeface="Cambria" panose="02040503050406030204" pitchFamily="18" charset="0"/>
                        </a:rPr>
                        <a:t>REHEARSAL STRATEGIES</a:t>
                      </a:r>
                    </a:p>
                  </a:txBody>
                  <a:tcPr marL="74295" marR="74295" marT="37148" marB="37148"/>
                </a:tc>
                <a:tc hMerge="1">
                  <a:txBody>
                    <a:bodyPr/>
                    <a:lstStyle/>
                    <a:p>
                      <a:endParaRPr lang="en-GB" dirty="0"/>
                    </a:p>
                  </a:txBody>
                  <a:tcPr/>
                </a:tc>
                <a:extLst>
                  <a:ext uri="{0D108BD9-81ED-4DB2-BD59-A6C34878D82A}">
                    <a16:rowId xmlns:a16="http://schemas.microsoft.com/office/drawing/2014/main" val="790244834"/>
                  </a:ext>
                </a:extLst>
              </a:tr>
              <a:tr h="295296">
                <a:tc>
                  <a:txBody>
                    <a:bodyPr/>
                    <a:lstStyle/>
                    <a:p>
                      <a:r>
                        <a:rPr lang="en-GB" sz="1000" dirty="0">
                          <a:latin typeface="Cambria" panose="02040503050406030204" pitchFamily="18" charset="0"/>
                          <a:ea typeface="Cambria" panose="02040503050406030204" pitchFamily="18" charset="0"/>
                        </a:rPr>
                        <a:t>1</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Cambria" panose="02040503050406030204" pitchFamily="18" charset="0"/>
                          <a:ea typeface="Cambria" panose="02040503050406030204" pitchFamily="18" charset="0"/>
                          <a:cs typeface="+mn-cs"/>
                        </a:rPr>
                        <a:t>Systematic repetition</a:t>
                      </a:r>
                    </a:p>
                  </a:txBody>
                  <a:tcPr marL="74295" marR="74295" marT="37148" marB="37148" anchor="ctr"/>
                </a:tc>
                <a:extLst>
                  <a:ext uri="{0D108BD9-81ED-4DB2-BD59-A6C34878D82A}">
                    <a16:rowId xmlns:a16="http://schemas.microsoft.com/office/drawing/2014/main" val="1338891912"/>
                  </a:ext>
                </a:extLst>
              </a:tr>
              <a:tr h="295296">
                <a:tc>
                  <a:txBody>
                    <a:bodyPr/>
                    <a:lstStyle/>
                    <a:p>
                      <a:r>
                        <a:rPr lang="en-GB" sz="1000" dirty="0">
                          <a:latin typeface="Cambria" panose="02040503050406030204" pitchFamily="18" charset="0"/>
                          <a:ea typeface="Cambria" panose="02040503050406030204" pitchFamily="18" charset="0"/>
                        </a:rPr>
                        <a:t>2</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Cambria" panose="02040503050406030204" pitchFamily="18" charset="0"/>
                          <a:ea typeface="Cambria" panose="02040503050406030204" pitchFamily="18" charset="0"/>
                          <a:cs typeface="+mn-cs"/>
                        </a:rPr>
                        <a:t>Rehearsal discipline</a:t>
                      </a:r>
                    </a:p>
                  </a:txBody>
                  <a:tcPr marL="74295" marR="74295" marT="37148" marB="37148" anchor="ctr"/>
                </a:tc>
                <a:extLst>
                  <a:ext uri="{0D108BD9-81ED-4DB2-BD59-A6C34878D82A}">
                    <a16:rowId xmlns:a16="http://schemas.microsoft.com/office/drawing/2014/main" val="333866588"/>
                  </a:ext>
                </a:extLst>
              </a:tr>
              <a:tr h="295296">
                <a:tc>
                  <a:txBody>
                    <a:bodyPr/>
                    <a:lstStyle/>
                    <a:p>
                      <a:r>
                        <a:rPr lang="en-GB" sz="1000" dirty="0">
                          <a:latin typeface="Cambria" panose="02040503050406030204" pitchFamily="18" charset="0"/>
                          <a:ea typeface="Cambria" panose="02040503050406030204" pitchFamily="18" charset="0"/>
                        </a:rPr>
                        <a:t>3</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Cambria" panose="02040503050406030204" pitchFamily="18" charset="0"/>
                          <a:ea typeface="Cambria" panose="02040503050406030204" pitchFamily="18" charset="0"/>
                          <a:cs typeface="+mn-cs"/>
                        </a:rPr>
                        <a:t>Planning of rehearsal</a:t>
                      </a:r>
                    </a:p>
                  </a:txBody>
                  <a:tcPr marL="74295" marR="74295" marT="37148" marB="37148" anchor="ctr"/>
                </a:tc>
                <a:extLst>
                  <a:ext uri="{0D108BD9-81ED-4DB2-BD59-A6C34878D82A}">
                    <a16:rowId xmlns:a16="http://schemas.microsoft.com/office/drawing/2014/main" val="2505436540"/>
                  </a:ext>
                </a:extLst>
              </a:tr>
              <a:tr h="295296">
                <a:tc>
                  <a:txBody>
                    <a:bodyPr/>
                    <a:lstStyle/>
                    <a:p>
                      <a:r>
                        <a:rPr lang="en-GB" sz="1000" dirty="0">
                          <a:latin typeface="Cambria" panose="02040503050406030204" pitchFamily="18" charset="0"/>
                          <a:ea typeface="Cambria" panose="02040503050406030204" pitchFamily="18" charset="0"/>
                        </a:rPr>
                        <a:t>4</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Cambria" panose="02040503050406030204" pitchFamily="18" charset="0"/>
                          <a:ea typeface="Cambria" panose="02040503050406030204" pitchFamily="18" charset="0"/>
                          <a:cs typeface="+mn-cs"/>
                        </a:rPr>
                        <a:t>Respond to feedback</a:t>
                      </a:r>
                    </a:p>
                  </a:txBody>
                  <a:tcPr marL="74295" marR="74295" marT="37148" marB="37148" anchor="ctr"/>
                </a:tc>
                <a:extLst>
                  <a:ext uri="{0D108BD9-81ED-4DB2-BD59-A6C34878D82A}">
                    <a16:rowId xmlns:a16="http://schemas.microsoft.com/office/drawing/2014/main" val="2724854334"/>
                  </a:ext>
                </a:extLst>
              </a:tr>
              <a:tr h="295296">
                <a:tc>
                  <a:txBody>
                    <a:bodyPr/>
                    <a:lstStyle/>
                    <a:p>
                      <a:r>
                        <a:rPr lang="en-GB" sz="1000" dirty="0">
                          <a:latin typeface="Cambria" panose="02040503050406030204" pitchFamily="18" charset="0"/>
                          <a:ea typeface="Cambria" panose="02040503050406030204" pitchFamily="18" charset="0"/>
                        </a:rPr>
                        <a:t>5</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Cambria" panose="02040503050406030204" pitchFamily="18" charset="0"/>
                          <a:ea typeface="Cambria" panose="02040503050406030204" pitchFamily="18" charset="0"/>
                          <a:cs typeface="+mn-cs"/>
                        </a:rPr>
                        <a:t>Own Research</a:t>
                      </a:r>
                    </a:p>
                  </a:txBody>
                  <a:tcPr marL="74295" marR="74295" marT="37148" marB="37148" anchor="ctr"/>
                </a:tc>
                <a:extLst>
                  <a:ext uri="{0D108BD9-81ED-4DB2-BD59-A6C34878D82A}">
                    <a16:rowId xmlns:a16="http://schemas.microsoft.com/office/drawing/2014/main" val="4110711633"/>
                  </a:ext>
                </a:extLst>
              </a:tr>
            </a:tbl>
          </a:graphicData>
        </a:graphic>
      </p:graphicFrame>
    </p:spTree>
    <p:extLst>
      <p:ext uri="{BB962C8B-B14F-4D97-AF65-F5344CB8AC3E}">
        <p14:creationId xmlns:p14="http://schemas.microsoft.com/office/powerpoint/2010/main" val="32361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65D3-D9C0-2651-E8DF-62B4E13E3B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BD3125-E41E-EA0E-9292-02F65372ADCF}"/>
              </a:ext>
            </a:extLst>
          </p:cNvPr>
          <p:cNvSpPr txBox="1"/>
          <p:nvPr/>
        </p:nvSpPr>
        <p:spPr>
          <a:xfrm>
            <a:off x="7378574" y="37444"/>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DANCE</a:t>
            </a:r>
          </a:p>
        </p:txBody>
      </p:sp>
      <p:sp>
        <p:nvSpPr>
          <p:cNvPr id="3" name="TextBox 2">
            <a:extLst>
              <a:ext uri="{FF2B5EF4-FFF2-40B4-BE49-F238E27FC236}">
                <a16:creationId xmlns:a16="http://schemas.microsoft.com/office/drawing/2014/main" id="{68660C8C-264D-4B85-89FA-89A94538B811}"/>
              </a:ext>
            </a:extLst>
          </p:cNvPr>
          <p:cNvSpPr txBox="1"/>
          <p:nvPr/>
        </p:nvSpPr>
        <p:spPr>
          <a:xfrm>
            <a:off x="-993049" y="52833"/>
            <a:ext cx="10899049" cy="369332"/>
          </a:xfrm>
          <a:prstGeom prst="rect">
            <a:avLst/>
          </a:prstGeom>
          <a:noFill/>
        </p:spPr>
        <p:txBody>
          <a:bodyPr wrap="square" rtlCol="0">
            <a:spAutoFit/>
          </a:bodyPr>
          <a:lstStyle/>
          <a:p>
            <a:pPr algn="ctr" defTabSz="457189"/>
            <a:r>
              <a:rPr lang="en-GB" b="1" dirty="0">
                <a:solidFill>
                  <a:prstClr val="black"/>
                </a:solidFill>
                <a:latin typeface="Cambria" panose="02040503050406030204" pitchFamily="18" charset="0"/>
                <a:ea typeface="Cambria" panose="02040503050406030204" pitchFamily="18" charset="0"/>
              </a:rPr>
              <a:t>| Year 9 | Term 5 | </a:t>
            </a:r>
            <a:r>
              <a:rPr lang="en-GB" sz="1700" b="1" dirty="0">
                <a:latin typeface="Cambria" panose="02040503050406030204" pitchFamily="18" charset="0"/>
                <a:ea typeface="Cambria" panose="02040503050406030204" pitchFamily="18" charset="0"/>
              </a:rPr>
              <a:t>How can we apply Fosse-style skills and techniques in performance</a:t>
            </a:r>
            <a:r>
              <a:rPr lang="en-GB" b="1" dirty="0">
                <a:solidFill>
                  <a:prstClr val="black"/>
                </a:solidFill>
                <a:latin typeface="Cambria" panose="02040503050406030204" pitchFamily="18" charset="0"/>
                <a:ea typeface="Cambria" panose="02040503050406030204"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091493734"/>
              </p:ext>
            </p:extLst>
          </p:nvPr>
        </p:nvGraphicFramePr>
        <p:xfrm>
          <a:off x="113099" y="437554"/>
          <a:ext cx="3150291" cy="6325328"/>
        </p:xfrm>
        <a:graphic>
          <a:graphicData uri="http://schemas.openxmlformats.org/drawingml/2006/table">
            <a:tbl>
              <a:tblPr firstRow="1" bandRow="1">
                <a:tableStyleId>{5C22544A-7EE6-4342-B048-85BDC9FD1C3A}</a:tableStyleId>
              </a:tblPr>
              <a:tblGrid>
                <a:gridCol w="342696">
                  <a:extLst>
                    <a:ext uri="{9D8B030D-6E8A-4147-A177-3AD203B41FA5}">
                      <a16:colId xmlns:a16="http://schemas.microsoft.com/office/drawing/2014/main" val="20000"/>
                    </a:ext>
                  </a:extLst>
                </a:gridCol>
                <a:gridCol w="904254">
                  <a:extLst>
                    <a:ext uri="{9D8B030D-6E8A-4147-A177-3AD203B41FA5}">
                      <a16:colId xmlns:a16="http://schemas.microsoft.com/office/drawing/2014/main" val="20001"/>
                    </a:ext>
                  </a:extLst>
                </a:gridCol>
                <a:gridCol w="1903341">
                  <a:extLst>
                    <a:ext uri="{9D8B030D-6E8A-4147-A177-3AD203B41FA5}">
                      <a16:colId xmlns:a16="http://schemas.microsoft.com/office/drawing/2014/main" val="20002"/>
                    </a:ext>
                  </a:extLst>
                </a:gridCol>
              </a:tblGrid>
              <a:tr h="305015">
                <a:tc gridSpan="3">
                  <a:txBody>
                    <a:bodyPr/>
                    <a:lstStyle/>
                    <a:p>
                      <a:pPr algn="ctr"/>
                      <a:r>
                        <a:rPr lang="en-GB" sz="1400" dirty="0">
                          <a:latin typeface="Cambria" panose="02040503050406030204" pitchFamily="18" charset="0"/>
                          <a:ea typeface="Cambria" panose="02040503050406030204" pitchFamily="18" charset="0"/>
                        </a:rPr>
                        <a:t>PHYSICAL FEATURES OF FOSSE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39602">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ambria" panose="02040503050406030204" pitchFamily="18" charset="0"/>
                          <a:ea typeface="Cambria" panose="02040503050406030204" pitchFamily="18" charset="0"/>
                        </a:rPr>
                        <a:t>Isolation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ambria" panose="02040503050406030204" pitchFamily="18" charset="0"/>
                          <a:ea typeface="Cambria" panose="02040503050406030204" pitchFamily="18" charset="0"/>
                        </a:rPr>
                        <a:t>Sharp, controlled movements that emphasise one body part at a time.</a:t>
                      </a:r>
                    </a:p>
                  </a:txBody>
                  <a:tcPr anchor="ctr"/>
                </a:tc>
                <a:extLst>
                  <a:ext uri="{0D108BD9-81ED-4DB2-BD59-A6C34878D82A}">
                    <a16:rowId xmlns:a16="http://schemas.microsoft.com/office/drawing/2014/main" val="10001"/>
                  </a:ext>
                </a:extLst>
              </a:tr>
              <a:tr h="397650">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Angular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Distinctive, exaggerated angles in the arms, legs, and body.</a:t>
                      </a:r>
                    </a:p>
                  </a:txBody>
                  <a:tcPr anchor="ctr"/>
                </a:tc>
                <a:extLst>
                  <a:ext uri="{0D108BD9-81ED-4DB2-BD59-A6C34878D82A}">
                    <a16:rowId xmlns:a16="http://schemas.microsoft.com/office/drawing/2014/main" val="10002"/>
                  </a:ext>
                </a:extLst>
              </a:tr>
              <a:tr h="689491">
                <a:tc>
                  <a:txBody>
                    <a:bodyPr/>
                    <a:lstStyle/>
                    <a:p>
                      <a:r>
                        <a:rPr lang="en-GB" sz="1000" dirty="0">
                          <a:latin typeface="Cambria" panose="02040503050406030204" pitchFamily="18" charset="0"/>
                          <a:ea typeface="Cambria" panose="02040503050406030204" pitchFamily="18"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Inward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Turned-in knees, slouched posture, and hunched shoulders create a unique silhouette.</a:t>
                      </a:r>
                    </a:p>
                  </a:txBody>
                  <a:tcPr anchor="ctr"/>
                </a:tc>
                <a:extLst>
                  <a:ext uri="{0D108BD9-81ED-4DB2-BD59-A6C34878D82A}">
                    <a16:rowId xmlns:a16="http://schemas.microsoft.com/office/drawing/2014/main" val="10003"/>
                  </a:ext>
                </a:extLst>
              </a:tr>
              <a:tr h="539602">
                <a:tc>
                  <a:txBody>
                    <a:bodyPr/>
                    <a:lstStyle/>
                    <a:p>
                      <a:r>
                        <a:rPr lang="en-GB" sz="100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Props </a:t>
                      </a:r>
                    </a:p>
                  </a:txBody>
                  <a:tcPr anchor="ctr"/>
                </a:tc>
                <a:tc>
                  <a:txBody>
                    <a:bodyPr/>
                    <a:lstStyle/>
                    <a:p>
                      <a:r>
                        <a:rPr lang="en-GB" sz="1000" dirty="0">
                          <a:latin typeface="Cambria" panose="02040503050406030204" pitchFamily="18" charset="0"/>
                          <a:ea typeface="Cambria" panose="02040503050406030204" pitchFamily="18" charset="0"/>
                        </a:rPr>
                        <a:t>Use of canes, hats, gloves, and chairs as integral parts of choreography.</a:t>
                      </a:r>
                    </a:p>
                  </a:txBody>
                  <a:tcPr anchor="ctr"/>
                </a:tc>
                <a:extLst>
                  <a:ext uri="{0D108BD9-81ED-4DB2-BD59-A6C34878D82A}">
                    <a16:rowId xmlns:a16="http://schemas.microsoft.com/office/drawing/2014/main" val="10004"/>
                  </a:ext>
                </a:extLst>
              </a:tr>
              <a:tr h="689491">
                <a:tc>
                  <a:txBody>
                    <a:bodyPr/>
                    <a:lstStyle/>
                    <a:p>
                      <a:r>
                        <a:rPr lang="en-GB" sz="1000" dirty="0">
                          <a:latin typeface="Cambria" panose="02040503050406030204" pitchFamily="18" charset="0"/>
                          <a:ea typeface="Cambria" panose="02040503050406030204" pitchFamily="18" charset="0"/>
                        </a:rPr>
                        <a:t>5</a:t>
                      </a:r>
                    </a:p>
                  </a:txBody>
                  <a:tcPr anchor="ctr"/>
                </a:tc>
                <a:tc>
                  <a:txBody>
                    <a:bodyPr/>
                    <a:lstStyle/>
                    <a:p>
                      <a:r>
                        <a:rPr lang="en-GB" sz="1000" dirty="0">
                          <a:latin typeface="Cambria" panose="02040503050406030204" pitchFamily="18" charset="0"/>
                          <a:ea typeface="Cambria" panose="02040503050406030204" pitchFamily="18" charset="0"/>
                        </a:rPr>
                        <a:t>Finger Articulation</a:t>
                      </a:r>
                    </a:p>
                  </a:txBody>
                  <a:tcPr anchor="ctr"/>
                </a:tc>
                <a:tc>
                  <a:txBody>
                    <a:bodyPr/>
                    <a:lstStyle/>
                    <a:p>
                      <a:r>
                        <a:rPr lang="en-GB" sz="1000" dirty="0">
                          <a:latin typeface="Cambria" panose="02040503050406030204" pitchFamily="18" charset="0"/>
                          <a:ea typeface="Cambria" panose="02040503050406030204" pitchFamily="18" charset="0"/>
                        </a:rPr>
                        <a:t>Expressive use of hands and fingers, such as Fosse’s signature jazz hands and boiled eggs.</a:t>
                      </a:r>
                    </a:p>
                  </a:txBody>
                  <a:tcPr anchor="ctr"/>
                </a:tc>
                <a:extLst>
                  <a:ext uri="{0D108BD9-81ED-4DB2-BD59-A6C34878D82A}">
                    <a16:rowId xmlns:a16="http://schemas.microsoft.com/office/drawing/2014/main" val="10005"/>
                  </a:ext>
                </a:extLst>
              </a:tr>
              <a:tr h="539602">
                <a:tc>
                  <a:txBody>
                    <a:bodyPr/>
                    <a:lstStyle/>
                    <a:p>
                      <a:r>
                        <a:rPr lang="en-GB" sz="1000" dirty="0">
                          <a:latin typeface="Cambria" panose="02040503050406030204" pitchFamily="18" charset="0"/>
                          <a:ea typeface="Cambria" panose="02040503050406030204" pitchFamily="18" charset="0"/>
                        </a:rPr>
                        <a:t>6</a:t>
                      </a:r>
                    </a:p>
                  </a:txBody>
                  <a:tcPr anchor="ctr"/>
                </a:tc>
                <a:tc>
                  <a:txBody>
                    <a:bodyPr/>
                    <a:lstStyle/>
                    <a:p>
                      <a:r>
                        <a:rPr lang="en-GB" sz="1000" dirty="0">
                          <a:latin typeface="Cambria" panose="02040503050406030204" pitchFamily="18" charset="0"/>
                          <a:ea typeface="Cambria" panose="02040503050406030204" pitchFamily="18" charset="0"/>
                        </a:rPr>
                        <a:t>Catlike </a:t>
                      </a:r>
                    </a:p>
                  </a:txBody>
                  <a:tcPr anchor="ctr"/>
                </a:tc>
                <a:tc>
                  <a:txBody>
                    <a:bodyPr/>
                    <a:lstStyle/>
                    <a:p>
                      <a:r>
                        <a:rPr lang="en-GB" sz="1000" dirty="0">
                          <a:latin typeface="Cambria" panose="02040503050406030204" pitchFamily="18" charset="0"/>
                          <a:ea typeface="Cambria" panose="02040503050406030204" pitchFamily="18" charset="0"/>
                        </a:rPr>
                        <a:t>Smooth, slinky transitions between movements, giving a cool, effortless feel.</a:t>
                      </a:r>
                    </a:p>
                  </a:txBody>
                  <a:tcPr anchor="ctr"/>
                </a:tc>
                <a:extLst>
                  <a:ext uri="{0D108BD9-81ED-4DB2-BD59-A6C34878D82A}">
                    <a16:rowId xmlns:a16="http://schemas.microsoft.com/office/drawing/2014/main" val="10006"/>
                  </a:ext>
                </a:extLst>
              </a:tr>
              <a:tr h="645612">
                <a:tc>
                  <a:txBody>
                    <a:bodyPr/>
                    <a:lstStyle/>
                    <a:p>
                      <a:r>
                        <a:rPr lang="en-GB" sz="1000" dirty="0">
                          <a:latin typeface="Cambria" panose="02040503050406030204" pitchFamily="18" charset="0"/>
                          <a:ea typeface="Cambria" panose="02040503050406030204" pitchFamily="18" charset="0"/>
                        </a:rPr>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Percussive </a:t>
                      </a:r>
                    </a:p>
                  </a:txBody>
                  <a:tcPr anchor="ctr"/>
                </a:tc>
                <a:tc>
                  <a:txBody>
                    <a:bodyPr/>
                    <a:lstStyle/>
                    <a:p>
                      <a:r>
                        <a:rPr lang="en-GB" sz="1000" dirty="0">
                          <a:latin typeface="Cambria" panose="02040503050406030204" pitchFamily="18" charset="0"/>
                          <a:ea typeface="Cambria" panose="02040503050406030204" pitchFamily="18" charset="0"/>
                        </a:rPr>
                        <a:t>Movements often sync with the rhythm of the music, emphasizing beats sharply.</a:t>
                      </a:r>
                    </a:p>
                  </a:txBody>
                  <a:tcPr anchor="ctr"/>
                </a:tc>
                <a:extLst>
                  <a:ext uri="{0D108BD9-81ED-4DB2-BD59-A6C34878D82A}">
                    <a16:rowId xmlns:a16="http://schemas.microsoft.com/office/drawing/2014/main" val="10007"/>
                  </a:ext>
                </a:extLst>
              </a:tr>
              <a:tr h="539791">
                <a:tc>
                  <a:txBody>
                    <a:bodyPr/>
                    <a:lstStyle/>
                    <a:p>
                      <a:r>
                        <a:rPr lang="en-GB" sz="1000" dirty="0">
                          <a:latin typeface="Cambria" panose="02040503050406030204" pitchFamily="18" charset="0"/>
                          <a:ea typeface="Cambria" panose="02040503050406030204" pitchFamily="18" charset="0"/>
                        </a:rPr>
                        <a: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Stylised </a:t>
                      </a:r>
                    </a:p>
                  </a:txBody>
                  <a:tcPr anchor="ctr"/>
                </a:tc>
                <a:tc>
                  <a:txBody>
                    <a:bodyPr/>
                    <a:lstStyle/>
                    <a:p>
                      <a:r>
                        <a:rPr lang="en-GB" sz="1000" dirty="0">
                          <a:latin typeface="Cambria" panose="02040503050406030204" pitchFamily="18" charset="0"/>
                          <a:ea typeface="Cambria" panose="02040503050406030204" pitchFamily="18" charset="0"/>
                        </a:rPr>
                        <a:t>A highly recognisable, theatrical aesthetic with a sleek, sensual quality.</a:t>
                      </a:r>
                    </a:p>
                  </a:txBody>
                  <a:tcPr anchor="ctr"/>
                </a:tc>
                <a:extLst>
                  <a:ext uri="{0D108BD9-81ED-4DB2-BD59-A6C34878D82A}">
                    <a16:rowId xmlns:a16="http://schemas.microsoft.com/office/drawing/2014/main" val="619198210"/>
                  </a:ext>
                </a:extLst>
              </a:tr>
              <a:tr h="539791">
                <a:tc>
                  <a:txBody>
                    <a:bodyPr/>
                    <a:lstStyle/>
                    <a:p>
                      <a:r>
                        <a:rPr lang="en-GB" sz="1000" dirty="0">
                          <a:latin typeface="Cambria" panose="02040503050406030204" pitchFamily="18" charset="0"/>
                          <a:ea typeface="Cambria" panose="02040503050406030204" pitchFamily="18"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Athleticism </a:t>
                      </a:r>
                    </a:p>
                  </a:txBody>
                  <a:tcPr anchor="ctr"/>
                </a:tc>
                <a:tc>
                  <a:txBody>
                    <a:bodyPr/>
                    <a:lstStyle/>
                    <a:p>
                      <a:r>
                        <a:rPr lang="en-GB" sz="1000" dirty="0">
                          <a:latin typeface="Cambria" panose="02040503050406030204" pitchFamily="18" charset="0"/>
                          <a:ea typeface="Cambria" panose="02040503050406030204" pitchFamily="18" charset="0"/>
                        </a:rPr>
                        <a:t>Powerful turns and leaps, combining grace with strength.</a:t>
                      </a:r>
                    </a:p>
                  </a:txBody>
                  <a:tcPr anchor="ctr"/>
                </a:tc>
                <a:extLst>
                  <a:ext uri="{0D108BD9-81ED-4DB2-BD59-A6C34878D82A}">
                    <a16:rowId xmlns:a16="http://schemas.microsoft.com/office/drawing/2014/main" val="382525265"/>
                  </a:ext>
                </a:extLst>
              </a:tr>
              <a:tr h="840620">
                <a:tc>
                  <a:txBody>
                    <a:bodyPr/>
                    <a:lstStyle/>
                    <a:p>
                      <a:r>
                        <a:rPr lang="en-GB" sz="1000" dirty="0">
                          <a:latin typeface="Cambria" panose="02040503050406030204" pitchFamily="18" charset="0"/>
                          <a:ea typeface="Cambria" panose="02040503050406030204" pitchFamily="18" charset="0"/>
                        </a:rPr>
                        <a:t>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Flexibility </a:t>
                      </a:r>
                    </a:p>
                  </a:txBody>
                  <a:tcPr anchor="ctr"/>
                </a:tc>
                <a:tc>
                  <a:txBody>
                    <a:bodyPr/>
                    <a:lstStyle/>
                    <a:p>
                      <a:r>
                        <a:rPr lang="en-GB" sz="1000" dirty="0">
                          <a:latin typeface="Cambria" panose="02040503050406030204" pitchFamily="18" charset="0"/>
                          <a:ea typeface="Cambria" panose="02040503050406030204" pitchFamily="18" charset="0"/>
                        </a:rPr>
                        <a:t>Emphasis on extensions and fluid yet controlled movement.</a:t>
                      </a:r>
                    </a:p>
                  </a:txBody>
                  <a:tcPr anchor="ctr"/>
                </a:tc>
                <a:extLst>
                  <a:ext uri="{0D108BD9-81ED-4DB2-BD59-A6C34878D82A}">
                    <a16:rowId xmlns:a16="http://schemas.microsoft.com/office/drawing/2014/main" val="4595069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14349796"/>
              </p:ext>
            </p:extLst>
          </p:nvPr>
        </p:nvGraphicFramePr>
        <p:xfrm>
          <a:off x="3331314" y="437554"/>
          <a:ext cx="3342499" cy="3910181"/>
        </p:xfrm>
        <a:graphic>
          <a:graphicData uri="http://schemas.openxmlformats.org/drawingml/2006/table">
            <a:tbl>
              <a:tblPr firstRow="1" bandRow="1">
                <a:tableStyleId>{21E4AEA4-8DFA-4A89-87EB-49C32662AFE0}</a:tableStyleId>
              </a:tblPr>
              <a:tblGrid>
                <a:gridCol w="246685">
                  <a:extLst>
                    <a:ext uri="{9D8B030D-6E8A-4147-A177-3AD203B41FA5}">
                      <a16:colId xmlns:a16="http://schemas.microsoft.com/office/drawing/2014/main" val="20000"/>
                    </a:ext>
                  </a:extLst>
                </a:gridCol>
                <a:gridCol w="850663">
                  <a:extLst>
                    <a:ext uri="{9D8B030D-6E8A-4147-A177-3AD203B41FA5}">
                      <a16:colId xmlns:a16="http://schemas.microsoft.com/office/drawing/2014/main" val="20001"/>
                    </a:ext>
                  </a:extLst>
                </a:gridCol>
                <a:gridCol w="2245151">
                  <a:extLst>
                    <a:ext uri="{9D8B030D-6E8A-4147-A177-3AD203B41FA5}">
                      <a16:colId xmlns:a16="http://schemas.microsoft.com/office/drawing/2014/main" val="20002"/>
                    </a:ext>
                  </a:extLst>
                </a:gridCol>
              </a:tblGrid>
              <a:tr h="288431">
                <a:tc gridSpan="3">
                  <a:txBody>
                    <a:bodyPr/>
                    <a:lstStyle/>
                    <a:p>
                      <a:pPr algn="ctr"/>
                      <a:r>
                        <a:rPr lang="en-GB" sz="1400" dirty="0">
                          <a:latin typeface="Cambria" panose="02040503050406030204" pitchFamily="18" charset="0"/>
                          <a:ea typeface="Cambria" panose="02040503050406030204" pitchFamily="18" charset="0"/>
                        </a:rPr>
                        <a:t>INTERPRETIVE FEATURES OF FOSSE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21076">
                <a:tc>
                  <a:txBody>
                    <a:bodyPr/>
                    <a:lstStyle/>
                    <a:p>
                      <a:r>
                        <a:rPr lang="en-GB" sz="105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Focus </a:t>
                      </a:r>
                    </a:p>
                  </a:txBody>
                  <a:tcPr anchor="ctr"/>
                </a:tc>
                <a:tc>
                  <a:txBody>
                    <a:bodyPr/>
                    <a:lstStyle/>
                    <a:p>
                      <a:r>
                        <a:rPr lang="en-GB" sz="1000" dirty="0">
                          <a:latin typeface="Cambria" panose="02040503050406030204" pitchFamily="18" charset="0"/>
                          <a:ea typeface="Cambria" panose="02040503050406030204" pitchFamily="18" charset="0"/>
                        </a:rPr>
                        <a:t>Intense, deliberate eye movements that enhance mystery and drama, often using downward glances or direct stares.</a:t>
                      </a:r>
                    </a:p>
                  </a:txBody>
                  <a:tcPr anchor="ctr"/>
                </a:tc>
                <a:extLst>
                  <a:ext uri="{0D108BD9-81ED-4DB2-BD59-A6C34878D82A}">
                    <a16:rowId xmlns:a16="http://schemas.microsoft.com/office/drawing/2014/main" val="10001"/>
                  </a:ext>
                </a:extLst>
              </a:tr>
              <a:tr h="562440">
                <a:tc>
                  <a:txBody>
                    <a:bodyPr/>
                    <a:lstStyle/>
                    <a:p>
                      <a:r>
                        <a:rPr lang="en-GB" sz="105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Facial Expression</a:t>
                      </a:r>
                    </a:p>
                  </a:txBody>
                  <a:tcPr anchor="ctr"/>
                </a:tc>
                <a:tc>
                  <a:txBody>
                    <a:bodyPr/>
                    <a:lstStyle/>
                    <a:p>
                      <a:r>
                        <a:rPr lang="en-GB" sz="1000" dirty="0">
                          <a:latin typeface="Cambria" panose="02040503050406030204" pitchFamily="18" charset="0"/>
                          <a:ea typeface="Cambria" panose="02040503050406030204" pitchFamily="18" charset="0"/>
                        </a:rPr>
                        <a:t>A, E, I, O and U, with hints of playfulness, mischief, or seduction to match the Fosse style.</a:t>
                      </a:r>
                    </a:p>
                  </a:txBody>
                  <a:tcPr anchor="ctr"/>
                </a:tc>
                <a:extLst>
                  <a:ext uri="{0D108BD9-81ED-4DB2-BD59-A6C34878D82A}">
                    <a16:rowId xmlns:a16="http://schemas.microsoft.com/office/drawing/2014/main" val="10002"/>
                  </a:ext>
                </a:extLst>
              </a:tr>
              <a:tr h="721076">
                <a:tc>
                  <a:txBody>
                    <a:bodyPr/>
                    <a:lstStyle/>
                    <a:p>
                      <a:r>
                        <a:rPr lang="en-GB" sz="1050" dirty="0">
                          <a:latin typeface="Cambria" panose="02040503050406030204" pitchFamily="18" charset="0"/>
                          <a:ea typeface="Cambria" panose="02040503050406030204" pitchFamily="18"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Projection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Cambria" panose="02040503050406030204" pitchFamily="18" charset="0"/>
                          <a:ea typeface="Cambria" panose="02040503050406030204" pitchFamily="18" charset="0"/>
                        </a:rPr>
                        <a:t>Controlled yet captivating energy that draws the audience in, often through subtle movements rather than large gestures.</a:t>
                      </a:r>
                    </a:p>
                  </a:txBody>
                  <a:tcPr anchor="ctr"/>
                </a:tc>
                <a:extLst>
                  <a:ext uri="{0D108BD9-81ED-4DB2-BD59-A6C34878D82A}">
                    <a16:rowId xmlns:a16="http://schemas.microsoft.com/office/drawing/2014/main" val="10003"/>
                  </a:ext>
                </a:extLst>
              </a:tr>
              <a:tr h="721076">
                <a:tc>
                  <a:txBody>
                    <a:bodyPr/>
                    <a:lstStyle/>
                    <a:p>
                      <a:r>
                        <a:rPr lang="en-GB" sz="105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Dynamic Energy</a:t>
                      </a:r>
                    </a:p>
                  </a:txBody>
                  <a:tcPr anchor="ctr"/>
                </a:tc>
                <a:tc>
                  <a:txBody>
                    <a:bodyPr/>
                    <a:lstStyle/>
                    <a:p>
                      <a:r>
                        <a:rPr lang="en-GB" sz="1000" dirty="0">
                          <a:latin typeface="Cambria" panose="02040503050406030204" pitchFamily="18" charset="0"/>
                          <a:ea typeface="Cambria" panose="02040503050406030204" pitchFamily="18" charset="0"/>
                        </a:rPr>
                        <a:t>Sharp, precise movements contrasted with slow, slinky transitions, creating a hypnotic effect.</a:t>
                      </a:r>
                    </a:p>
                  </a:txBody>
                  <a:tcPr anchor="ctr"/>
                </a:tc>
                <a:extLst>
                  <a:ext uri="{0D108BD9-81ED-4DB2-BD59-A6C34878D82A}">
                    <a16:rowId xmlns:a16="http://schemas.microsoft.com/office/drawing/2014/main" val="10004"/>
                  </a:ext>
                </a:extLst>
              </a:tr>
              <a:tr h="879713">
                <a:tc>
                  <a:txBody>
                    <a:bodyPr/>
                    <a:lstStyle/>
                    <a:p>
                      <a:r>
                        <a:rPr lang="en-GB" sz="1050" dirty="0">
                          <a:latin typeface="Cambria" panose="02040503050406030204" pitchFamily="18" charset="0"/>
                          <a:ea typeface="Cambria" panose="02040503050406030204" pitchFamily="18" charset="0"/>
                        </a:rPr>
                        <a:t>5</a:t>
                      </a:r>
                    </a:p>
                  </a:txBody>
                  <a:tcPr anchor="ctr"/>
                </a:tc>
                <a:tc>
                  <a:txBody>
                    <a:bodyPr/>
                    <a:lstStyle/>
                    <a:p>
                      <a:r>
                        <a:rPr lang="en-GB" sz="1000" dirty="0">
                          <a:latin typeface="Cambria" panose="02040503050406030204" pitchFamily="18" charset="0"/>
                          <a:ea typeface="Cambria" panose="02040503050406030204" pitchFamily="18" charset="0"/>
                        </a:rPr>
                        <a:t>Sensitivity to Other Dancers</a:t>
                      </a:r>
                    </a:p>
                  </a:txBody>
                  <a:tcPr anchor="ctr"/>
                </a:tc>
                <a:tc>
                  <a:txBody>
                    <a:bodyPr/>
                    <a:lstStyle/>
                    <a:p>
                      <a:r>
                        <a:rPr lang="en-GB" sz="1000" dirty="0">
                          <a:latin typeface="Cambria" panose="02040503050406030204" pitchFamily="18" charset="0"/>
                          <a:ea typeface="Cambria" panose="02040503050406030204" pitchFamily="18" charset="0"/>
                        </a:rPr>
                        <a:t>Awareness and interaction with fellow performers, often through synchronised, sharp movements, creating a sense of cohesion or contrast.</a:t>
                      </a:r>
                    </a:p>
                  </a:txBody>
                  <a:tcPr anchor="ct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40541217"/>
              </p:ext>
            </p:extLst>
          </p:nvPr>
        </p:nvGraphicFramePr>
        <p:xfrm>
          <a:off x="3337293" y="4476882"/>
          <a:ext cx="6430741" cy="2286000"/>
        </p:xfrm>
        <a:graphic>
          <a:graphicData uri="http://schemas.openxmlformats.org/drawingml/2006/table">
            <a:tbl>
              <a:tblPr firstRow="1" bandRow="1">
                <a:tableStyleId>{00A15C55-8517-42AA-B614-E9B94910E393}</a:tableStyleId>
              </a:tblPr>
              <a:tblGrid>
                <a:gridCol w="259450">
                  <a:extLst>
                    <a:ext uri="{9D8B030D-6E8A-4147-A177-3AD203B41FA5}">
                      <a16:colId xmlns:a16="http://schemas.microsoft.com/office/drawing/2014/main" val="20000"/>
                    </a:ext>
                  </a:extLst>
                </a:gridCol>
                <a:gridCol w="1540976">
                  <a:extLst>
                    <a:ext uri="{9D8B030D-6E8A-4147-A177-3AD203B41FA5}">
                      <a16:colId xmlns:a16="http://schemas.microsoft.com/office/drawing/2014/main" val="20001"/>
                    </a:ext>
                  </a:extLst>
                </a:gridCol>
                <a:gridCol w="4630315">
                  <a:extLst>
                    <a:ext uri="{9D8B030D-6E8A-4147-A177-3AD203B41FA5}">
                      <a16:colId xmlns:a16="http://schemas.microsoft.com/office/drawing/2014/main" val="20002"/>
                    </a:ext>
                  </a:extLst>
                </a:gridCol>
              </a:tblGrid>
              <a:tr h="303302">
                <a:tc gridSpan="3">
                  <a:txBody>
                    <a:bodyPr/>
                    <a:lstStyle/>
                    <a:p>
                      <a:pPr algn="ctr"/>
                      <a:r>
                        <a:rPr lang="en-GB" sz="1400" dirty="0">
                          <a:latin typeface="Cambria" panose="02040503050406030204" pitchFamily="18" charset="0"/>
                          <a:ea typeface="Cambria" panose="02040503050406030204" pitchFamily="18" charset="0"/>
                        </a:rPr>
                        <a:t>REHEARSAL STRATEGIES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53226">
                <a:tc>
                  <a:txBody>
                    <a:bodyPr/>
                    <a:lstStyle/>
                    <a:p>
                      <a:r>
                        <a:rPr lang="en-GB" sz="1000" b="0" dirty="0">
                          <a:latin typeface="Cambria" panose="02040503050406030204" pitchFamily="18" charset="0"/>
                          <a:ea typeface="Cambria" panose="02040503050406030204" pitchFamily="18" charset="0"/>
                        </a:rPr>
                        <a:t>1</a:t>
                      </a:r>
                    </a:p>
                  </a:txBody>
                  <a:tcPr anchor="ctr"/>
                </a:tc>
                <a:tc>
                  <a:txBody>
                    <a:bodyPr/>
                    <a:lstStyle/>
                    <a:p>
                      <a:r>
                        <a:rPr lang="en-GB" sz="1000" b="0" dirty="0">
                          <a:latin typeface="Cambria" panose="02040503050406030204" pitchFamily="18" charset="0"/>
                          <a:ea typeface="Cambria" panose="02040503050406030204" pitchFamily="18" charset="0"/>
                        </a:rPr>
                        <a:t>Feedback and Corrections</a:t>
                      </a:r>
                    </a:p>
                  </a:txBody>
                  <a:tcPr anchor="ctr"/>
                </a:tc>
                <a:tc>
                  <a:txBody>
                    <a:bodyPr/>
                    <a:lstStyle/>
                    <a:p>
                      <a:r>
                        <a:rPr lang="en-GB" sz="1000" b="0" dirty="0">
                          <a:latin typeface="Cambria" panose="02040503050406030204" pitchFamily="18" charset="0"/>
                          <a:ea typeface="Cambria" panose="02040503050406030204" pitchFamily="18" charset="0"/>
                        </a:rPr>
                        <a:t>Actively seeking and applying constructive feedback to refine technique and performance.</a:t>
                      </a:r>
                    </a:p>
                  </a:txBody>
                  <a:tcPr anchor="ctr"/>
                </a:tc>
                <a:extLst>
                  <a:ext uri="{0D108BD9-81ED-4DB2-BD59-A6C34878D82A}">
                    <a16:rowId xmlns:a16="http://schemas.microsoft.com/office/drawing/2014/main" val="10001"/>
                  </a:ext>
                </a:extLst>
              </a:tr>
              <a:tr h="353226">
                <a:tc>
                  <a:txBody>
                    <a:bodyPr/>
                    <a:lstStyle/>
                    <a:p>
                      <a:r>
                        <a:rPr lang="en-GB" sz="1000" b="0" dirty="0">
                          <a:latin typeface="Cambria" panose="02040503050406030204" pitchFamily="18" charset="0"/>
                          <a:ea typeface="Cambria" panose="02040503050406030204" pitchFamily="18" charset="0"/>
                        </a:rPr>
                        <a:t>2</a:t>
                      </a:r>
                    </a:p>
                  </a:txBody>
                  <a:tcPr anchor="ctr"/>
                </a:tc>
                <a:tc>
                  <a:txBody>
                    <a:bodyPr/>
                    <a:lstStyle/>
                    <a:p>
                      <a:r>
                        <a:rPr lang="en-GB" sz="1000" b="0" dirty="0">
                          <a:latin typeface="Cambria" panose="02040503050406030204" pitchFamily="18" charset="0"/>
                          <a:ea typeface="Cambria" panose="02040503050406030204" pitchFamily="18" charset="0"/>
                        </a:rPr>
                        <a:t>Systematic Repetition</a:t>
                      </a:r>
                    </a:p>
                  </a:txBody>
                  <a:tcPr anchor="ctr"/>
                </a:tc>
                <a:tc>
                  <a:txBody>
                    <a:bodyPr/>
                    <a:lstStyle/>
                    <a:p>
                      <a:r>
                        <a:rPr lang="en-GB" sz="1000" b="0" dirty="0">
                          <a:latin typeface="Cambria" panose="02040503050406030204" pitchFamily="18" charset="0"/>
                          <a:ea typeface="Cambria" panose="02040503050406030204" pitchFamily="18" charset="0"/>
                        </a:rPr>
                        <a:t>Repeating movements or sequences in a structured way to build muscle memory and improve precision.</a:t>
                      </a:r>
                    </a:p>
                  </a:txBody>
                  <a:tcPr anchor="ctr"/>
                </a:tc>
                <a:extLst>
                  <a:ext uri="{0D108BD9-81ED-4DB2-BD59-A6C34878D82A}">
                    <a16:rowId xmlns:a16="http://schemas.microsoft.com/office/drawing/2014/main" val="10002"/>
                  </a:ext>
                </a:extLst>
              </a:tr>
              <a:tr h="353226">
                <a:tc>
                  <a:txBody>
                    <a:bodyPr/>
                    <a:lstStyle/>
                    <a:p>
                      <a:r>
                        <a:rPr lang="en-GB" sz="1000" b="0" dirty="0">
                          <a:latin typeface="Cambria" panose="02040503050406030204" pitchFamily="18" charset="0"/>
                          <a:ea typeface="Cambria" panose="02040503050406030204" pitchFamily="18" charset="0"/>
                        </a:rPr>
                        <a:t>3</a:t>
                      </a:r>
                    </a:p>
                  </a:txBody>
                  <a:tcPr anchor="ctr"/>
                </a:tc>
                <a:tc>
                  <a:txBody>
                    <a:bodyPr/>
                    <a:lstStyle/>
                    <a:p>
                      <a:r>
                        <a:rPr lang="en-GB" sz="1000" b="0" dirty="0">
                          <a:latin typeface="Cambria" panose="02040503050406030204" pitchFamily="18" charset="0"/>
                          <a:ea typeface="Cambria" panose="02040503050406030204" pitchFamily="18" charset="0"/>
                        </a:rPr>
                        <a:t>Breaking Down Choreography</a:t>
                      </a:r>
                    </a:p>
                  </a:txBody>
                  <a:tcPr anchor="ctr"/>
                </a:tc>
                <a:tc>
                  <a:txBody>
                    <a:bodyPr/>
                    <a:lstStyle/>
                    <a:p>
                      <a:r>
                        <a:rPr lang="en-GB" sz="1000" b="0" dirty="0">
                          <a:latin typeface="Cambria" panose="02040503050406030204" pitchFamily="18" charset="0"/>
                          <a:ea typeface="Cambria" panose="02040503050406030204" pitchFamily="18" charset="0"/>
                        </a:rPr>
                        <a:t>Dividing complex movements or routines into smaller sections to focus on specific details, making it easier to learn and perfect.</a:t>
                      </a:r>
                    </a:p>
                  </a:txBody>
                  <a:tcPr anchor="ctr"/>
                </a:tc>
                <a:extLst>
                  <a:ext uri="{0D108BD9-81ED-4DB2-BD59-A6C34878D82A}">
                    <a16:rowId xmlns:a16="http://schemas.microsoft.com/office/drawing/2014/main" val="10003"/>
                  </a:ext>
                </a:extLst>
              </a:tr>
              <a:tr h="353226">
                <a:tc>
                  <a:txBody>
                    <a:bodyPr/>
                    <a:lstStyle/>
                    <a:p>
                      <a:r>
                        <a:rPr lang="en-GB" sz="1000" b="0" dirty="0">
                          <a:latin typeface="Cambria" panose="02040503050406030204" pitchFamily="18" charset="0"/>
                          <a:ea typeface="Cambria" panose="02040503050406030204" pitchFamily="18" charset="0"/>
                        </a:rPr>
                        <a:t>4</a:t>
                      </a:r>
                    </a:p>
                  </a:txBody>
                  <a:tcPr anchor="ctr"/>
                </a:tc>
                <a:tc>
                  <a:txBody>
                    <a:bodyPr/>
                    <a:lstStyle/>
                    <a:p>
                      <a:r>
                        <a:rPr lang="en-GB" sz="1000" b="0" dirty="0">
                          <a:latin typeface="Cambria" panose="02040503050406030204" pitchFamily="18" charset="0"/>
                          <a:ea typeface="Cambria" panose="02040503050406030204" pitchFamily="18" charset="0"/>
                        </a:rPr>
                        <a:t>Partnering and Group Practice</a:t>
                      </a:r>
                    </a:p>
                  </a:txBody>
                  <a:tcPr anchor="ctr"/>
                </a:tc>
                <a:tc>
                  <a:txBody>
                    <a:bodyPr/>
                    <a:lstStyle/>
                    <a:p>
                      <a:r>
                        <a:rPr lang="en-GB" sz="1000" b="0" dirty="0">
                          <a:latin typeface="Cambria" panose="02040503050406030204" pitchFamily="18" charset="0"/>
                          <a:ea typeface="Cambria" panose="02040503050406030204" pitchFamily="18" charset="0"/>
                        </a:rPr>
                        <a:t>Working with others to enhance timing, coordination, and connection in duet or group work.</a:t>
                      </a:r>
                    </a:p>
                  </a:txBody>
                  <a:tcPr anchor="ctr"/>
                </a:tc>
                <a:extLst>
                  <a:ext uri="{0D108BD9-81ED-4DB2-BD59-A6C34878D82A}">
                    <a16:rowId xmlns:a16="http://schemas.microsoft.com/office/drawing/2014/main" val="10004"/>
                  </a:ext>
                </a:extLst>
              </a:tr>
              <a:tr h="353226">
                <a:tc>
                  <a:txBody>
                    <a:bodyPr/>
                    <a:lstStyle/>
                    <a:p>
                      <a:r>
                        <a:rPr lang="en-GB" sz="1000" b="0" dirty="0">
                          <a:latin typeface="Cambria" panose="02040503050406030204" pitchFamily="18" charset="0"/>
                          <a:ea typeface="Cambria" panose="02040503050406030204" pitchFamily="18" charset="0"/>
                        </a:rPr>
                        <a:t>5</a:t>
                      </a:r>
                    </a:p>
                  </a:txBody>
                  <a:tcPr anchor="ctr"/>
                </a:tc>
                <a:tc>
                  <a:txBody>
                    <a:bodyPr/>
                    <a:lstStyle/>
                    <a:p>
                      <a:r>
                        <a:rPr lang="en-GB" sz="1000" b="0" dirty="0">
                          <a:latin typeface="Cambria" panose="02040503050406030204" pitchFamily="18" charset="0"/>
                          <a:ea typeface="Cambria" panose="02040503050406030204" pitchFamily="18" charset="0"/>
                        </a:rPr>
                        <a:t>Mental Rehearsal</a:t>
                      </a:r>
                    </a:p>
                  </a:txBody>
                  <a:tcPr anchor="ctr"/>
                </a:tc>
                <a:tc>
                  <a:txBody>
                    <a:bodyPr/>
                    <a:lstStyle/>
                    <a:p>
                      <a:r>
                        <a:rPr lang="en-GB" sz="1000" b="0" dirty="0">
                          <a:latin typeface="Cambria" panose="02040503050406030204" pitchFamily="18" charset="0"/>
                          <a:ea typeface="Cambria" panose="02040503050406030204" pitchFamily="18" charset="0"/>
                        </a:rPr>
                        <a:t>Visualising movements and performance in your mind to strengthen memory and focus, even outside of physical practice.</a:t>
                      </a:r>
                    </a:p>
                  </a:txBody>
                  <a:tcPr anchor="ctr"/>
                </a:tc>
                <a:extLst>
                  <a:ext uri="{0D108BD9-81ED-4DB2-BD59-A6C34878D82A}">
                    <a16:rowId xmlns:a16="http://schemas.microsoft.com/office/drawing/2014/main" val="355955694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7182051"/>
              </p:ext>
            </p:extLst>
          </p:nvPr>
        </p:nvGraphicFramePr>
        <p:xfrm>
          <a:off x="6741738" y="437554"/>
          <a:ext cx="3026296" cy="3962401"/>
        </p:xfrm>
        <a:graphic>
          <a:graphicData uri="http://schemas.openxmlformats.org/drawingml/2006/table">
            <a:tbl>
              <a:tblPr firstRow="1" bandRow="1">
                <a:tableStyleId>{93296810-A885-4BE3-A3E7-6D5BEEA58F35}</a:tableStyleId>
              </a:tblPr>
              <a:tblGrid>
                <a:gridCol w="208280">
                  <a:extLst>
                    <a:ext uri="{9D8B030D-6E8A-4147-A177-3AD203B41FA5}">
                      <a16:colId xmlns:a16="http://schemas.microsoft.com/office/drawing/2014/main" val="20000"/>
                    </a:ext>
                  </a:extLst>
                </a:gridCol>
                <a:gridCol w="968117">
                  <a:extLst>
                    <a:ext uri="{9D8B030D-6E8A-4147-A177-3AD203B41FA5}">
                      <a16:colId xmlns:a16="http://schemas.microsoft.com/office/drawing/2014/main" val="20001"/>
                    </a:ext>
                  </a:extLst>
                </a:gridCol>
                <a:gridCol w="1849899">
                  <a:extLst>
                    <a:ext uri="{9D8B030D-6E8A-4147-A177-3AD203B41FA5}">
                      <a16:colId xmlns:a16="http://schemas.microsoft.com/office/drawing/2014/main" val="20002"/>
                    </a:ext>
                  </a:extLst>
                </a:gridCol>
              </a:tblGrid>
              <a:tr h="307477">
                <a:tc gridSpan="3">
                  <a:txBody>
                    <a:bodyPr/>
                    <a:lstStyle/>
                    <a:p>
                      <a:pPr algn="ctr"/>
                      <a:r>
                        <a:rPr lang="en-GB" sz="1400" dirty="0">
                          <a:latin typeface="Cambria" panose="02040503050406030204" pitchFamily="18" charset="0"/>
                          <a:ea typeface="Cambria" panose="02040503050406030204" pitchFamily="18" charset="0"/>
                        </a:rPr>
                        <a:t>FOSSE’S INFLUENCE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977806">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ambria" panose="02040503050406030204" pitchFamily="18" charset="0"/>
                          <a:ea typeface="Cambria" panose="02040503050406030204" pitchFamily="18" charset="0"/>
                        </a:rPr>
                        <a:t>Innovative Choreography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ambria" panose="02040503050406030204" pitchFamily="18" charset="0"/>
                          <a:ea typeface="Cambria" panose="02040503050406030204" pitchFamily="18" charset="0"/>
                        </a:rPr>
                        <a:t>Fosse revolutionised dance with his unique style, incorporating angular movements, isolations, and minimalistic gestures.</a:t>
                      </a:r>
                    </a:p>
                  </a:txBody>
                  <a:tcPr anchor="ctr"/>
                </a:tc>
                <a:extLst>
                  <a:ext uri="{0D108BD9-81ED-4DB2-BD59-A6C34878D82A}">
                    <a16:rowId xmlns:a16="http://schemas.microsoft.com/office/drawing/2014/main" val="10001"/>
                  </a:ext>
                </a:extLst>
              </a:tr>
              <a:tr h="716953">
                <a:tc>
                  <a:txBody>
                    <a:bodyPr/>
                    <a:lstStyle/>
                    <a:p>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Cross-genre Influence</a:t>
                      </a:r>
                    </a:p>
                  </a:txBody>
                  <a:tcPr anchor="ctr"/>
                </a:tc>
                <a:tc>
                  <a:txBody>
                    <a:bodyPr/>
                    <a:lstStyle/>
                    <a:p>
                      <a:r>
                        <a:rPr lang="en-GB" sz="1000" dirty="0">
                          <a:latin typeface="Cambria" panose="02040503050406030204" pitchFamily="18" charset="0"/>
                          <a:ea typeface="Cambria" panose="02040503050406030204" pitchFamily="18" charset="0"/>
                        </a:rPr>
                        <a:t>Fosse's style has influenced genres beyond theatre, such as film, television and live. </a:t>
                      </a:r>
                    </a:p>
                  </a:txBody>
                  <a:tcPr anchor="ctr"/>
                </a:tc>
                <a:extLst>
                  <a:ext uri="{0D108BD9-81ED-4DB2-BD59-A6C34878D82A}">
                    <a16:rowId xmlns:a16="http://schemas.microsoft.com/office/drawing/2014/main" val="10005"/>
                  </a:ext>
                </a:extLst>
              </a:tr>
              <a:tr h="1060795">
                <a:tc>
                  <a:txBody>
                    <a:bodyPr/>
                    <a:lstStyle/>
                    <a:p>
                      <a:r>
                        <a:rPr lang="en-GB" sz="100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Cultural Impact</a:t>
                      </a:r>
                    </a:p>
                  </a:txBody>
                  <a:tcPr anchor="ctr"/>
                </a:tc>
                <a:tc>
                  <a:txBody>
                    <a:bodyPr/>
                    <a:lstStyle/>
                    <a:p>
                      <a:r>
                        <a:rPr lang="en-GB" sz="1000" dirty="0">
                          <a:latin typeface="Cambria" panose="02040503050406030204" pitchFamily="18" charset="0"/>
                          <a:ea typeface="Cambria" panose="02040503050406030204" pitchFamily="18" charset="0"/>
                        </a:rPr>
                        <a:t>His influence extends beyond theatre into pop culture, inspiring music videos and performances by artists like Madonna and Beyoncé.</a:t>
                      </a:r>
                    </a:p>
                  </a:txBody>
                  <a:tcPr anchor="ctr"/>
                </a:tc>
                <a:extLst>
                  <a:ext uri="{0D108BD9-81ED-4DB2-BD59-A6C34878D82A}">
                    <a16:rowId xmlns:a16="http://schemas.microsoft.com/office/drawing/2014/main" val="10006"/>
                  </a:ext>
                </a:extLst>
              </a:tr>
              <a:tr h="899370">
                <a:tc>
                  <a:txBody>
                    <a:bodyPr/>
                    <a:lstStyle/>
                    <a:p>
                      <a:r>
                        <a:rPr lang="en-GB" sz="1000" dirty="0">
                          <a:latin typeface="Cambria" panose="02040503050406030204" pitchFamily="18" charset="0"/>
                          <a:ea typeface="Cambria" panose="02040503050406030204" pitchFamily="18" charset="0"/>
                        </a:rPr>
                        <a:t>5</a:t>
                      </a:r>
                    </a:p>
                  </a:txBody>
                  <a:tcPr anchor="ctr"/>
                </a:tc>
                <a:tc>
                  <a:txBody>
                    <a:bodyPr/>
                    <a:lstStyle/>
                    <a:p>
                      <a:r>
                        <a:rPr lang="en-GB" sz="1000" dirty="0">
                          <a:latin typeface="Cambria" panose="02040503050406030204" pitchFamily="18" charset="0"/>
                          <a:ea typeface="Cambria" panose="02040503050406030204" pitchFamily="18" charset="0"/>
                        </a:rPr>
                        <a:t>Pioneering Gender Expression in Dance </a:t>
                      </a:r>
                    </a:p>
                  </a:txBody>
                  <a:tcPr anchor="ctr"/>
                </a:tc>
                <a:tc>
                  <a:txBody>
                    <a:bodyPr/>
                    <a:lstStyle/>
                    <a:p>
                      <a:r>
                        <a:rPr lang="en-GB" sz="1000" dirty="0">
                          <a:latin typeface="Cambria" panose="02040503050406030204" pitchFamily="18" charset="0"/>
                          <a:ea typeface="Cambria" panose="02040503050406030204" pitchFamily="18" charset="0"/>
                        </a:rPr>
                        <a:t>He often explored themes of sexuality and gender, changing how dance was perceived in terms of gender roles.</a:t>
                      </a:r>
                    </a:p>
                  </a:txBody>
                  <a:tcPr anchor="ctr"/>
                </a:tc>
                <a:extLst>
                  <a:ext uri="{0D108BD9-81ED-4DB2-BD59-A6C34878D82A}">
                    <a16:rowId xmlns:a16="http://schemas.microsoft.com/office/drawing/2014/main" val="2403997516"/>
                  </a:ext>
                </a:extLst>
              </a:tr>
            </a:tbl>
          </a:graphicData>
        </a:graphic>
      </p:graphicFrame>
    </p:spTree>
    <p:extLst>
      <p:ext uri="{BB962C8B-B14F-4D97-AF65-F5344CB8AC3E}">
        <p14:creationId xmlns:p14="http://schemas.microsoft.com/office/powerpoint/2010/main" val="284219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07E4D-05A5-C636-1E80-C8F393FE458E}"/>
              </a:ext>
            </a:extLst>
          </p:cNvPr>
          <p:cNvSpPr txBox="1"/>
          <p:nvPr/>
        </p:nvSpPr>
        <p:spPr>
          <a:xfrm>
            <a:off x="108065" y="64889"/>
            <a:ext cx="8274868" cy="353943"/>
          </a:xfrm>
          <a:prstGeom prst="rect">
            <a:avLst/>
          </a:prstGeom>
          <a:noFill/>
        </p:spPr>
        <p:txBody>
          <a:bodyPr wrap="square" lIns="91440" tIns="45720" rIns="91440" bIns="45720" rtlCol="0" anchor="t">
            <a:spAutoFit/>
          </a:bodyPr>
          <a:lstStyle/>
          <a:p>
            <a:r>
              <a:rPr lang="en-GB" sz="1700" b="1" dirty="0">
                <a:latin typeface="Cambria"/>
                <a:ea typeface="Cambria" panose="02040503050406030204" pitchFamily="18" charset="0"/>
              </a:rPr>
              <a:t>| Year 9 | Term 5 | What is a canon and how do I compose one?</a:t>
            </a:r>
          </a:p>
        </p:txBody>
      </p:sp>
      <p:sp>
        <p:nvSpPr>
          <p:cNvPr id="5" name="TextBox 4">
            <a:extLst>
              <a:ext uri="{FF2B5EF4-FFF2-40B4-BE49-F238E27FC236}">
                <a16:creationId xmlns:a16="http://schemas.microsoft.com/office/drawing/2014/main" id="{BA11B038-78C3-DFA5-F65E-674F5C954DF5}"/>
              </a:ext>
            </a:extLst>
          </p:cNvPr>
          <p:cNvSpPr txBox="1"/>
          <p:nvPr/>
        </p:nvSpPr>
        <p:spPr>
          <a:xfrm>
            <a:off x="6862442" y="18722"/>
            <a:ext cx="2766820"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MUSIC</a:t>
            </a:r>
          </a:p>
        </p:txBody>
      </p:sp>
      <p:graphicFrame>
        <p:nvGraphicFramePr>
          <p:cNvPr id="6" name="Table 5">
            <a:extLst>
              <a:ext uri="{FF2B5EF4-FFF2-40B4-BE49-F238E27FC236}">
                <a16:creationId xmlns:a16="http://schemas.microsoft.com/office/drawing/2014/main" id="{7BA043AC-9644-4558-8173-EA71F19F224A}"/>
              </a:ext>
            </a:extLst>
          </p:cNvPr>
          <p:cNvGraphicFramePr>
            <a:graphicFrameLocks noGrp="1"/>
          </p:cNvGraphicFramePr>
          <p:nvPr/>
        </p:nvGraphicFramePr>
        <p:xfrm>
          <a:off x="108065" y="486783"/>
          <a:ext cx="6283682" cy="2516458"/>
        </p:xfrm>
        <a:graphic>
          <a:graphicData uri="http://schemas.openxmlformats.org/drawingml/2006/table">
            <a:tbl>
              <a:tblPr firstRow="1" bandRow="1">
                <a:tableStyleId>{5C22544A-7EE6-4342-B048-85BDC9FD1C3A}</a:tableStyleId>
              </a:tblPr>
              <a:tblGrid>
                <a:gridCol w="477849">
                  <a:extLst>
                    <a:ext uri="{9D8B030D-6E8A-4147-A177-3AD203B41FA5}">
                      <a16:colId xmlns:a16="http://schemas.microsoft.com/office/drawing/2014/main" val="20000"/>
                    </a:ext>
                  </a:extLst>
                </a:gridCol>
                <a:gridCol w="1494074">
                  <a:extLst>
                    <a:ext uri="{9D8B030D-6E8A-4147-A177-3AD203B41FA5}">
                      <a16:colId xmlns:a16="http://schemas.microsoft.com/office/drawing/2014/main" val="20001"/>
                    </a:ext>
                  </a:extLst>
                </a:gridCol>
                <a:gridCol w="4311759">
                  <a:extLst>
                    <a:ext uri="{9D8B030D-6E8A-4147-A177-3AD203B41FA5}">
                      <a16:colId xmlns:a16="http://schemas.microsoft.com/office/drawing/2014/main" val="20002"/>
                    </a:ext>
                  </a:extLst>
                </a:gridCol>
              </a:tblGrid>
              <a:tr h="345765">
                <a:tc gridSpan="3">
                  <a:txBody>
                    <a:bodyPr/>
                    <a:lstStyle/>
                    <a:p>
                      <a:pPr algn="ctr"/>
                      <a:r>
                        <a:rPr lang="en-GB" sz="1400" dirty="0">
                          <a:latin typeface="Cambria" panose="02040503050406030204" pitchFamily="18" charset="0"/>
                          <a:ea typeface="Cambria" panose="02040503050406030204" pitchFamily="18" charset="0"/>
                        </a:rPr>
                        <a:t>MELODIC TERMS</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45765">
                <a:tc>
                  <a:txBody>
                    <a:bodyPr/>
                    <a:lstStyle/>
                    <a:p>
                      <a:r>
                        <a:rPr lang="en-GB" sz="1100" dirty="0">
                          <a:latin typeface="Cambria" panose="02040503050406030204" pitchFamily="18" charset="0"/>
                          <a:ea typeface="Cambria" panose="02040503050406030204" pitchFamily="18" charset="0"/>
                        </a:rPr>
                        <a:t>1</a:t>
                      </a:r>
                    </a:p>
                  </a:txBody>
                  <a:tcPr anchor="ctr"/>
                </a:tc>
                <a:tc>
                  <a:txBody>
                    <a:bodyPr/>
                    <a:lstStyle/>
                    <a:p>
                      <a:r>
                        <a:rPr lang="en-GB" sz="1100" dirty="0">
                          <a:latin typeface="Cambria" panose="02040503050406030204" pitchFamily="18" charset="0"/>
                          <a:ea typeface="Cambria" panose="02040503050406030204" pitchFamily="18" charset="0"/>
                        </a:rPr>
                        <a:t>Motif</a:t>
                      </a:r>
                    </a:p>
                  </a:txBody>
                  <a:tcPr anchor="ctr"/>
                </a:tc>
                <a:tc>
                  <a:txBody>
                    <a:bodyPr/>
                    <a:lstStyle/>
                    <a:p>
                      <a:r>
                        <a:rPr lang="en-GB" sz="1100" dirty="0">
                          <a:latin typeface="Cambria" panose="02040503050406030204" pitchFamily="18" charset="0"/>
                          <a:ea typeface="Cambria" panose="02040503050406030204" pitchFamily="18" charset="0"/>
                        </a:rPr>
                        <a:t>A melodic idea.</a:t>
                      </a:r>
                    </a:p>
                  </a:txBody>
                  <a:tcPr anchor="ctr"/>
                </a:tc>
                <a:extLst>
                  <a:ext uri="{0D108BD9-81ED-4DB2-BD59-A6C34878D82A}">
                    <a16:rowId xmlns:a16="http://schemas.microsoft.com/office/drawing/2014/main" val="2874312338"/>
                  </a:ext>
                </a:extLst>
              </a:tr>
              <a:tr h="345765">
                <a:tc>
                  <a:txBody>
                    <a:bodyPr/>
                    <a:lstStyle/>
                    <a:p>
                      <a:r>
                        <a:rPr lang="en-GB" sz="1100" dirty="0">
                          <a:latin typeface="Cambria" panose="02040503050406030204" pitchFamily="18" charset="0"/>
                          <a:ea typeface="Cambria" panose="02040503050406030204" pitchFamily="18" charset="0"/>
                        </a:rPr>
                        <a:t>1</a:t>
                      </a:r>
                    </a:p>
                  </a:txBody>
                  <a:tcPr anchor="ctr"/>
                </a:tc>
                <a:tc>
                  <a:txBody>
                    <a:bodyPr/>
                    <a:lstStyle/>
                    <a:p>
                      <a:r>
                        <a:rPr lang="en-GB" sz="1100" dirty="0">
                          <a:latin typeface="Cambria" panose="02040503050406030204" pitchFamily="18" charset="0"/>
                          <a:ea typeface="Cambria" panose="02040503050406030204" pitchFamily="18" charset="0"/>
                        </a:rPr>
                        <a:t>Conjunct</a:t>
                      </a:r>
                    </a:p>
                  </a:txBody>
                  <a:tcPr anchor="ctr"/>
                </a:tc>
                <a:tc>
                  <a:txBody>
                    <a:bodyPr/>
                    <a:lstStyle/>
                    <a:p>
                      <a:r>
                        <a:rPr lang="en-GB" sz="1100" dirty="0">
                          <a:latin typeface="Cambria"/>
                          <a:ea typeface="Cambria"/>
                        </a:rPr>
                        <a:t>A melody where notes are close to each other.</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1"/>
                  </a:ext>
                </a:extLst>
              </a:tr>
              <a:tr h="345765">
                <a:tc>
                  <a:txBody>
                    <a:bodyPr/>
                    <a:lstStyle/>
                    <a:p>
                      <a:r>
                        <a:rPr lang="en-GB" sz="1100" dirty="0">
                          <a:latin typeface="Cambria" panose="02040503050406030204" pitchFamily="18" charset="0"/>
                          <a:ea typeface="Cambria" panose="02040503050406030204" pitchFamily="18" charset="0"/>
                        </a:rPr>
                        <a:t>2</a:t>
                      </a:r>
                    </a:p>
                  </a:txBody>
                  <a:tcPr anchor="ctr"/>
                </a:tc>
                <a:tc>
                  <a:txBody>
                    <a:bodyPr/>
                    <a:lstStyle/>
                    <a:p>
                      <a:r>
                        <a:rPr lang="en-GB" sz="1100" dirty="0">
                          <a:latin typeface="Cambria" panose="02040503050406030204" pitchFamily="18" charset="0"/>
                          <a:ea typeface="Cambria" panose="02040503050406030204" pitchFamily="18" charset="0"/>
                        </a:rPr>
                        <a:t>Disjunct</a:t>
                      </a:r>
                    </a:p>
                  </a:txBody>
                  <a:tcPr anchor="ctr"/>
                </a:tc>
                <a:tc>
                  <a:txBody>
                    <a:bodyPr/>
                    <a:lstStyle/>
                    <a:p>
                      <a:r>
                        <a:rPr lang="en-GB" sz="1100" dirty="0">
                          <a:latin typeface="Cambria"/>
                          <a:ea typeface="Cambria"/>
                        </a:rPr>
                        <a:t>A melody where notes are further apart. </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2"/>
                  </a:ext>
                </a:extLst>
              </a:tr>
              <a:tr h="345765">
                <a:tc>
                  <a:txBody>
                    <a:bodyPr/>
                    <a:lstStyle/>
                    <a:p>
                      <a:r>
                        <a:rPr lang="en-GB" sz="1100" dirty="0">
                          <a:latin typeface="Cambria" panose="02040503050406030204" pitchFamily="18" charset="0"/>
                          <a:ea typeface="Cambria" panose="02040503050406030204" pitchFamily="18" charset="0"/>
                        </a:rPr>
                        <a:t>3</a:t>
                      </a:r>
                    </a:p>
                  </a:txBody>
                  <a:tcPr anchor="ctr"/>
                </a:tc>
                <a:tc>
                  <a:txBody>
                    <a:bodyPr/>
                    <a:lstStyle/>
                    <a:p>
                      <a:r>
                        <a:rPr lang="en-GB" sz="1100" dirty="0">
                          <a:latin typeface="Cambria" panose="02040503050406030204" pitchFamily="18" charset="0"/>
                          <a:ea typeface="Cambria" panose="02040503050406030204" pitchFamily="18" charset="0"/>
                        </a:rPr>
                        <a:t>Inversion</a:t>
                      </a:r>
                    </a:p>
                  </a:txBody>
                  <a:tcPr anchor="ctr"/>
                </a:tc>
                <a:tc>
                  <a:txBody>
                    <a:bodyPr/>
                    <a:lstStyle/>
                    <a:p>
                      <a:r>
                        <a:rPr lang="en-GB" sz="1100" dirty="0">
                          <a:latin typeface="Cambria"/>
                          <a:ea typeface="Cambria"/>
                        </a:rPr>
                        <a:t>A motif is repeated, but the intervals are turned upside-down. </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3"/>
                  </a:ext>
                </a:extLst>
              </a:tr>
              <a:tr h="345765">
                <a:tc>
                  <a:txBody>
                    <a:bodyPr/>
                    <a:lstStyle/>
                    <a:p>
                      <a:r>
                        <a:rPr lang="en-GB" sz="1100" dirty="0">
                          <a:latin typeface="Cambria" panose="02040503050406030204" pitchFamily="18" charset="0"/>
                          <a:ea typeface="Cambria" panose="02040503050406030204" pitchFamily="18" charset="0"/>
                        </a:rPr>
                        <a:t>4</a:t>
                      </a:r>
                    </a:p>
                  </a:txBody>
                  <a:tcPr anchor="ctr"/>
                </a:tc>
                <a:tc>
                  <a:txBody>
                    <a:bodyPr/>
                    <a:lstStyle/>
                    <a:p>
                      <a:r>
                        <a:rPr lang="en-GB" sz="1100" dirty="0">
                          <a:latin typeface="Cambria" panose="02040503050406030204" pitchFamily="18" charset="0"/>
                          <a:ea typeface="Cambria" panose="02040503050406030204" pitchFamily="18" charset="0"/>
                        </a:rPr>
                        <a:t>Sequence</a:t>
                      </a:r>
                    </a:p>
                  </a:txBody>
                  <a:tcPr anchor="ctr"/>
                </a:tc>
                <a:tc>
                  <a:txBody>
                    <a:bodyPr/>
                    <a:lstStyle/>
                    <a:p>
                      <a:r>
                        <a:rPr lang="en-GB" sz="1100" dirty="0">
                          <a:latin typeface="Cambria"/>
                          <a:ea typeface="Cambria"/>
                        </a:rPr>
                        <a:t>A motif repeated up or down a step in pitch.  </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4"/>
                  </a:ext>
                </a:extLst>
              </a:tr>
              <a:tr h="441868">
                <a:tc>
                  <a:txBody>
                    <a:bodyPr/>
                    <a:lstStyle/>
                    <a:p>
                      <a:r>
                        <a:rPr lang="en-GB" sz="1100" dirty="0">
                          <a:latin typeface="Cambria" panose="02040503050406030204" pitchFamily="18" charset="0"/>
                          <a:ea typeface="Cambria" panose="02040503050406030204" pitchFamily="18" charset="0"/>
                        </a:rPr>
                        <a:t>5</a:t>
                      </a:r>
                    </a:p>
                  </a:txBody>
                  <a:tcPr anchor="ctr"/>
                </a:tc>
                <a:tc>
                  <a:txBody>
                    <a:bodyPr/>
                    <a:lstStyle/>
                    <a:p>
                      <a:r>
                        <a:rPr lang="en-GB" sz="1100" dirty="0">
                          <a:latin typeface="Cambria" panose="02040503050406030204" pitchFamily="18" charset="0"/>
                          <a:ea typeface="Cambria" panose="02040503050406030204" pitchFamily="18" charset="0"/>
                        </a:rPr>
                        <a:t>Stepwise</a:t>
                      </a:r>
                    </a:p>
                  </a:txBody>
                  <a:tcPr anchor="ctr"/>
                </a:tc>
                <a:tc>
                  <a:txBody>
                    <a:bodyPr/>
                    <a:lstStyle/>
                    <a:p>
                      <a:r>
                        <a:rPr lang="en-GB" sz="1100" dirty="0">
                          <a:latin typeface="Cambria" panose="02040503050406030204" pitchFamily="18" charset="0"/>
                          <a:ea typeface="Cambria" panose="02040503050406030204" pitchFamily="18" charset="0"/>
                        </a:rPr>
                        <a:t>A melody where the movement moves largely in steps. </a:t>
                      </a:r>
                    </a:p>
                  </a:txBody>
                  <a:tcPr anchor="ctr"/>
                </a:tc>
                <a:extLst>
                  <a:ext uri="{0D108BD9-81ED-4DB2-BD59-A6C34878D82A}">
                    <a16:rowId xmlns:a16="http://schemas.microsoft.com/office/drawing/2014/main" val="3406331126"/>
                  </a:ext>
                </a:extLst>
              </a:tr>
            </a:tbl>
          </a:graphicData>
        </a:graphic>
      </p:graphicFrame>
      <p:graphicFrame>
        <p:nvGraphicFramePr>
          <p:cNvPr id="8" name="Table 7">
            <a:extLst>
              <a:ext uri="{FF2B5EF4-FFF2-40B4-BE49-F238E27FC236}">
                <a16:creationId xmlns:a16="http://schemas.microsoft.com/office/drawing/2014/main" id="{73EDDADB-2250-43BC-934E-3C1C88753229}"/>
              </a:ext>
            </a:extLst>
          </p:cNvPr>
          <p:cNvGraphicFramePr>
            <a:graphicFrameLocks noGrp="1"/>
          </p:cNvGraphicFramePr>
          <p:nvPr/>
        </p:nvGraphicFramePr>
        <p:xfrm>
          <a:off x="108066" y="3115465"/>
          <a:ext cx="3187396" cy="3623897"/>
        </p:xfrm>
        <a:graphic>
          <a:graphicData uri="http://schemas.openxmlformats.org/drawingml/2006/table">
            <a:tbl>
              <a:tblPr firstRow="1" bandRow="1">
                <a:tableStyleId>{F5AB1C69-6EDB-4FF4-983F-18BD219EF322}</a:tableStyleId>
              </a:tblPr>
              <a:tblGrid>
                <a:gridCol w="318351">
                  <a:extLst>
                    <a:ext uri="{9D8B030D-6E8A-4147-A177-3AD203B41FA5}">
                      <a16:colId xmlns:a16="http://schemas.microsoft.com/office/drawing/2014/main" val="20000"/>
                    </a:ext>
                  </a:extLst>
                </a:gridCol>
                <a:gridCol w="1059091">
                  <a:extLst>
                    <a:ext uri="{9D8B030D-6E8A-4147-A177-3AD203B41FA5}">
                      <a16:colId xmlns:a16="http://schemas.microsoft.com/office/drawing/2014/main" val="20001"/>
                    </a:ext>
                  </a:extLst>
                </a:gridCol>
                <a:gridCol w="1809954">
                  <a:extLst>
                    <a:ext uri="{9D8B030D-6E8A-4147-A177-3AD203B41FA5}">
                      <a16:colId xmlns:a16="http://schemas.microsoft.com/office/drawing/2014/main" val="20002"/>
                    </a:ext>
                  </a:extLst>
                </a:gridCol>
              </a:tblGrid>
              <a:tr h="368246">
                <a:tc gridSpan="3">
                  <a:txBody>
                    <a:bodyPr/>
                    <a:lstStyle/>
                    <a:p>
                      <a:pPr algn="ctr"/>
                      <a:r>
                        <a:rPr lang="en-GB" sz="1400" dirty="0">
                          <a:latin typeface="Cambria" panose="02040503050406030204" pitchFamily="18" charset="0"/>
                          <a:ea typeface="Cambria" panose="02040503050406030204" pitchFamily="18" charset="0"/>
                        </a:rPr>
                        <a:t>NOTATION TERMS</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903884">
                <a:tc>
                  <a:txBody>
                    <a:bodyPr/>
                    <a:lstStyle/>
                    <a:p>
                      <a:r>
                        <a:rPr lang="en-GB" sz="1100" dirty="0">
                          <a:latin typeface="Cambria" panose="02040503050406030204" pitchFamily="18" charset="0"/>
                          <a:ea typeface="Cambria" panose="02040503050406030204" pitchFamily="18" charset="0"/>
                        </a:rPr>
                        <a:t>1</a:t>
                      </a:r>
                    </a:p>
                  </a:txBody>
                  <a:tcPr anchor="ctr"/>
                </a:tc>
                <a:tc>
                  <a:txBody>
                    <a:bodyPr/>
                    <a:lstStyle/>
                    <a:p>
                      <a:r>
                        <a:rPr lang="en-GB" sz="1100" dirty="0">
                          <a:latin typeface="Cambria" panose="02040503050406030204" pitchFamily="18" charset="0"/>
                          <a:ea typeface="Cambria" panose="02040503050406030204" pitchFamily="18" charset="0"/>
                        </a:rPr>
                        <a:t>Semi-breve</a:t>
                      </a:r>
                    </a:p>
                  </a:txBody>
                  <a:tcPr anchor="ctr"/>
                </a:tc>
                <a:tc>
                  <a:txBody>
                    <a:bodyPr/>
                    <a:lstStyle/>
                    <a:p>
                      <a:r>
                        <a:rPr lang="en-GB" sz="1100" b="0" dirty="0">
                          <a:latin typeface="Cambria"/>
                          <a:ea typeface="Cambria"/>
                        </a:rPr>
                        <a:t>A 4-beat note.</a:t>
                      </a:r>
                      <a:endParaRPr lang="en-GB" sz="1100" dirty="0">
                        <a:latin typeface="Cambria"/>
                        <a:ea typeface="Cambria"/>
                      </a:endParaRPr>
                    </a:p>
                  </a:txBody>
                  <a:tcPr anchor="ctr"/>
                </a:tc>
                <a:extLst>
                  <a:ext uri="{0D108BD9-81ED-4DB2-BD59-A6C34878D82A}">
                    <a16:rowId xmlns:a16="http://schemas.microsoft.com/office/drawing/2014/main" val="10001"/>
                  </a:ext>
                </a:extLst>
              </a:tr>
              <a:tr h="903884">
                <a:tc>
                  <a:txBody>
                    <a:bodyPr/>
                    <a:lstStyle/>
                    <a:p>
                      <a:r>
                        <a:rPr lang="en-GB" sz="1100" dirty="0">
                          <a:latin typeface="Cambria" panose="02040503050406030204" pitchFamily="18" charset="0"/>
                          <a:ea typeface="Cambria" panose="02040503050406030204" pitchFamily="18" charset="0"/>
                        </a:rPr>
                        <a:t>2</a:t>
                      </a:r>
                    </a:p>
                  </a:txBody>
                  <a:tcPr anchor="ctr"/>
                </a:tc>
                <a:tc>
                  <a:txBody>
                    <a:bodyPr/>
                    <a:lstStyle/>
                    <a:p>
                      <a:r>
                        <a:rPr lang="en-GB" sz="1100" dirty="0">
                          <a:latin typeface="Cambria" panose="02040503050406030204" pitchFamily="18" charset="0"/>
                          <a:ea typeface="Cambria" panose="02040503050406030204" pitchFamily="18" charset="0"/>
                        </a:rPr>
                        <a:t>Minim</a:t>
                      </a:r>
                    </a:p>
                  </a:txBody>
                  <a:tcPr anchor="ctr"/>
                </a:tc>
                <a:tc>
                  <a:txBody>
                    <a:bodyPr/>
                    <a:lstStyle/>
                    <a:p>
                      <a:r>
                        <a:rPr lang="en-GB" sz="1100" dirty="0">
                          <a:latin typeface="Cambria"/>
                          <a:ea typeface="Cambria"/>
                        </a:rPr>
                        <a:t>A 2-beat note.</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2"/>
                  </a:ext>
                </a:extLst>
              </a:tr>
              <a:tr h="703019">
                <a:tc>
                  <a:txBody>
                    <a:bodyPr/>
                    <a:lstStyle/>
                    <a:p>
                      <a:r>
                        <a:rPr lang="en-GB" sz="1100" dirty="0">
                          <a:latin typeface="Cambria" panose="02040503050406030204" pitchFamily="18" charset="0"/>
                          <a:ea typeface="Cambria" panose="02040503050406030204" pitchFamily="18" charset="0"/>
                        </a:rPr>
                        <a:t>3</a:t>
                      </a:r>
                    </a:p>
                  </a:txBody>
                  <a:tcPr anchor="ctr"/>
                </a:tc>
                <a:tc>
                  <a:txBody>
                    <a:bodyPr/>
                    <a:lstStyle/>
                    <a:p>
                      <a:r>
                        <a:rPr lang="en-GB" sz="1100" dirty="0">
                          <a:latin typeface="Cambria" panose="02040503050406030204" pitchFamily="18" charset="0"/>
                          <a:ea typeface="Cambria" panose="02040503050406030204" pitchFamily="18" charset="0"/>
                        </a:rPr>
                        <a:t>Crotchet</a:t>
                      </a:r>
                    </a:p>
                  </a:txBody>
                  <a:tcPr anchor="ctr"/>
                </a:tc>
                <a:tc>
                  <a:txBody>
                    <a:bodyPr/>
                    <a:lstStyle/>
                    <a:p>
                      <a:r>
                        <a:rPr lang="en-GB" sz="1100" dirty="0">
                          <a:latin typeface="Cambria"/>
                          <a:ea typeface="Cambria"/>
                        </a:rPr>
                        <a:t>A 1-beat note</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3"/>
                  </a:ext>
                </a:extLst>
              </a:tr>
              <a:tr h="744864">
                <a:tc>
                  <a:txBody>
                    <a:bodyPr/>
                    <a:lstStyle/>
                    <a:p>
                      <a:r>
                        <a:rPr lang="en-GB" sz="1100" dirty="0">
                          <a:latin typeface="Cambria" panose="02040503050406030204" pitchFamily="18" charset="0"/>
                          <a:ea typeface="Cambria" panose="02040503050406030204" pitchFamily="18" charset="0"/>
                        </a:rPr>
                        <a:t>4</a:t>
                      </a:r>
                    </a:p>
                  </a:txBody>
                  <a:tcPr anchor="ctr"/>
                </a:tc>
                <a:tc>
                  <a:txBody>
                    <a:bodyPr/>
                    <a:lstStyle/>
                    <a:p>
                      <a:r>
                        <a:rPr lang="en-GB" sz="1100" dirty="0">
                          <a:latin typeface="Cambria" panose="02040503050406030204" pitchFamily="18" charset="0"/>
                          <a:ea typeface="Cambria" panose="02040503050406030204" pitchFamily="18" charset="0"/>
                        </a:rPr>
                        <a:t>Quaver</a:t>
                      </a:r>
                    </a:p>
                  </a:txBody>
                  <a:tcPr anchor="ctr"/>
                </a:tc>
                <a:tc>
                  <a:txBody>
                    <a:bodyPr/>
                    <a:lstStyle/>
                    <a:p>
                      <a:r>
                        <a:rPr lang="en-GB" sz="1100" dirty="0">
                          <a:latin typeface="Cambria"/>
                          <a:ea typeface="Cambria"/>
                        </a:rPr>
                        <a:t>A ½-beat note.</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D6550AF2-EBB0-409A-8132-F57B99BC84CC}"/>
              </a:ext>
            </a:extLst>
          </p:cNvPr>
          <p:cNvGraphicFramePr>
            <a:graphicFrameLocks noGrp="1"/>
          </p:cNvGraphicFramePr>
          <p:nvPr/>
        </p:nvGraphicFramePr>
        <p:xfrm>
          <a:off x="3426097" y="3116323"/>
          <a:ext cx="2965650" cy="3623039"/>
        </p:xfrm>
        <a:graphic>
          <a:graphicData uri="http://schemas.openxmlformats.org/drawingml/2006/table">
            <a:tbl>
              <a:tblPr firstRow="1" bandRow="1">
                <a:tableStyleId>{21E4AEA4-8DFA-4A89-87EB-49C32662AFE0}</a:tableStyleId>
              </a:tblPr>
              <a:tblGrid>
                <a:gridCol w="375644">
                  <a:extLst>
                    <a:ext uri="{9D8B030D-6E8A-4147-A177-3AD203B41FA5}">
                      <a16:colId xmlns:a16="http://schemas.microsoft.com/office/drawing/2014/main" val="20000"/>
                    </a:ext>
                  </a:extLst>
                </a:gridCol>
                <a:gridCol w="990616">
                  <a:extLst>
                    <a:ext uri="{9D8B030D-6E8A-4147-A177-3AD203B41FA5}">
                      <a16:colId xmlns:a16="http://schemas.microsoft.com/office/drawing/2014/main" val="20001"/>
                    </a:ext>
                  </a:extLst>
                </a:gridCol>
                <a:gridCol w="1599390">
                  <a:extLst>
                    <a:ext uri="{9D8B030D-6E8A-4147-A177-3AD203B41FA5}">
                      <a16:colId xmlns:a16="http://schemas.microsoft.com/office/drawing/2014/main" val="20002"/>
                    </a:ext>
                  </a:extLst>
                </a:gridCol>
              </a:tblGrid>
              <a:tr h="459142">
                <a:tc gridSpan="3">
                  <a:txBody>
                    <a:bodyPr/>
                    <a:lstStyle/>
                    <a:p>
                      <a:pPr algn="ctr"/>
                      <a:r>
                        <a:rPr lang="en-GB" sz="1400" dirty="0">
                          <a:latin typeface="Cambria" panose="02040503050406030204" pitchFamily="18" charset="0"/>
                          <a:ea typeface="Cambria" panose="02040503050406030204" pitchFamily="18" charset="0"/>
                        </a:rPr>
                        <a:t>COMPOSING TIPS</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026806">
                <a:tc>
                  <a:txBody>
                    <a:bodyPr/>
                    <a:lstStyle/>
                    <a:p>
                      <a:r>
                        <a:rPr lang="en-GB" sz="1100" dirty="0">
                          <a:latin typeface="Cambria" panose="02040503050406030204" pitchFamily="18" charset="0"/>
                          <a:ea typeface="Cambria" panose="02040503050406030204" pitchFamily="18" charset="0"/>
                        </a:rPr>
                        <a:t>1</a:t>
                      </a:r>
                    </a:p>
                  </a:txBody>
                  <a:tcPr anchor="ctr"/>
                </a:tc>
                <a:tc>
                  <a:txBody>
                    <a:bodyPr/>
                    <a:lstStyle/>
                    <a:p>
                      <a:r>
                        <a:rPr lang="en-GB" sz="1100" dirty="0">
                          <a:latin typeface="Cambria" panose="02040503050406030204" pitchFamily="18" charset="0"/>
                          <a:ea typeface="Cambria" panose="02040503050406030204" pitchFamily="18" charset="0"/>
                        </a:rPr>
                        <a:t>Start with a simple idea</a:t>
                      </a:r>
                    </a:p>
                  </a:txBody>
                  <a:tcPr anchor="ctr"/>
                </a:tc>
                <a:tc>
                  <a:txBody>
                    <a:bodyPr/>
                    <a:lstStyle/>
                    <a:p>
                      <a:r>
                        <a:rPr lang="en-GB" sz="1100" dirty="0">
                          <a:latin typeface="Cambria"/>
                          <a:ea typeface="Cambria"/>
                        </a:rPr>
                        <a:t>A catchy hook which is repeated provides legitimacy.</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1"/>
                  </a:ext>
                </a:extLst>
              </a:tr>
              <a:tr h="1026806">
                <a:tc>
                  <a:txBody>
                    <a:bodyPr/>
                    <a:lstStyle/>
                    <a:p>
                      <a:r>
                        <a:rPr lang="en-GB" sz="1100" dirty="0">
                          <a:latin typeface="Cambria" panose="02040503050406030204" pitchFamily="18" charset="0"/>
                          <a:ea typeface="Cambria" panose="02040503050406030204" pitchFamily="18" charset="0"/>
                        </a:rPr>
                        <a:t>2</a:t>
                      </a:r>
                    </a:p>
                  </a:txBody>
                  <a:tcPr anchor="ctr"/>
                </a:tc>
                <a:tc>
                  <a:txBody>
                    <a:bodyPr/>
                    <a:lstStyle/>
                    <a:p>
                      <a:r>
                        <a:rPr lang="en-GB" sz="1100" dirty="0">
                          <a:latin typeface="Cambria" panose="02040503050406030204" pitchFamily="18" charset="0"/>
                          <a:ea typeface="Cambria" panose="02040503050406030204" pitchFamily="18" charset="0"/>
                        </a:rPr>
                        <a:t>Development</a:t>
                      </a:r>
                    </a:p>
                  </a:txBody>
                  <a:tcPr anchor="ctr"/>
                </a:tc>
                <a:tc>
                  <a:txBody>
                    <a:bodyPr/>
                    <a:lstStyle/>
                    <a:p>
                      <a:r>
                        <a:rPr lang="en-GB" sz="1100" dirty="0">
                          <a:latin typeface="Cambria"/>
                          <a:ea typeface="Cambria"/>
                        </a:rPr>
                        <a:t>Adding notes, changing rhythms, or changing the pitch of your original motif adds development over time.</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2"/>
                  </a:ext>
                </a:extLst>
              </a:tr>
              <a:tr h="1110285">
                <a:tc>
                  <a:txBody>
                    <a:bodyPr/>
                    <a:lstStyle/>
                    <a:p>
                      <a:r>
                        <a:rPr lang="en-GB" sz="1100" dirty="0">
                          <a:latin typeface="Cambria" panose="02040503050406030204" pitchFamily="18" charset="0"/>
                          <a:ea typeface="Cambria" panose="02040503050406030204" pitchFamily="18" charset="0"/>
                        </a:rPr>
                        <a:t>3</a:t>
                      </a:r>
                    </a:p>
                  </a:txBody>
                  <a:tcPr anchor="ctr"/>
                </a:tc>
                <a:tc>
                  <a:txBody>
                    <a:bodyPr/>
                    <a:lstStyle/>
                    <a:p>
                      <a:r>
                        <a:rPr lang="en-GB" sz="1100" dirty="0">
                          <a:latin typeface="Cambria" panose="02040503050406030204" pitchFamily="18" charset="0"/>
                          <a:ea typeface="Cambria" panose="02040503050406030204" pitchFamily="18" charset="0"/>
                        </a:rPr>
                        <a:t>Use syncopation</a:t>
                      </a:r>
                    </a:p>
                  </a:txBody>
                  <a:tcPr anchor="ctr"/>
                </a:tc>
                <a:tc>
                  <a:txBody>
                    <a:bodyPr/>
                    <a:lstStyle/>
                    <a:p>
                      <a:r>
                        <a:rPr lang="en-GB" sz="1100" dirty="0">
                          <a:latin typeface="Cambria"/>
                          <a:ea typeface="Cambria"/>
                        </a:rPr>
                        <a:t>Don’t play every note on the beat, play in between beats to add rhythmic variety. </a:t>
                      </a:r>
                    </a:p>
                  </a:txBody>
                  <a:tcPr anchor="ct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5568B1F5-C85C-427D-BFE9-91DBFC316FA0}"/>
              </a:ext>
            </a:extLst>
          </p:cNvPr>
          <p:cNvGraphicFramePr>
            <a:graphicFrameLocks noGrp="1"/>
          </p:cNvGraphicFramePr>
          <p:nvPr/>
        </p:nvGraphicFramePr>
        <p:xfrm>
          <a:off x="6455122" y="483720"/>
          <a:ext cx="3339516" cy="6255644"/>
        </p:xfrm>
        <a:graphic>
          <a:graphicData uri="http://schemas.openxmlformats.org/drawingml/2006/table">
            <a:tbl>
              <a:tblPr firstRow="1" bandRow="1">
                <a:tableStyleId>{93296810-A885-4BE3-A3E7-6D5BEEA58F35}</a:tableStyleId>
              </a:tblPr>
              <a:tblGrid>
                <a:gridCol w="418023">
                  <a:extLst>
                    <a:ext uri="{9D8B030D-6E8A-4147-A177-3AD203B41FA5}">
                      <a16:colId xmlns:a16="http://schemas.microsoft.com/office/drawing/2014/main" val="20000"/>
                    </a:ext>
                  </a:extLst>
                </a:gridCol>
                <a:gridCol w="1047463">
                  <a:extLst>
                    <a:ext uri="{9D8B030D-6E8A-4147-A177-3AD203B41FA5}">
                      <a16:colId xmlns:a16="http://schemas.microsoft.com/office/drawing/2014/main" val="20001"/>
                    </a:ext>
                  </a:extLst>
                </a:gridCol>
                <a:gridCol w="1874030">
                  <a:extLst>
                    <a:ext uri="{9D8B030D-6E8A-4147-A177-3AD203B41FA5}">
                      <a16:colId xmlns:a16="http://schemas.microsoft.com/office/drawing/2014/main" val="20002"/>
                    </a:ext>
                  </a:extLst>
                </a:gridCol>
              </a:tblGrid>
              <a:tr h="427487">
                <a:tc gridSpan="3">
                  <a:txBody>
                    <a:bodyPr/>
                    <a:lstStyle/>
                    <a:p>
                      <a:pPr algn="ctr"/>
                      <a:r>
                        <a:rPr lang="en-GB" sz="1400" dirty="0">
                          <a:latin typeface="Cambria" panose="02040503050406030204" pitchFamily="18" charset="0"/>
                          <a:ea typeface="Cambria" panose="02040503050406030204" pitchFamily="18" charset="0"/>
                        </a:rPr>
                        <a:t>KEY VOCABULARY</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7476">
                <a:tc>
                  <a:txBody>
                    <a:bodyPr/>
                    <a:lstStyle/>
                    <a:p>
                      <a:r>
                        <a:rPr lang="en-GB" sz="1100" dirty="0">
                          <a:latin typeface="Cambria" panose="02040503050406030204" pitchFamily="18" charset="0"/>
                          <a:ea typeface="Cambria" panose="02040503050406030204" pitchFamily="18" charset="0"/>
                        </a:rPr>
                        <a:t>1</a:t>
                      </a:r>
                    </a:p>
                  </a:txBody>
                  <a:tcPr anchor="ctr"/>
                </a:tc>
                <a:tc>
                  <a:txBody>
                    <a:bodyPr/>
                    <a:lstStyle/>
                    <a:p>
                      <a:r>
                        <a:rPr lang="en-GB" sz="1100" dirty="0">
                          <a:latin typeface="Cambria" panose="02040503050406030204" pitchFamily="18" charset="0"/>
                          <a:ea typeface="Cambria" panose="02040503050406030204" pitchFamily="18" charset="0"/>
                        </a:rPr>
                        <a:t>Ground bass</a:t>
                      </a:r>
                    </a:p>
                  </a:txBody>
                  <a:tcPr anchor="ctr"/>
                </a:tc>
                <a:tc>
                  <a:txBody>
                    <a:bodyPr/>
                    <a:lstStyle/>
                    <a:p>
                      <a:r>
                        <a:rPr lang="en-GB" sz="1100" dirty="0">
                          <a:latin typeface="Cambria" panose="02040503050406030204" pitchFamily="18" charset="0"/>
                          <a:ea typeface="Cambria" panose="02040503050406030204" pitchFamily="18" charset="0"/>
                        </a:rPr>
                        <a:t>A repeated bassline normally played on the cello or organ. </a:t>
                      </a:r>
                    </a:p>
                  </a:txBody>
                  <a:tcPr anchor="ctr"/>
                </a:tc>
                <a:extLst>
                  <a:ext uri="{0D108BD9-81ED-4DB2-BD59-A6C34878D82A}">
                    <a16:rowId xmlns:a16="http://schemas.microsoft.com/office/drawing/2014/main" val="10001"/>
                  </a:ext>
                </a:extLst>
              </a:tr>
              <a:tr h="1001220">
                <a:tc>
                  <a:txBody>
                    <a:bodyPr/>
                    <a:lstStyle/>
                    <a:p>
                      <a:r>
                        <a:rPr lang="en-GB" sz="1100" dirty="0">
                          <a:latin typeface="Cambria" panose="02040503050406030204" pitchFamily="18" charset="0"/>
                          <a:ea typeface="Cambria" panose="02040503050406030204" pitchFamily="18" charset="0"/>
                        </a:rPr>
                        <a:t>2</a:t>
                      </a:r>
                    </a:p>
                  </a:txBody>
                  <a:tcPr anchor="ctr"/>
                </a:tc>
                <a:tc>
                  <a:txBody>
                    <a:bodyPr/>
                    <a:lstStyle/>
                    <a:p>
                      <a:r>
                        <a:rPr lang="en-GB" sz="1100" dirty="0">
                          <a:latin typeface="Cambria" panose="02040503050406030204" pitchFamily="18" charset="0"/>
                          <a:ea typeface="Cambria" panose="02040503050406030204" pitchFamily="18" charset="0"/>
                        </a:rPr>
                        <a:t>Baroque</a:t>
                      </a:r>
                    </a:p>
                  </a:txBody>
                  <a:tcPr anchor="ctr"/>
                </a:tc>
                <a:tc>
                  <a:txBody>
                    <a:bodyPr/>
                    <a:lstStyle/>
                    <a:p>
                      <a:r>
                        <a:rPr lang="en-GB" sz="1100" dirty="0">
                          <a:latin typeface="Cambria"/>
                          <a:ea typeface="Cambria"/>
                        </a:rPr>
                        <a:t>The music written between the time period of 1600 – 1750. Musical periods overlap. </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2"/>
                  </a:ext>
                </a:extLst>
              </a:tr>
              <a:tr h="787476">
                <a:tc>
                  <a:txBody>
                    <a:bodyPr/>
                    <a:lstStyle/>
                    <a:p>
                      <a:r>
                        <a:rPr lang="en-GB" sz="1100" dirty="0">
                          <a:latin typeface="Cambria" panose="02040503050406030204" pitchFamily="18" charset="0"/>
                          <a:ea typeface="Cambria" panose="02040503050406030204" pitchFamily="18" charset="0"/>
                        </a:rPr>
                        <a:t>3</a:t>
                      </a:r>
                    </a:p>
                  </a:txBody>
                  <a:tcPr anchor="ctr"/>
                </a:tc>
                <a:tc>
                  <a:txBody>
                    <a:bodyPr/>
                    <a:lstStyle/>
                    <a:p>
                      <a:r>
                        <a:rPr lang="en-GB" sz="1100" dirty="0">
                          <a:latin typeface="Cambria" panose="02040503050406030204" pitchFamily="18" charset="0"/>
                          <a:ea typeface="Cambria" panose="02040503050406030204" pitchFamily="18" charset="0"/>
                        </a:rPr>
                        <a:t>Canon</a:t>
                      </a:r>
                    </a:p>
                  </a:txBody>
                  <a:tcPr anchor="ctr"/>
                </a:tc>
                <a:tc>
                  <a:txBody>
                    <a:bodyPr/>
                    <a:lstStyle/>
                    <a:p>
                      <a:r>
                        <a:rPr lang="en-GB" sz="1100" dirty="0">
                          <a:latin typeface="Cambria"/>
                          <a:ea typeface="Cambria"/>
                        </a:rPr>
                        <a:t>A piece of music where the original melody is imitated by different instruments. </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3"/>
                  </a:ext>
                </a:extLst>
              </a:tr>
              <a:tr h="787476">
                <a:tc>
                  <a:txBody>
                    <a:bodyPr/>
                    <a:lstStyle/>
                    <a:p>
                      <a:r>
                        <a:rPr lang="en-GB" sz="1100" dirty="0">
                          <a:latin typeface="Cambria" panose="02040503050406030204" pitchFamily="18" charset="0"/>
                          <a:ea typeface="Cambria" panose="02040503050406030204" pitchFamily="18" charset="0"/>
                        </a:rPr>
                        <a:t>4</a:t>
                      </a:r>
                    </a:p>
                  </a:txBody>
                  <a:tcPr anchor="ctr"/>
                </a:tc>
                <a:tc>
                  <a:txBody>
                    <a:bodyPr/>
                    <a:lstStyle/>
                    <a:p>
                      <a:r>
                        <a:rPr lang="en-GB" sz="1100" dirty="0">
                          <a:latin typeface="Cambria" panose="02040503050406030204" pitchFamily="18" charset="0"/>
                          <a:ea typeface="Cambria" panose="02040503050406030204" pitchFamily="18" charset="0"/>
                        </a:rPr>
                        <a:t>Imitation</a:t>
                      </a:r>
                    </a:p>
                  </a:txBody>
                  <a:tcPr anchor="ctr"/>
                </a:tc>
                <a:tc>
                  <a:txBody>
                    <a:bodyPr/>
                    <a:lstStyle/>
                    <a:p>
                      <a:r>
                        <a:rPr lang="en-GB" sz="1100" dirty="0">
                          <a:latin typeface="Cambria"/>
                          <a:ea typeface="Cambria"/>
                        </a:rPr>
                        <a:t>Different instruments playing a similar melody. It sounds like the instruments are “chasing” </a:t>
                      </a:r>
                      <a:r>
                        <a:rPr lang="en-GB" sz="1100">
                          <a:latin typeface="Cambria"/>
                          <a:ea typeface="Cambria"/>
                        </a:rPr>
                        <a:t>each other.</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4"/>
                  </a:ext>
                </a:extLst>
              </a:tr>
              <a:tr h="664563">
                <a:tc>
                  <a:txBody>
                    <a:bodyPr/>
                    <a:lstStyle/>
                    <a:p>
                      <a:r>
                        <a:rPr lang="en-GB" sz="1100" dirty="0">
                          <a:latin typeface="Cambria" panose="02040503050406030204" pitchFamily="18" charset="0"/>
                          <a:ea typeface="Cambria" panose="02040503050406030204" pitchFamily="18" charset="0"/>
                        </a:rPr>
                        <a:t>5</a:t>
                      </a:r>
                    </a:p>
                  </a:txBody>
                  <a:tcPr anchor="ctr"/>
                </a:tc>
                <a:tc>
                  <a:txBody>
                    <a:bodyPr/>
                    <a:lstStyle/>
                    <a:p>
                      <a:r>
                        <a:rPr lang="en-GB" sz="1100" dirty="0">
                          <a:latin typeface="Cambria" panose="02040503050406030204" pitchFamily="18" charset="0"/>
                          <a:ea typeface="Cambria" panose="02040503050406030204" pitchFamily="18" charset="0"/>
                        </a:rPr>
                        <a:t>Call and response</a:t>
                      </a:r>
                    </a:p>
                  </a:txBody>
                  <a:tcPr anchor="ctr"/>
                </a:tc>
                <a:tc>
                  <a:txBody>
                    <a:bodyPr/>
                    <a:lstStyle/>
                    <a:p>
                      <a:r>
                        <a:rPr lang="en-GB" sz="1100" dirty="0">
                          <a:latin typeface="Cambria"/>
                          <a:ea typeface="Cambria"/>
                        </a:rPr>
                        <a:t>An instrument plays a motif and other instruments respond in a similar way.</a:t>
                      </a:r>
                      <a:endParaRPr lang="en-GB" sz="11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0005"/>
                  </a:ext>
                </a:extLst>
              </a:tr>
              <a:tr h="899973">
                <a:tc>
                  <a:txBody>
                    <a:bodyPr/>
                    <a:lstStyle/>
                    <a:p>
                      <a:r>
                        <a:rPr lang="en-GB" sz="1100" dirty="0">
                          <a:latin typeface="Cambria" panose="02040503050406030204" pitchFamily="18" charset="0"/>
                          <a:ea typeface="Cambria" panose="02040503050406030204" pitchFamily="18" charset="0"/>
                        </a:rPr>
                        <a:t>6</a:t>
                      </a:r>
                    </a:p>
                  </a:txBody>
                  <a:tcPr anchor="ctr"/>
                </a:tc>
                <a:tc>
                  <a:txBody>
                    <a:bodyPr/>
                    <a:lstStyle/>
                    <a:p>
                      <a:r>
                        <a:rPr lang="en-GB" sz="1100" dirty="0">
                          <a:latin typeface="Cambria" panose="02040503050406030204" pitchFamily="18" charset="0"/>
                          <a:ea typeface="Cambria" panose="02040503050406030204" pitchFamily="18" charset="0"/>
                        </a:rPr>
                        <a:t>Pachelbel</a:t>
                      </a:r>
                    </a:p>
                  </a:txBody>
                  <a:tcPr anchor="ctr"/>
                </a:tc>
                <a:tc>
                  <a:txBody>
                    <a:bodyPr/>
                    <a:lstStyle/>
                    <a:p>
                      <a:r>
                        <a:rPr lang="en-GB" sz="1100" dirty="0">
                          <a:latin typeface="Cambria" panose="02040503050406030204" pitchFamily="18" charset="0"/>
                          <a:ea typeface="Cambria" panose="02040503050406030204" pitchFamily="18" charset="0"/>
                        </a:rPr>
                        <a:t>A composer who lived during the baroque period.</a:t>
                      </a:r>
                    </a:p>
                  </a:txBody>
                  <a:tcPr anchor="ctr"/>
                </a:tc>
                <a:extLst>
                  <a:ext uri="{0D108BD9-81ED-4DB2-BD59-A6C34878D82A}">
                    <a16:rowId xmlns:a16="http://schemas.microsoft.com/office/drawing/2014/main" val="10006"/>
                  </a:ext>
                </a:extLst>
              </a:tr>
              <a:tr h="899973">
                <a:tc>
                  <a:txBody>
                    <a:bodyPr/>
                    <a:lstStyle/>
                    <a:p>
                      <a:r>
                        <a:rPr lang="en-GB" sz="1100" dirty="0">
                          <a:latin typeface="Cambria" panose="02040503050406030204" pitchFamily="18" charset="0"/>
                          <a:ea typeface="Cambria" panose="02040503050406030204" pitchFamily="18" charset="0"/>
                        </a:rPr>
                        <a:t>7</a:t>
                      </a:r>
                    </a:p>
                  </a:txBody>
                  <a:tcPr anchor="ctr"/>
                </a:tc>
                <a:tc>
                  <a:txBody>
                    <a:bodyPr/>
                    <a:lstStyle/>
                    <a:p>
                      <a:r>
                        <a:rPr lang="en-GB" sz="1100" dirty="0">
                          <a:latin typeface="Cambria" panose="02040503050406030204" pitchFamily="18" charset="0"/>
                          <a:ea typeface="Cambria" panose="02040503050406030204" pitchFamily="18" charset="0"/>
                        </a:rPr>
                        <a:t>Texture</a:t>
                      </a:r>
                    </a:p>
                  </a:txBody>
                  <a:tcPr anchor="ctr"/>
                </a:tc>
                <a:tc>
                  <a:txBody>
                    <a:bodyPr/>
                    <a:lstStyle/>
                    <a:p>
                      <a:r>
                        <a:rPr lang="en-GB" sz="1100" dirty="0">
                          <a:latin typeface="Cambria" panose="02040503050406030204" pitchFamily="18" charset="0"/>
                          <a:ea typeface="Cambria" panose="02040503050406030204" pitchFamily="18" charset="0"/>
                        </a:rPr>
                        <a:t>How different musical layers interact such as melody and harmony.</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878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78C6B9-32A4-9786-B9F2-FA37EC3783A7}"/>
              </a:ext>
            </a:extLst>
          </p:cNvPr>
          <p:cNvSpPr txBox="1"/>
          <p:nvPr/>
        </p:nvSpPr>
        <p:spPr>
          <a:xfrm>
            <a:off x="150232" y="149147"/>
            <a:ext cx="9482656" cy="584775"/>
          </a:xfrm>
          <a:prstGeom prst="rect">
            <a:avLst/>
          </a:prstGeom>
          <a:noFill/>
        </p:spPr>
        <p:txBody>
          <a:bodyPr wrap="square" rtlCol="0">
            <a:spAutoFit/>
          </a:bodyPr>
          <a:lstStyle/>
          <a:p>
            <a:pPr algn="ctr"/>
            <a:r>
              <a:rPr lang="en-GB" sz="3200" b="1" dirty="0">
                <a:solidFill>
                  <a:srgbClr val="267686"/>
                </a:solidFill>
                <a:latin typeface="Cambria" panose="02040503050406030204" pitchFamily="18" charset="0"/>
                <a:ea typeface="Cambria" panose="02040503050406030204" pitchFamily="18" charset="0"/>
              </a:rPr>
              <a:t>How do Knowledge Organisers support learning?</a:t>
            </a:r>
            <a:endParaRPr lang="en-GB" sz="8800" b="1" dirty="0">
              <a:solidFill>
                <a:srgbClr val="267686"/>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F89DA74-4F2A-2BA7-920D-33751BDB565B}"/>
              </a:ext>
            </a:extLst>
          </p:cNvPr>
          <p:cNvSpPr/>
          <p:nvPr/>
        </p:nvSpPr>
        <p:spPr>
          <a:xfrm>
            <a:off x="2213854" y="868377"/>
            <a:ext cx="7256071" cy="2283510"/>
          </a:xfrm>
          <a:prstGeom prst="rect">
            <a:avLst/>
          </a:prstGeom>
        </p:spPr>
        <p:txBody>
          <a:bodyPr wrap="square">
            <a:spAutoFit/>
          </a:bodyPr>
          <a:lstStyle/>
          <a:p>
            <a:pPr algn="just">
              <a:lnSpc>
                <a:spcPct val="107000"/>
              </a:lnSpc>
              <a:spcAft>
                <a:spcPts val="800"/>
              </a:spcAft>
            </a:pPr>
            <a:r>
              <a:rPr lang="en-GB" sz="1600" b="1" dirty="0">
                <a:latin typeface="Cambria" panose="02040503050406030204" pitchFamily="18" charset="0"/>
                <a:ea typeface="Cambria" panose="02040503050406030204" pitchFamily="18" charset="0"/>
                <a:cs typeface="Times New Roman" panose="02020603050405020304" pitchFamily="18" charset="0"/>
              </a:rPr>
              <a:t>What are Knowledge Organisers?</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en-GB" sz="1600" dirty="0">
                <a:latin typeface="Cambria" panose="02040503050406030204" pitchFamily="18" charset="0"/>
                <a:ea typeface="Cambria" panose="02040503050406030204" pitchFamily="18" charset="0"/>
                <a:cs typeface="Times New Roman" panose="02020603050405020304" pitchFamily="18" charset="0"/>
              </a:rPr>
              <a:t>Knowledge organisers are </a:t>
            </a:r>
            <a:r>
              <a:rPr lang="en-GB" sz="1600" b="1" dirty="0">
                <a:latin typeface="Cambria" panose="02040503050406030204" pitchFamily="18" charset="0"/>
                <a:ea typeface="Cambria" panose="02040503050406030204" pitchFamily="18" charset="0"/>
                <a:cs typeface="Times New Roman" panose="02020603050405020304" pitchFamily="18" charset="0"/>
              </a:rPr>
              <a:t>one-page documents that contain all of the key vocabulary and information needed to succeed at the highest level </a:t>
            </a:r>
            <a:r>
              <a:rPr lang="en-GB" sz="1600" dirty="0">
                <a:latin typeface="Cambria" panose="02040503050406030204" pitchFamily="18" charset="0"/>
                <a:ea typeface="Cambria" panose="02040503050406030204" pitchFamily="18" charset="0"/>
                <a:cs typeface="Times New Roman" panose="02020603050405020304" pitchFamily="18" charset="0"/>
              </a:rPr>
              <a:t>for a particular topic or unit. They are available to all in each department for every subject/qualification. They provide a clear reference point and a backbone of understanding to make learning focused and meaningful. They are printed and glued into exercise books at the start of each topic or unit. Additional copies can also be provided if required.</a:t>
            </a:r>
          </a:p>
        </p:txBody>
      </p:sp>
      <p:pic>
        <p:nvPicPr>
          <p:cNvPr id="10" name="Picture 9" descr="icon-science-ko - Churchfields Junior School">
            <a:extLst>
              <a:ext uri="{FF2B5EF4-FFF2-40B4-BE49-F238E27FC236}">
                <a16:creationId xmlns:a16="http://schemas.microsoft.com/office/drawing/2014/main" id="{2A8FA2EB-9D93-9F6D-3670-8E232281265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3111" y="1128802"/>
            <a:ext cx="1855016" cy="1762660"/>
          </a:xfrm>
          <a:prstGeom prst="rect">
            <a:avLst/>
          </a:prstGeom>
          <a:noFill/>
          <a:ln>
            <a:noFill/>
          </a:ln>
        </p:spPr>
      </p:pic>
      <p:sp>
        <p:nvSpPr>
          <p:cNvPr id="12" name="Rectangle 11">
            <a:extLst>
              <a:ext uri="{FF2B5EF4-FFF2-40B4-BE49-F238E27FC236}">
                <a16:creationId xmlns:a16="http://schemas.microsoft.com/office/drawing/2014/main" id="{D9B0C81A-6BD0-1DF7-196D-2E48F6AD42DB}"/>
              </a:ext>
            </a:extLst>
          </p:cNvPr>
          <p:cNvSpPr/>
          <p:nvPr/>
        </p:nvSpPr>
        <p:spPr>
          <a:xfrm>
            <a:off x="273111" y="3304242"/>
            <a:ext cx="4711102" cy="3337388"/>
          </a:xfrm>
          <a:prstGeom prst="rect">
            <a:avLst/>
          </a:prstGeom>
        </p:spPr>
        <p:txBody>
          <a:bodyPr wrap="square">
            <a:spAutoFit/>
          </a:bodyPr>
          <a:lstStyle/>
          <a:p>
            <a:pPr algn="just">
              <a:lnSpc>
                <a:spcPct val="107000"/>
              </a:lnSpc>
              <a:spcAft>
                <a:spcPts val="800"/>
              </a:spcAft>
            </a:pPr>
            <a:r>
              <a:rPr lang="en-GB" sz="1600" b="1" dirty="0">
                <a:latin typeface="Cambria" panose="02040503050406030204" pitchFamily="18" charset="0"/>
                <a:ea typeface="Cambria" panose="02040503050406030204" pitchFamily="18" charset="0"/>
                <a:cs typeface="Times New Roman" panose="02020603050405020304" pitchFamily="18" charset="0"/>
              </a:rPr>
              <a:t>What do Knowledge Organisers look like?</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en-GB" sz="1600" dirty="0">
                <a:latin typeface="Cambria" panose="02040503050406030204" pitchFamily="18" charset="0"/>
                <a:ea typeface="Cambria" panose="02040503050406030204" pitchFamily="18" charset="0"/>
                <a:cs typeface="Times New Roman" panose="02020603050405020304" pitchFamily="18" charset="0"/>
              </a:rPr>
              <a:t>Each Knowledge Organiser comprises of a range of colour-coded tables of key vocabulary, definitions, information and summaries with each table’s contents numbered. </a:t>
            </a:r>
            <a:r>
              <a:rPr lang="en-GB" sz="1600" b="1" dirty="0">
                <a:latin typeface="Cambria" panose="02040503050406030204" pitchFamily="18" charset="0"/>
                <a:ea typeface="Cambria" panose="02040503050406030204" pitchFamily="18" charset="0"/>
                <a:cs typeface="Times New Roman" panose="02020603050405020304" pitchFamily="18" charset="0"/>
              </a:rPr>
              <a:t>The colour-coding and numbering makes each piece of content easily identifiable and ensures that learning is incremental and manageable. </a:t>
            </a:r>
            <a:r>
              <a:rPr lang="en-GB" sz="1600" dirty="0">
                <a:latin typeface="Cambria" panose="02040503050406030204" pitchFamily="18" charset="0"/>
                <a:ea typeface="Cambria" panose="02040503050406030204" pitchFamily="18" charset="0"/>
                <a:cs typeface="Times New Roman" panose="02020603050405020304" pitchFamily="18" charset="0"/>
              </a:rPr>
              <a:t>All Knowledge Organisers provide information about the Year, Topic/Unit Question and Term. There are also subtle differences that relate to subject-specific requirements.</a:t>
            </a:r>
          </a:p>
        </p:txBody>
      </p:sp>
      <p:pic>
        <p:nvPicPr>
          <p:cNvPr id="14" name="Picture 13">
            <a:extLst>
              <a:ext uri="{FF2B5EF4-FFF2-40B4-BE49-F238E27FC236}">
                <a16:creationId xmlns:a16="http://schemas.microsoft.com/office/drawing/2014/main" id="{AD6A50D2-F2FA-31BC-31C3-462CEE0C577C}"/>
              </a:ext>
            </a:extLst>
          </p:cNvPr>
          <p:cNvPicPr>
            <a:picLocks noChangeAspect="1"/>
          </p:cNvPicPr>
          <p:nvPr/>
        </p:nvPicPr>
        <p:blipFill>
          <a:blip r:embed="rId3"/>
          <a:stretch>
            <a:fillRect/>
          </a:stretch>
        </p:blipFill>
        <p:spPr>
          <a:xfrm>
            <a:off x="5151423" y="3412950"/>
            <a:ext cx="4481466" cy="3114865"/>
          </a:xfrm>
          <a:prstGeom prst="rect">
            <a:avLst/>
          </a:prstGeom>
        </p:spPr>
      </p:pic>
    </p:spTree>
    <p:extLst>
      <p:ext uri="{BB962C8B-B14F-4D97-AF65-F5344CB8AC3E}">
        <p14:creationId xmlns:p14="http://schemas.microsoft.com/office/powerpoint/2010/main" val="296045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E3CC392D-914F-C0DB-3E4A-1A70D29E3DF0}"/>
              </a:ext>
            </a:extLst>
          </p:cNvPr>
          <p:cNvSpPr/>
          <p:nvPr/>
        </p:nvSpPr>
        <p:spPr>
          <a:xfrm rot="10800000">
            <a:off x="4114143" y="1587019"/>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 name="Hexagon 4">
            <a:extLst>
              <a:ext uri="{FF2B5EF4-FFF2-40B4-BE49-F238E27FC236}">
                <a16:creationId xmlns:a16="http://schemas.microsoft.com/office/drawing/2014/main" id="{4A47B456-D0EE-4330-36FE-4DC82B3DEE81}"/>
              </a:ext>
            </a:extLst>
          </p:cNvPr>
          <p:cNvSpPr/>
          <p:nvPr/>
        </p:nvSpPr>
        <p:spPr>
          <a:xfrm rot="10800000">
            <a:off x="5452547" y="2291858"/>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6" name="Hexagon 5">
            <a:extLst>
              <a:ext uri="{FF2B5EF4-FFF2-40B4-BE49-F238E27FC236}">
                <a16:creationId xmlns:a16="http://schemas.microsoft.com/office/drawing/2014/main" id="{0D976E2B-2358-4BBE-8D6A-591E5112D858}"/>
              </a:ext>
            </a:extLst>
          </p:cNvPr>
          <p:cNvSpPr/>
          <p:nvPr/>
        </p:nvSpPr>
        <p:spPr>
          <a:xfrm rot="10800000">
            <a:off x="4114143" y="2996696"/>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7" name="Hexagon 6">
            <a:extLst>
              <a:ext uri="{FF2B5EF4-FFF2-40B4-BE49-F238E27FC236}">
                <a16:creationId xmlns:a16="http://schemas.microsoft.com/office/drawing/2014/main" id="{B246041D-D2E6-887A-05C1-F3F606D470A9}"/>
              </a:ext>
            </a:extLst>
          </p:cNvPr>
          <p:cNvSpPr/>
          <p:nvPr/>
        </p:nvSpPr>
        <p:spPr>
          <a:xfrm rot="10800000">
            <a:off x="2775738" y="2291858"/>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8" name="Hexagon 7">
            <a:extLst>
              <a:ext uri="{FF2B5EF4-FFF2-40B4-BE49-F238E27FC236}">
                <a16:creationId xmlns:a16="http://schemas.microsoft.com/office/drawing/2014/main" id="{7B7B4B6C-3B40-A89C-A3A3-6AF3EBC24A66}"/>
              </a:ext>
            </a:extLst>
          </p:cNvPr>
          <p:cNvSpPr/>
          <p:nvPr/>
        </p:nvSpPr>
        <p:spPr>
          <a:xfrm rot="10800000">
            <a:off x="2775738" y="3701535"/>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9" name="Hexagon 8">
            <a:extLst>
              <a:ext uri="{FF2B5EF4-FFF2-40B4-BE49-F238E27FC236}">
                <a16:creationId xmlns:a16="http://schemas.microsoft.com/office/drawing/2014/main" id="{A0EFE151-B208-BF57-E703-50EFE33EF461}"/>
              </a:ext>
            </a:extLst>
          </p:cNvPr>
          <p:cNvSpPr/>
          <p:nvPr/>
        </p:nvSpPr>
        <p:spPr>
          <a:xfrm rot="10800000">
            <a:off x="5452547" y="3701534"/>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0" name="Hexagon 9">
            <a:extLst>
              <a:ext uri="{FF2B5EF4-FFF2-40B4-BE49-F238E27FC236}">
                <a16:creationId xmlns:a16="http://schemas.microsoft.com/office/drawing/2014/main" id="{D29FCBB5-6B12-D885-75D6-BEDC18389AE9}"/>
              </a:ext>
            </a:extLst>
          </p:cNvPr>
          <p:cNvSpPr/>
          <p:nvPr/>
        </p:nvSpPr>
        <p:spPr>
          <a:xfrm rot="10800000">
            <a:off x="6790951" y="2996694"/>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1" name="Hexagon 10">
            <a:extLst>
              <a:ext uri="{FF2B5EF4-FFF2-40B4-BE49-F238E27FC236}">
                <a16:creationId xmlns:a16="http://schemas.microsoft.com/office/drawing/2014/main" id="{C7585A37-49E5-65DB-1640-D2C123D4CE79}"/>
              </a:ext>
            </a:extLst>
          </p:cNvPr>
          <p:cNvSpPr/>
          <p:nvPr/>
        </p:nvSpPr>
        <p:spPr>
          <a:xfrm rot="10800000">
            <a:off x="1455439" y="2996694"/>
            <a:ext cx="1677714" cy="1409677"/>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pic>
        <p:nvPicPr>
          <p:cNvPr id="12" name="Picture 11" descr="A blue and black logo&#10;&#10;Description automatically generated">
            <a:extLst>
              <a:ext uri="{FF2B5EF4-FFF2-40B4-BE49-F238E27FC236}">
                <a16:creationId xmlns:a16="http://schemas.microsoft.com/office/drawing/2014/main" id="{CEDA6B6E-5D15-697C-7EC7-780770A1ABF6}"/>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4217075" y="1541401"/>
            <a:ext cx="1471848" cy="1500909"/>
          </a:xfrm>
          <a:prstGeom prst="rect">
            <a:avLst/>
          </a:prstGeom>
        </p:spPr>
      </p:pic>
      <p:pic>
        <p:nvPicPr>
          <p:cNvPr id="13" name="Picture 12">
            <a:extLst>
              <a:ext uri="{FF2B5EF4-FFF2-40B4-BE49-F238E27FC236}">
                <a16:creationId xmlns:a16="http://schemas.microsoft.com/office/drawing/2014/main" id="{474657BD-F5A3-98FF-031C-ECDDFF300C92}"/>
              </a:ext>
            </a:extLst>
          </p:cNvPr>
          <p:cNvPicPr>
            <a:picLocks/>
          </p:cNvPicPr>
          <p:nvPr/>
        </p:nvPicPr>
        <p:blipFill>
          <a:blip r:embed="rId4"/>
          <a:stretch>
            <a:fillRect/>
          </a:stretch>
        </p:blipFill>
        <p:spPr>
          <a:xfrm>
            <a:off x="5719789" y="3845149"/>
            <a:ext cx="1160716" cy="1109465"/>
          </a:xfrm>
          <a:prstGeom prst="rect">
            <a:avLst/>
          </a:prstGeom>
        </p:spPr>
      </p:pic>
      <p:pic>
        <p:nvPicPr>
          <p:cNvPr id="14" name="Picture 13">
            <a:extLst>
              <a:ext uri="{FF2B5EF4-FFF2-40B4-BE49-F238E27FC236}">
                <a16:creationId xmlns:a16="http://schemas.microsoft.com/office/drawing/2014/main" id="{D843A9CD-15AA-63B9-43C1-CAC3F9781B0C}"/>
              </a:ext>
            </a:extLst>
          </p:cNvPr>
          <p:cNvPicPr>
            <a:picLocks/>
          </p:cNvPicPr>
          <p:nvPr/>
        </p:nvPicPr>
        <p:blipFill>
          <a:blip r:embed="rId5">
            <a:duotone>
              <a:prstClr val="black"/>
              <a:schemeClr val="accent3">
                <a:tint val="45000"/>
                <a:satMod val="400000"/>
              </a:schemeClr>
            </a:duotone>
          </a:blip>
          <a:stretch>
            <a:fillRect/>
          </a:stretch>
        </p:blipFill>
        <p:spPr>
          <a:xfrm>
            <a:off x="1641308" y="2996693"/>
            <a:ext cx="1305974" cy="1364061"/>
          </a:xfrm>
          <a:prstGeom prst="rect">
            <a:avLst/>
          </a:prstGeom>
        </p:spPr>
      </p:pic>
      <p:pic>
        <p:nvPicPr>
          <p:cNvPr id="15" name="Picture 14">
            <a:extLst>
              <a:ext uri="{FF2B5EF4-FFF2-40B4-BE49-F238E27FC236}">
                <a16:creationId xmlns:a16="http://schemas.microsoft.com/office/drawing/2014/main" id="{7AB7B73C-EFD1-B299-056F-3EF12D292125}"/>
              </a:ext>
            </a:extLst>
          </p:cNvPr>
          <p:cNvPicPr>
            <a:picLocks noChangeAspect="1"/>
          </p:cNvPicPr>
          <p:nvPr/>
        </p:nvPicPr>
        <p:blipFill>
          <a:blip r:embed="rId6"/>
          <a:stretch>
            <a:fillRect/>
          </a:stretch>
        </p:blipFill>
        <p:spPr>
          <a:xfrm>
            <a:off x="2827205" y="2161204"/>
            <a:ext cx="1677714" cy="1670976"/>
          </a:xfrm>
          <a:prstGeom prst="rect">
            <a:avLst/>
          </a:prstGeom>
        </p:spPr>
      </p:pic>
      <p:pic>
        <p:nvPicPr>
          <p:cNvPr id="16" name="Picture 2" descr="218,300+ Expert Icon Stock Illustrations, Royalty-Free Vector Graphics &amp;  Clip Art - iStock | Icons, Expert, Professional icon">
            <a:extLst>
              <a:ext uri="{FF2B5EF4-FFF2-40B4-BE49-F238E27FC236}">
                <a16:creationId xmlns:a16="http://schemas.microsoft.com/office/drawing/2014/main" id="{CA3ED32F-9342-A3F6-CAB5-267F088D3DE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4311" y="3511259"/>
            <a:ext cx="1777247" cy="17772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5D16303-CC39-77B6-5F3D-300CA0550EB5}"/>
              </a:ext>
            </a:extLst>
          </p:cNvPr>
          <p:cNvPicPr>
            <a:picLocks/>
          </p:cNvPicPr>
          <p:nvPr/>
        </p:nvPicPr>
        <p:blipFill>
          <a:blip r:embed="rId8"/>
          <a:stretch>
            <a:fillRect/>
          </a:stretch>
        </p:blipFill>
        <p:spPr>
          <a:xfrm>
            <a:off x="5664012" y="2346371"/>
            <a:ext cx="1388227" cy="1409678"/>
          </a:xfrm>
          <a:prstGeom prst="rect">
            <a:avLst/>
          </a:prstGeom>
        </p:spPr>
      </p:pic>
      <p:pic>
        <p:nvPicPr>
          <p:cNvPr id="19" name="Picture 2">
            <a:extLst>
              <a:ext uri="{FF2B5EF4-FFF2-40B4-BE49-F238E27FC236}">
                <a16:creationId xmlns:a16="http://schemas.microsoft.com/office/drawing/2014/main" id="{697BC35C-B5D9-2690-D783-F1DC6AE6F1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5037" y="3129416"/>
            <a:ext cx="1129541" cy="11518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94B3B1A-B4B6-6DE5-1906-34ADE5384674}"/>
              </a:ext>
            </a:extLst>
          </p:cNvPr>
          <p:cNvSpPr txBox="1"/>
          <p:nvPr/>
        </p:nvSpPr>
        <p:spPr>
          <a:xfrm>
            <a:off x="195403" y="370198"/>
            <a:ext cx="9515192" cy="584775"/>
          </a:xfrm>
          <a:prstGeom prst="rect">
            <a:avLst/>
          </a:prstGeom>
          <a:noFill/>
        </p:spPr>
        <p:txBody>
          <a:bodyPr wrap="square" rtlCol="0">
            <a:spAutoFit/>
          </a:bodyPr>
          <a:lstStyle/>
          <a:p>
            <a:pPr algn="ctr"/>
            <a:r>
              <a:rPr lang="en-GB" sz="3200" b="1" dirty="0">
                <a:solidFill>
                  <a:srgbClr val="267686"/>
                </a:solidFill>
                <a:latin typeface="Cambria" panose="02040503050406030204" pitchFamily="18" charset="0"/>
                <a:ea typeface="Cambria" panose="02040503050406030204" pitchFamily="18" charset="0"/>
              </a:rPr>
              <a:t>FULLY UTILISE YOUR KNOWLEDGE ORGANISERS</a:t>
            </a:r>
          </a:p>
        </p:txBody>
      </p:sp>
      <p:sp>
        <p:nvSpPr>
          <p:cNvPr id="21" name="TextBox 20">
            <a:extLst>
              <a:ext uri="{FF2B5EF4-FFF2-40B4-BE49-F238E27FC236}">
                <a16:creationId xmlns:a16="http://schemas.microsoft.com/office/drawing/2014/main" id="{84903538-3A03-BC01-44EA-A6257A5FB65F}"/>
              </a:ext>
            </a:extLst>
          </p:cNvPr>
          <p:cNvSpPr txBox="1"/>
          <p:nvPr/>
        </p:nvSpPr>
        <p:spPr>
          <a:xfrm>
            <a:off x="195403" y="5478782"/>
            <a:ext cx="9515192" cy="954107"/>
          </a:xfrm>
          <a:prstGeom prst="rect">
            <a:avLst/>
          </a:prstGeom>
          <a:noFill/>
        </p:spPr>
        <p:txBody>
          <a:bodyPr wrap="square" rtlCol="0">
            <a:spAutoFit/>
          </a:bodyPr>
          <a:lstStyle/>
          <a:p>
            <a:pPr algn="ctr"/>
            <a:r>
              <a:rPr lang="en-GB" sz="2800" b="1" dirty="0">
                <a:solidFill>
                  <a:srgbClr val="267686"/>
                </a:solidFill>
                <a:latin typeface="Cambria" panose="02040503050406030204" pitchFamily="18" charset="0"/>
                <a:ea typeface="Cambria" panose="02040503050406030204" pitchFamily="18" charset="0"/>
              </a:rPr>
              <a:t>Use the following templates alongside the corresponding instructions to carry out your independent work.</a:t>
            </a:r>
          </a:p>
        </p:txBody>
      </p:sp>
      <p:sp>
        <p:nvSpPr>
          <p:cNvPr id="22" name="TextBox 21">
            <a:extLst>
              <a:ext uri="{FF2B5EF4-FFF2-40B4-BE49-F238E27FC236}">
                <a16:creationId xmlns:a16="http://schemas.microsoft.com/office/drawing/2014/main" id="{DD4748E2-6B0B-FB7D-1AC2-37BBB529E28B}"/>
              </a:ext>
            </a:extLst>
          </p:cNvPr>
          <p:cNvSpPr txBox="1"/>
          <p:nvPr/>
        </p:nvSpPr>
        <p:spPr>
          <a:xfrm>
            <a:off x="4019531" y="3426737"/>
            <a:ext cx="1866936" cy="584775"/>
          </a:xfrm>
          <a:prstGeom prst="rect">
            <a:avLst/>
          </a:prstGeom>
          <a:noFill/>
        </p:spPr>
        <p:txBody>
          <a:bodyPr wrap="square" rtlCol="0">
            <a:spAutoFit/>
          </a:bodyPr>
          <a:lstStyle/>
          <a:p>
            <a:pPr algn="ctr"/>
            <a:r>
              <a:rPr lang="en-GB" sz="1600" b="1" dirty="0">
                <a:solidFill>
                  <a:srgbClr val="267686"/>
                </a:solidFill>
                <a:latin typeface="Cambria" panose="02040503050406030204" pitchFamily="18" charset="0"/>
                <a:ea typeface="Cambria" panose="02040503050406030204" pitchFamily="18" charset="0"/>
              </a:rPr>
              <a:t>INDEPENDENT LEARNING</a:t>
            </a:r>
          </a:p>
        </p:txBody>
      </p:sp>
    </p:spTree>
    <p:extLst>
      <p:ext uri="{BB962C8B-B14F-4D97-AF65-F5344CB8AC3E}">
        <p14:creationId xmlns:p14="http://schemas.microsoft.com/office/powerpoint/2010/main" val="211723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AA15F7E-9F29-A78C-FFE6-B0DD465F34F7}"/>
              </a:ext>
            </a:extLst>
          </p:cNvPr>
          <p:cNvSpPr/>
          <p:nvPr/>
        </p:nvSpPr>
        <p:spPr>
          <a:xfrm>
            <a:off x="2005523" y="84764"/>
            <a:ext cx="6540948" cy="6701773"/>
          </a:xfrm>
          <a:prstGeom prst="roundRect">
            <a:avLst>
              <a:gd name="adj" fmla="val 670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Group 38">
            <a:extLst>
              <a:ext uri="{FF2B5EF4-FFF2-40B4-BE49-F238E27FC236}">
                <a16:creationId xmlns:a16="http://schemas.microsoft.com/office/drawing/2014/main" id="{D99C3259-1796-4FC8-9D55-6A638818AA3B}"/>
              </a:ext>
            </a:extLst>
          </p:cNvPr>
          <p:cNvGrpSpPr/>
          <p:nvPr/>
        </p:nvGrpSpPr>
        <p:grpSpPr>
          <a:xfrm>
            <a:off x="-98649" y="-287960"/>
            <a:ext cx="1901747" cy="2116457"/>
            <a:chOff x="-517749" y="-621032"/>
            <a:chExt cx="1901747" cy="2116457"/>
          </a:xfrm>
        </p:grpSpPr>
        <p:sp>
          <p:nvSpPr>
            <p:cNvPr id="40" name="Hexagon 39">
              <a:extLst>
                <a:ext uri="{FF2B5EF4-FFF2-40B4-BE49-F238E27FC236}">
                  <a16:creationId xmlns:a16="http://schemas.microsoft.com/office/drawing/2014/main" id="{921C3023-C166-49F9-93AE-B22922448A7A}"/>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1" name="Hexagon 40">
              <a:extLst>
                <a:ext uri="{FF2B5EF4-FFF2-40B4-BE49-F238E27FC236}">
                  <a16:creationId xmlns:a16="http://schemas.microsoft.com/office/drawing/2014/main" id="{F33A01EE-EDA8-4398-8DFD-6D3DF13299CB}"/>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2" name="Hexagon 41">
              <a:extLst>
                <a:ext uri="{FF2B5EF4-FFF2-40B4-BE49-F238E27FC236}">
                  <a16:creationId xmlns:a16="http://schemas.microsoft.com/office/drawing/2014/main" id="{5E623EDC-17E8-4295-9E6A-F32B1B14E38E}"/>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3" name="Hexagon 42">
              <a:extLst>
                <a:ext uri="{FF2B5EF4-FFF2-40B4-BE49-F238E27FC236}">
                  <a16:creationId xmlns:a16="http://schemas.microsoft.com/office/drawing/2014/main" id="{3107FD31-E060-4543-AB12-A53228801F2E}"/>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7B9A1ABF-EC34-498D-8800-9EE6B621856E}"/>
                </a:ext>
              </a:extLst>
            </p:cNvPr>
            <p:cNvSpPr txBox="1"/>
            <p:nvPr/>
          </p:nvSpPr>
          <p:spPr>
            <a:xfrm>
              <a:off x="83090" y="86997"/>
              <a:ext cx="733392" cy="400110"/>
            </a:xfrm>
            <a:prstGeom prst="rect">
              <a:avLst/>
            </a:prstGeom>
            <a:noFill/>
          </p:spPr>
          <p:txBody>
            <a:bodyPr wrap="square" rtlCol="0">
              <a:spAutoFit/>
            </a:bodyPr>
            <a:lstStyle/>
            <a:p>
              <a:pPr algn="ctr"/>
              <a:r>
                <a:rPr lang="en-GB" sz="1000" b="1" dirty="0">
                  <a:solidFill>
                    <a:srgbClr val="267686"/>
                  </a:solidFill>
                  <a:latin typeface="Cambria" panose="02040503050406030204" pitchFamily="18" charset="0"/>
                  <a:ea typeface="Cambria" panose="02040503050406030204" pitchFamily="18" charset="0"/>
                </a:rPr>
                <a:t>SKETCH NOTES</a:t>
              </a:r>
            </a:p>
          </p:txBody>
        </p:sp>
        <p:sp>
          <p:nvSpPr>
            <p:cNvPr id="45" name="Hexagon 44">
              <a:extLst>
                <a:ext uri="{FF2B5EF4-FFF2-40B4-BE49-F238E27FC236}">
                  <a16:creationId xmlns:a16="http://schemas.microsoft.com/office/drawing/2014/main" id="{8A49C17A-93EA-46FF-87B9-D8DD66D4C640}"/>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6" name="Hexagon 45">
              <a:extLst>
                <a:ext uri="{FF2B5EF4-FFF2-40B4-BE49-F238E27FC236}">
                  <a16:creationId xmlns:a16="http://schemas.microsoft.com/office/drawing/2014/main" id="{079FC596-BF0C-4D23-ABB0-C6B0E6DC0BC1}"/>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7" name="Hexagon 46">
              <a:extLst>
                <a:ext uri="{FF2B5EF4-FFF2-40B4-BE49-F238E27FC236}">
                  <a16:creationId xmlns:a16="http://schemas.microsoft.com/office/drawing/2014/main" id="{3CC126F2-C241-4D2F-8EF3-F00FE9C90913}"/>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48" name="Picture 47" descr="A blue and black logo&#10;&#10;Description automatically generated">
            <a:extLst>
              <a:ext uri="{FF2B5EF4-FFF2-40B4-BE49-F238E27FC236}">
                <a16:creationId xmlns:a16="http://schemas.microsoft.com/office/drawing/2014/main" id="{6B23EA68-CDA9-44F0-9E1B-AF8148DE01BB}"/>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29" y="1237560"/>
            <a:ext cx="550705" cy="561578"/>
          </a:xfrm>
          <a:prstGeom prst="rect">
            <a:avLst/>
          </a:prstGeom>
        </p:spPr>
      </p:pic>
      <p:pic>
        <p:nvPicPr>
          <p:cNvPr id="49" name="Picture 2">
            <a:extLst>
              <a:ext uri="{FF2B5EF4-FFF2-40B4-BE49-F238E27FC236}">
                <a16:creationId xmlns:a16="http://schemas.microsoft.com/office/drawing/2014/main" id="{D5315465-393C-4C9E-927E-9B9929813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48AAD242-AFD7-4846-BDF6-A5FE1222A970}"/>
              </a:ext>
            </a:extLst>
          </p:cNvPr>
          <p:cNvGrpSpPr/>
          <p:nvPr/>
        </p:nvGrpSpPr>
        <p:grpSpPr>
          <a:xfrm rot="10800000">
            <a:off x="8946918" y="5983842"/>
            <a:ext cx="1060148" cy="1133793"/>
            <a:chOff x="-517749" y="-621032"/>
            <a:chExt cx="1901747" cy="2116457"/>
          </a:xfrm>
        </p:grpSpPr>
        <p:sp>
          <p:nvSpPr>
            <p:cNvPr id="51" name="Hexagon 50">
              <a:extLst>
                <a:ext uri="{FF2B5EF4-FFF2-40B4-BE49-F238E27FC236}">
                  <a16:creationId xmlns:a16="http://schemas.microsoft.com/office/drawing/2014/main" id="{AE061CAD-9754-48C6-8343-9228BC1DD6FD}"/>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52" name="Hexagon 51">
              <a:extLst>
                <a:ext uri="{FF2B5EF4-FFF2-40B4-BE49-F238E27FC236}">
                  <a16:creationId xmlns:a16="http://schemas.microsoft.com/office/drawing/2014/main" id="{E61970A4-5BB3-4F23-91E0-940E051F76C7}"/>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3" name="Hexagon 52">
              <a:extLst>
                <a:ext uri="{FF2B5EF4-FFF2-40B4-BE49-F238E27FC236}">
                  <a16:creationId xmlns:a16="http://schemas.microsoft.com/office/drawing/2014/main" id="{2AC2FBAE-0B6B-43EA-B444-BC7FB0350827}"/>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4" name="Hexagon 53">
              <a:extLst>
                <a:ext uri="{FF2B5EF4-FFF2-40B4-BE49-F238E27FC236}">
                  <a16:creationId xmlns:a16="http://schemas.microsoft.com/office/drawing/2014/main" id="{0F4E27E0-F43B-4901-8C24-5B8309AFA20E}"/>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5" name="Hexagon 54">
              <a:extLst>
                <a:ext uri="{FF2B5EF4-FFF2-40B4-BE49-F238E27FC236}">
                  <a16:creationId xmlns:a16="http://schemas.microsoft.com/office/drawing/2014/main" id="{B97F70D5-3F2C-4A34-9E31-0BFDDDB6B00A}"/>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56" name="Hexagon 55">
              <a:extLst>
                <a:ext uri="{FF2B5EF4-FFF2-40B4-BE49-F238E27FC236}">
                  <a16:creationId xmlns:a16="http://schemas.microsoft.com/office/drawing/2014/main" id="{F17A0808-38D2-482A-9AD1-2719D5AEB87A}"/>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7" name="Hexagon 56">
              <a:extLst>
                <a:ext uri="{FF2B5EF4-FFF2-40B4-BE49-F238E27FC236}">
                  <a16:creationId xmlns:a16="http://schemas.microsoft.com/office/drawing/2014/main" id="{DC96CBCA-A8CB-41DB-9282-8C56FA5EE738}"/>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58" name="Picture 57" descr="A blue and black logo&#10;&#10;Description automatically generated">
            <a:extLst>
              <a:ext uri="{FF2B5EF4-FFF2-40B4-BE49-F238E27FC236}">
                <a16:creationId xmlns:a16="http://schemas.microsoft.com/office/drawing/2014/main" id="{4E97B6C0-280C-489D-8D4F-70B7666AB3B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333056" y="6492981"/>
            <a:ext cx="287873" cy="293557"/>
          </a:xfrm>
          <a:prstGeom prst="rect">
            <a:avLst/>
          </a:prstGeom>
        </p:spPr>
      </p:pic>
      <p:pic>
        <p:nvPicPr>
          <p:cNvPr id="59" name="Picture 58">
            <a:extLst>
              <a:ext uri="{FF2B5EF4-FFF2-40B4-BE49-F238E27FC236}">
                <a16:creationId xmlns:a16="http://schemas.microsoft.com/office/drawing/2014/main" id="{7D5ACBEB-31EB-4CB6-B447-0773855B0F9F}"/>
              </a:ext>
            </a:extLst>
          </p:cNvPr>
          <p:cNvPicPr>
            <a:picLocks/>
          </p:cNvPicPr>
          <p:nvPr/>
        </p:nvPicPr>
        <p:blipFill>
          <a:blip r:embed="rId5"/>
          <a:stretch>
            <a:fillRect/>
          </a:stretch>
        </p:blipFill>
        <p:spPr>
          <a:xfrm>
            <a:off x="1210845" y="79258"/>
            <a:ext cx="466602" cy="450244"/>
          </a:xfrm>
          <a:prstGeom prst="rect">
            <a:avLst/>
          </a:prstGeom>
        </p:spPr>
      </p:pic>
      <p:sp>
        <p:nvSpPr>
          <p:cNvPr id="60" name="TextBox 59">
            <a:extLst>
              <a:ext uri="{FF2B5EF4-FFF2-40B4-BE49-F238E27FC236}">
                <a16:creationId xmlns:a16="http://schemas.microsoft.com/office/drawing/2014/main" id="{41381357-ABC4-4BD7-AC81-561F81F7D9B4}"/>
              </a:ext>
            </a:extLst>
          </p:cNvPr>
          <p:cNvSpPr txBox="1"/>
          <p:nvPr/>
        </p:nvSpPr>
        <p:spPr>
          <a:xfrm>
            <a:off x="38355" y="1897580"/>
            <a:ext cx="1764743" cy="5093702"/>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MAKE USEFUL SKETCH NOTES?</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Pick a focus area for your notes – this could be a topic, theme, exam question, unit question, etc.</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Make notes in a logical order but rather than making detailed written notes, use a range of the following techniques:</a:t>
            </a:r>
          </a:p>
          <a:p>
            <a:pPr marL="228600" indent="-228600">
              <a:buAutoNum type="arabicParenR"/>
            </a:pPr>
            <a:endParaRPr lang="en-GB" sz="200" dirty="0">
              <a:solidFill>
                <a:srgbClr val="267686"/>
              </a:solidFill>
              <a:latin typeface="Cambria" panose="02040503050406030204" pitchFamily="18" charset="0"/>
              <a:ea typeface="Cambria" panose="02040503050406030204" pitchFamily="18" charset="0"/>
            </a:endParaRP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Use upper case (capital letters) to emphasise particular words. </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Turn a words into images e.g. the A in </a:t>
            </a:r>
            <a:r>
              <a:rPr lang="en-GB" sz="800" dirty="0" err="1">
                <a:solidFill>
                  <a:srgbClr val="267686"/>
                </a:solidFill>
                <a:latin typeface="Cambria" panose="02040503050406030204" pitchFamily="18" charset="0"/>
                <a:ea typeface="Cambria" panose="02040503050406030204" pitchFamily="18" charset="0"/>
              </a:rPr>
              <a:t>shArk</a:t>
            </a:r>
            <a:r>
              <a:rPr lang="en-GB" sz="800" dirty="0">
                <a:solidFill>
                  <a:srgbClr val="267686"/>
                </a:solidFill>
                <a:latin typeface="Cambria" panose="02040503050406030204" pitchFamily="18" charset="0"/>
                <a:ea typeface="Cambria" panose="02040503050406030204" pitchFamily="18" charset="0"/>
              </a:rPr>
              <a:t> turns into a fin;</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Add images and/or icons into the text;</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Use diagrams and tables to break down key areas,</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Use arrows and lines to link different things together;</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Use different shapes, thought-bubbles, etc.</a:t>
            </a:r>
          </a:p>
          <a:p>
            <a:pPr marL="685800" lvl="1" indent="-228600">
              <a:buFont typeface="Wingdings" panose="05000000000000000000" pitchFamily="2" charset="2"/>
              <a:buChar char="Ø"/>
            </a:pPr>
            <a:r>
              <a:rPr lang="en-GB" sz="800" dirty="0">
                <a:solidFill>
                  <a:srgbClr val="267686"/>
                </a:solidFill>
                <a:latin typeface="Cambria" panose="02040503050406030204" pitchFamily="18" charset="0"/>
                <a:ea typeface="Cambria" panose="02040503050406030204" pitchFamily="18" charset="0"/>
              </a:rPr>
              <a:t>Use a range of colours to emphasise different aspects of your notes/page.</a:t>
            </a:r>
          </a:p>
          <a:p>
            <a:pPr marL="685800" lvl="1" indent="-228600">
              <a:buFont typeface="Wingdings" panose="05000000000000000000" pitchFamily="2" charset="2"/>
              <a:buChar char="Ø"/>
            </a:pPr>
            <a:endParaRPr lang="en-GB" sz="800" dirty="0">
              <a:solidFill>
                <a:srgbClr val="267686"/>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3679D24-68A3-CE2D-CF41-07E0C463DF2E}"/>
              </a:ext>
            </a:extLst>
          </p:cNvPr>
          <p:cNvPicPr>
            <a:picLocks noChangeAspect="1"/>
          </p:cNvPicPr>
          <p:nvPr/>
        </p:nvPicPr>
        <p:blipFill rotWithShape="1">
          <a:blip r:embed="rId6">
            <a:clrChange>
              <a:clrFrom>
                <a:srgbClr val="FFFFFF"/>
              </a:clrFrom>
              <a:clrTo>
                <a:srgbClr val="FFFFFF">
                  <a:alpha val="0"/>
                </a:srgbClr>
              </a:clrTo>
            </a:clrChange>
          </a:blip>
          <a:srcRect l="10577" b="5699"/>
          <a:stretch/>
        </p:blipFill>
        <p:spPr>
          <a:xfrm flipH="1">
            <a:off x="8893163" y="4626321"/>
            <a:ext cx="766101" cy="1274448"/>
          </a:xfrm>
          <a:prstGeom prst="rect">
            <a:avLst/>
          </a:prstGeom>
        </p:spPr>
      </p:pic>
      <p:sp>
        <p:nvSpPr>
          <p:cNvPr id="3" name="Speech Bubble: Rectangle 2">
            <a:extLst>
              <a:ext uri="{FF2B5EF4-FFF2-40B4-BE49-F238E27FC236}">
                <a16:creationId xmlns:a16="http://schemas.microsoft.com/office/drawing/2014/main" id="{47B4F8F5-A39B-869B-A900-BC57943D192D}"/>
              </a:ext>
            </a:extLst>
          </p:cNvPr>
          <p:cNvSpPr/>
          <p:nvPr/>
        </p:nvSpPr>
        <p:spPr>
          <a:xfrm>
            <a:off x="8748896" y="2033897"/>
            <a:ext cx="995248" cy="2242828"/>
          </a:xfrm>
          <a:prstGeom prst="wedgeRectCallout">
            <a:avLst>
              <a:gd name="adj1" fmla="val -29779"/>
              <a:gd name="adj2" fmla="val 73773"/>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Once you have completed your sketch note page try photocopying it in black and white and then use colours to RAG-rate the information – you will then create a real focus for your revision by prioritising first the </a:t>
            </a:r>
            <a:r>
              <a:rPr lang="en-GB" sz="900" i="1" dirty="0">
                <a:solidFill>
                  <a:srgbClr val="FF0000"/>
                </a:solidFill>
                <a:latin typeface="Cambria" panose="02040503050406030204" pitchFamily="18" charset="0"/>
                <a:ea typeface="Cambria" panose="02040503050406030204" pitchFamily="18" charset="0"/>
              </a:rPr>
              <a:t>R</a:t>
            </a:r>
            <a:r>
              <a:rPr lang="en-GB" sz="900" i="1" dirty="0">
                <a:solidFill>
                  <a:srgbClr val="267686"/>
                </a:solidFill>
                <a:latin typeface="Cambria" panose="02040503050406030204" pitchFamily="18" charset="0"/>
                <a:ea typeface="Cambria" panose="02040503050406030204" pitchFamily="18" charset="0"/>
              </a:rPr>
              <a:t>ed and then the </a:t>
            </a:r>
            <a:r>
              <a:rPr lang="en-GB" sz="900" i="1" dirty="0">
                <a:solidFill>
                  <a:srgbClr val="FFC000"/>
                </a:solidFill>
                <a:latin typeface="Cambria" panose="02040503050406030204" pitchFamily="18" charset="0"/>
                <a:ea typeface="Cambria" panose="02040503050406030204" pitchFamily="18" charset="0"/>
              </a:rPr>
              <a:t>A</a:t>
            </a:r>
            <a:r>
              <a:rPr lang="en-GB" sz="900" i="1" dirty="0">
                <a:solidFill>
                  <a:srgbClr val="267686"/>
                </a:solidFill>
                <a:latin typeface="Cambria" panose="02040503050406030204" pitchFamily="18" charset="0"/>
                <a:ea typeface="Cambria" panose="02040503050406030204" pitchFamily="18" charset="0"/>
              </a:rPr>
              <a:t>mber!</a:t>
            </a:r>
          </a:p>
        </p:txBody>
      </p:sp>
      <p:pic>
        <p:nvPicPr>
          <p:cNvPr id="5" name="Picture 2" descr="75,600+ Top Tips Stock Photos, Pictures &amp; Royalty-Free Images - iStock | Top  tips vector, Top tips icon">
            <a:extLst>
              <a:ext uri="{FF2B5EF4-FFF2-40B4-BE49-F238E27FC236}">
                <a16:creationId xmlns:a16="http://schemas.microsoft.com/office/drawing/2014/main" id="{F0DF22B8-88E4-09E9-7345-5F90549A592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9118" y="957231"/>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3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7E2BBA-3700-E8E8-D083-A6DB80A6180F}"/>
              </a:ext>
            </a:extLst>
          </p:cNvPr>
          <p:cNvPicPr>
            <a:picLocks/>
          </p:cNvPicPr>
          <p:nvPr/>
        </p:nvPicPr>
        <p:blipFill>
          <a:blip r:embed="rId2">
            <a:duotone>
              <a:prstClr val="black"/>
              <a:schemeClr val="accent3">
                <a:tint val="45000"/>
                <a:satMod val="400000"/>
              </a:schemeClr>
            </a:duotone>
          </a:blip>
          <a:stretch>
            <a:fillRect/>
          </a:stretch>
        </p:blipFill>
        <p:spPr>
          <a:xfrm>
            <a:off x="1103551" y="0"/>
            <a:ext cx="653003" cy="601285"/>
          </a:xfrm>
          <a:prstGeom prst="rect">
            <a:avLst/>
          </a:prstGeom>
        </p:spPr>
      </p:pic>
      <p:cxnSp>
        <p:nvCxnSpPr>
          <p:cNvPr id="13" name="Straight Connector 12">
            <a:extLst>
              <a:ext uri="{FF2B5EF4-FFF2-40B4-BE49-F238E27FC236}">
                <a16:creationId xmlns:a16="http://schemas.microsoft.com/office/drawing/2014/main" id="{B05A1889-7B4D-4CAB-92A2-6A23D29E144A}"/>
              </a:ext>
            </a:extLst>
          </p:cNvPr>
          <p:cNvCxnSpPr>
            <a:cxnSpLocks/>
          </p:cNvCxnSpPr>
          <p:nvPr/>
        </p:nvCxnSpPr>
        <p:spPr>
          <a:xfrm flipV="1">
            <a:off x="5924688" y="2770360"/>
            <a:ext cx="693395" cy="387974"/>
          </a:xfrm>
          <a:prstGeom prst="line">
            <a:avLst/>
          </a:prstGeom>
          <a:ln w="6350">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BBC99800-5B71-4792-B514-31ADA83A6BDC}"/>
              </a:ext>
            </a:extLst>
          </p:cNvPr>
          <p:cNvGrpSpPr/>
          <p:nvPr/>
        </p:nvGrpSpPr>
        <p:grpSpPr>
          <a:xfrm>
            <a:off x="-98649" y="-287960"/>
            <a:ext cx="1901747" cy="2116457"/>
            <a:chOff x="-517749" y="-621032"/>
            <a:chExt cx="1901747" cy="2116457"/>
          </a:xfrm>
        </p:grpSpPr>
        <p:sp>
          <p:nvSpPr>
            <p:cNvPr id="31" name="Hexagon 30">
              <a:extLst>
                <a:ext uri="{FF2B5EF4-FFF2-40B4-BE49-F238E27FC236}">
                  <a16:creationId xmlns:a16="http://schemas.microsoft.com/office/drawing/2014/main" id="{10AF3441-5D31-4492-8803-F3B62C06CF80}"/>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35" name="Hexagon 34">
              <a:extLst>
                <a:ext uri="{FF2B5EF4-FFF2-40B4-BE49-F238E27FC236}">
                  <a16:creationId xmlns:a16="http://schemas.microsoft.com/office/drawing/2014/main" id="{DDE9BCE5-2364-4477-9DDD-55211BE8DA10}"/>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6" name="Hexagon 35">
              <a:extLst>
                <a:ext uri="{FF2B5EF4-FFF2-40B4-BE49-F238E27FC236}">
                  <a16:creationId xmlns:a16="http://schemas.microsoft.com/office/drawing/2014/main" id="{F31ABC65-9FDD-4DE2-80F4-6CAE7084AC5D}"/>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7" name="Hexagon 36">
              <a:extLst>
                <a:ext uri="{FF2B5EF4-FFF2-40B4-BE49-F238E27FC236}">
                  <a16:creationId xmlns:a16="http://schemas.microsoft.com/office/drawing/2014/main" id="{11497A58-B9E8-4D06-92E0-115EEF6ADAFF}"/>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F1EA900C-A670-4457-A6D2-3CB70C108B41}"/>
                </a:ext>
              </a:extLst>
            </p:cNvPr>
            <p:cNvSpPr txBox="1"/>
            <p:nvPr/>
          </p:nvSpPr>
          <p:spPr>
            <a:xfrm>
              <a:off x="83090" y="86997"/>
              <a:ext cx="733392" cy="400110"/>
            </a:xfrm>
            <a:prstGeom prst="rect">
              <a:avLst/>
            </a:prstGeom>
            <a:noFill/>
          </p:spPr>
          <p:txBody>
            <a:bodyPr wrap="square" rtlCol="0">
              <a:spAutoFit/>
            </a:bodyPr>
            <a:lstStyle/>
            <a:p>
              <a:pPr algn="ctr"/>
              <a:r>
                <a:rPr lang="en-GB" sz="1000" b="1" dirty="0">
                  <a:solidFill>
                    <a:srgbClr val="267686"/>
                  </a:solidFill>
                  <a:latin typeface="Cambria" panose="02040503050406030204" pitchFamily="18" charset="0"/>
                  <a:ea typeface="Cambria" panose="02040503050406030204" pitchFamily="18" charset="0"/>
                </a:rPr>
                <a:t>MIND MAP</a:t>
              </a:r>
            </a:p>
          </p:txBody>
        </p:sp>
        <p:sp>
          <p:nvSpPr>
            <p:cNvPr id="39" name="Hexagon 38">
              <a:extLst>
                <a:ext uri="{FF2B5EF4-FFF2-40B4-BE49-F238E27FC236}">
                  <a16:creationId xmlns:a16="http://schemas.microsoft.com/office/drawing/2014/main" id="{16BFCF93-988C-4992-8095-A920611FDB74}"/>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0" name="Hexagon 39">
              <a:extLst>
                <a:ext uri="{FF2B5EF4-FFF2-40B4-BE49-F238E27FC236}">
                  <a16:creationId xmlns:a16="http://schemas.microsoft.com/office/drawing/2014/main" id="{BCB1B67C-DA12-42C6-9FAB-CF7AD21A900D}"/>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1" name="Hexagon 40">
              <a:extLst>
                <a:ext uri="{FF2B5EF4-FFF2-40B4-BE49-F238E27FC236}">
                  <a16:creationId xmlns:a16="http://schemas.microsoft.com/office/drawing/2014/main" id="{CF79402C-155E-4DB3-A14A-9252B12B9D8C}"/>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42" name="Picture 41" descr="A blue and black logo&#10;&#10;Description automatically generated">
            <a:extLst>
              <a:ext uri="{FF2B5EF4-FFF2-40B4-BE49-F238E27FC236}">
                <a16:creationId xmlns:a16="http://schemas.microsoft.com/office/drawing/2014/main" id="{03AC0897-0ACD-4717-83D1-DA641A0DC54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829" y="1237560"/>
            <a:ext cx="550705" cy="561578"/>
          </a:xfrm>
          <a:prstGeom prst="rect">
            <a:avLst/>
          </a:prstGeom>
        </p:spPr>
      </p:pic>
      <p:pic>
        <p:nvPicPr>
          <p:cNvPr id="43" name="Picture 2">
            <a:extLst>
              <a:ext uri="{FF2B5EF4-FFF2-40B4-BE49-F238E27FC236}">
                <a16:creationId xmlns:a16="http://schemas.microsoft.com/office/drawing/2014/main" id="{4415752D-501F-4DA4-B665-F055873E9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4 Points 6">
            <a:extLst>
              <a:ext uri="{FF2B5EF4-FFF2-40B4-BE49-F238E27FC236}">
                <a16:creationId xmlns:a16="http://schemas.microsoft.com/office/drawing/2014/main" id="{05337A4E-26D3-4CC3-B786-BDED4B7918D2}"/>
              </a:ext>
            </a:extLst>
          </p:cNvPr>
          <p:cNvSpPr/>
          <p:nvPr/>
        </p:nvSpPr>
        <p:spPr>
          <a:xfrm rot="759822">
            <a:off x="4148303" y="2814496"/>
            <a:ext cx="2172832" cy="1083022"/>
          </a:xfrm>
          <a:prstGeom prst="irregularSeal2">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1C3A3FF-F02A-4941-8E39-0277AD8A1F4B}"/>
              </a:ext>
            </a:extLst>
          </p:cNvPr>
          <p:cNvSpPr txBox="1"/>
          <p:nvPr/>
        </p:nvSpPr>
        <p:spPr>
          <a:xfrm>
            <a:off x="38356" y="1897580"/>
            <a:ext cx="1718198" cy="4893647"/>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CREATE AN EFFECTIVE MIND MAP?</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Decide on the overall focus – this could be a topic/unit question, an exam question, key theme, etc – and then write this in the centre of the page.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Break this down into key areas, factors, ideas, etc and add these as main branches around the centre.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Break these main branches down further by adding more information – each main branch might break down into several more and each of these into several more.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Colour-code your branches, highlight key information and add any images, icons, diagrams, etc.</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TOP TIP: Write on your branches and only use the most key information and words – this will help you to fit as much as possible on one page!</a:t>
            </a:r>
          </a:p>
        </p:txBody>
      </p:sp>
      <p:grpSp>
        <p:nvGrpSpPr>
          <p:cNvPr id="46" name="Group 45">
            <a:extLst>
              <a:ext uri="{FF2B5EF4-FFF2-40B4-BE49-F238E27FC236}">
                <a16:creationId xmlns:a16="http://schemas.microsoft.com/office/drawing/2014/main" id="{7BF5B282-4FA9-4877-8AEF-0878CCAECF64}"/>
              </a:ext>
            </a:extLst>
          </p:cNvPr>
          <p:cNvGrpSpPr/>
          <p:nvPr/>
        </p:nvGrpSpPr>
        <p:grpSpPr>
          <a:xfrm rot="10800000">
            <a:off x="8946918" y="5983842"/>
            <a:ext cx="1060148" cy="1133793"/>
            <a:chOff x="-517749" y="-621032"/>
            <a:chExt cx="1901747" cy="2116457"/>
          </a:xfrm>
        </p:grpSpPr>
        <p:sp>
          <p:nvSpPr>
            <p:cNvPr id="47" name="Hexagon 46">
              <a:extLst>
                <a:ext uri="{FF2B5EF4-FFF2-40B4-BE49-F238E27FC236}">
                  <a16:creationId xmlns:a16="http://schemas.microsoft.com/office/drawing/2014/main" id="{AA7F91E8-AC8A-4B2A-9990-FD0765AD0B62}"/>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8" name="Hexagon 47">
              <a:extLst>
                <a:ext uri="{FF2B5EF4-FFF2-40B4-BE49-F238E27FC236}">
                  <a16:creationId xmlns:a16="http://schemas.microsoft.com/office/drawing/2014/main" id="{D63B97CD-2EA4-40EC-80B3-C1D768FEC79A}"/>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9" name="Hexagon 48">
              <a:extLst>
                <a:ext uri="{FF2B5EF4-FFF2-40B4-BE49-F238E27FC236}">
                  <a16:creationId xmlns:a16="http://schemas.microsoft.com/office/drawing/2014/main" id="{37AFB8EC-A494-421F-B9BC-D42D8885C980}"/>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0" name="Hexagon 49">
              <a:extLst>
                <a:ext uri="{FF2B5EF4-FFF2-40B4-BE49-F238E27FC236}">
                  <a16:creationId xmlns:a16="http://schemas.microsoft.com/office/drawing/2014/main" id="{233819D2-155E-46DA-9372-0D41C329BE0C}"/>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1" name="Hexagon 50">
              <a:extLst>
                <a:ext uri="{FF2B5EF4-FFF2-40B4-BE49-F238E27FC236}">
                  <a16:creationId xmlns:a16="http://schemas.microsoft.com/office/drawing/2014/main" id="{1AC87000-4376-4C4F-BED1-4B2D82B999CC}"/>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52" name="Hexagon 51">
              <a:extLst>
                <a:ext uri="{FF2B5EF4-FFF2-40B4-BE49-F238E27FC236}">
                  <a16:creationId xmlns:a16="http://schemas.microsoft.com/office/drawing/2014/main" id="{ACE37A64-851A-48D4-99FE-717F76500A5B}"/>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3" name="Hexagon 52">
              <a:extLst>
                <a:ext uri="{FF2B5EF4-FFF2-40B4-BE49-F238E27FC236}">
                  <a16:creationId xmlns:a16="http://schemas.microsoft.com/office/drawing/2014/main" id="{99AF9470-65D3-47D5-B77D-3AD39758879C}"/>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54" name="Picture 53" descr="A blue and black logo&#10;&#10;Description automatically generated">
            <a:extLst>
              <a:ext uri="{FF2B5EF4-FFF2-40B4-BE49-F238E27FC236}">
                <a16:creationId xmlns:a16="http://schemas.microsoft.com/office/drawing/2014/main" id="{DC019221-520E-478C-9614-0C31F42663A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9333056" y="6492981"/>
            <a:ext cx="287873" cy="293557"/>
          </a:xfrm>
          <a:prstGeom prst="rect">
            <a:avLst/>
          </a:prstGeom>
        </p:spPr>
      </p:pic>
      <p:pic>
        <p:nvPicPr>
          <p:cNvPr id="55" name="Picture 54">
            <a:extLst>
              <a:ext uri="{FF2B5EF4-FFF2-40B4-BE49-F238E27FC236}">
                <a16:creationId xmlns:a16="http://schemas.microsoft.com/office/drawing/2014/main" id="{67C947B0-80B3-4E23-9CB9-B22048BAAC11}"/>
              </a:ext>
            </a:extLst>
          </p:cNvPr>
          <p:cNvPicPr>
            <a:picLocks noChangeAspect="1"/>
          </p:cNvPicPr>
          <p:nvPr/>
        </p:nvPicPr>
        <p:blipFill rotWithShape="1">
          <a:blip r:embed="rId6">
            <a:clrChange>
              <a:clrFrom>
                <a:srgbClr val="FFFFFF"/>
              </a:clrFrom>
              <a:clrTo>
                <a:srgbClr val="FFFFFF">
                  <a:alpha val="0"/>
                </a:srgbClr>
              </a:clrTo>
            </a:clrChange>
          </a:blip>
          <a:srcRect r="11135" b="8384"/>
          <a:stretch/>
        </p:blipFill>
        <p:spPr>
          <a:xfrm>
            <a:off x="9249155" y="5176271"/>
            <a:ext cx="608824" cy="753559"/>
          </a:xfrm>
          <a:prstGeom prst="rect">
            <a:avLst/>
          </a:prstGeom>
        </p:spPr>
      </p:pic>
      <p:sp>
        <p:nvSpPr>
          <p:cNvPr id="56" name="Speech Bubble: Rectangle 55">
            <a:extLst>
              <a:ext uri="{FF2B5EF4-FFF2-40B4-BE49-F238E27FC236}">
                <a16:creationId xmlns:a16="http://schemas.microsoft.com/office/drawing/2014/main" id="{229084E0-46E7-48A9-A410-88F563F13969}"/>
              </a:ext>
            </a:extLst>
          </p:cNvPr>
          <p:cNvSpPr/>
          <p:nvPr/>
        </p:nvSpPr>
        <p:spPr>
          <a:xfrm>
            <a:off x="8858131" y="3429000"/>
            <a:ext cx="995248" cy="1700592"/>
          </a:xfrm>
          <a:prstGeom prst="wedgeRectCallout">
            <a:avLst>
              <a:gd name="adj1" fmla="val -14466"/>
              <a:gd name="adj2" fmla="val 66553"/>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The aim of a mind-map is to fit as much as possible all on one page! Therefore, avoid writing in full sentences and focus on using the branches to organise your notes.</a:t>
            </a:r>
          </a:p>
        </p:txBody>
      </p:sp>
      <p:pic>
        <p:nvPicPr>
          <p:cNvPr id="3" name="Picture 2" descr="75,600+ Top Tips Stock Photos, Pictures &amp; Royalty-Free Images - iStock | Top  tips vector, Top tips icon">
            <a:extLst>
              <a:ext uri="{FF2B5EF4-FFF2-40B4-BE49-F238E27FC236}">
                <a16:creationId xmlns:a16="http://schemas.microsoft.com/office/drawing/2014/main" id="{EED71234-5BF7-2C0F-1AFE-CD178D179F2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5654" y="2347877"/>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1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36A08-C86C-81BE-AA3B-7A7AEB274E7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4460C30-BFE0-29DC-B293-84AA8AB6E2EE}"/>
              </a:ext>
            </a:extLst>
          </p:cNvPr>
          <p:cNvPicPr>
            <a:picLocks/>
          </p:cNvPicPr>
          <p:nvPr/>
        </p:nvPicPr>
        <p:blipFill>
          <a:blip r:embed="rId2">
            <a:duotone>
              <a:prstClr val="black"/>
              <a:schemeClr val="accent3">
                <a:tint val="45000"/>
                <a:satMod val="400000"/>
              </a:schemeClr>
            </a:duotone>
          </a:blip>
          <a:stretch>
            <a:fillRect/>
          </a:stretch>
        </p:blipFill>
        <p:spPr>
          <a:xfrm>
            <a:off x="1103551" y="0"/>
            <a:ext cx="653003" cy="601285"/>
          </a:xfrm>
          <a:prstGeom prst="rect">
            <a:avLst/>
          </a:prstGeom>
        </p:spPr>
      </p:pic>
      <p:cxnSp>
        <p:nvCxnSpPr>
          <p:cNvPr id="13" name="Straight Connector 12">
            <a:extLst>
              <a:ext uri="{FF2B5EF4-FFF2-40B4-BE49-F238E27FC236}">
                <a16:creationId xmlns:a16="http://schemas.microsoft.com/office/drawing/2014/main" id="{FB519499-575E-16CA-20FC-6164D6A2875A}"/>
              </a:ext>
            </a:extLst>
          </p:cNvPr>
          <p:cNvCxnSpPr>
            <a:cxnSpLocks/>
          </p:cNvCxnSpPr>
          <p:nvPr/>
        </p:nvCxnSpPr>
        <p:spPr>
          <a:xfrm flipV="1">
            <a:off x="5924688" y="2770360"/>
            <a:ext cx="693395" cy="387974"/>
          </a:xfrm>
          <a:prstGeom prst="line">
            <a:avLst/>
          </a:prstGeom>
          <a:ln w="6350">
            <a:solidFill>
              <a:srgbClr val="00B050"/>
            </a:solidFill>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4CA7F014-C839-FB8C-0EA6-93BC5CF78A9E}"/>
              </a:ext>
            </a:extLst>
          </p:cNvPr>
          <p:cNvGrpSpPr/>
          <p:nvPr/>
        </p:nvGrpSpPr>
        <p:grpSpPr>
          <a:xfrm>
            <a:off x="-98649" y="-287960"/>
            <a:ext cx="1901747" cy="2116457"/>
            <a:chOff x="-517749" y="-621032"/>
            <a:chExt cx="1901747" cy="2116457"/>
          </a:xfrm>
        </p:grpSpPr>
        <p:sp>
          <p:nvSpPr>
            <p:cNvPr id="31" name="Hexagon 30">
              <a:extLst>
                <a:ext uri="{FF2B5EF4-FFF2-40B4-BE49-F238E27FC236}">
                  <a16:creationId xmlns:a16="http://schemas.microsoft.com/office/drawing/2014/main" id="{6AE0E5BD-BA1B-0272-74B6-BCF5C05F2B23}"/>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35" name="Hexagon 34">
              <a:extLst>
                <a:ext uri="{FF2B5EF4-FFF2-40B4-BE49-F238E27FC236}">
                  <a16:creationId xmlns:a16="http://schemas.microsoft.com/office/drawing/2014/main" id="{22904435-4AD5-795A-6A53-67835961C8F4}"/>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6" name="Hexagon 35">
              <a:extLst>
                <a:ext uri="{FF2B5EF4-FFF2-40B4-BE49-F238E27FC236}">
                  <a16:creationId xmlns:a16="http://schemas.microsoft.com/office/drawing/2014/main" id="{25C35FD0-1723-59A4-1B7B-A6873AD83661}"/>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7" name="Hexagon 36">
              <a:extLst>
                <a:ext uri="{FF2B5EF4-FFF2-40B4-BE49-F238E27FC236}">
                  <a16:creationId xmlns:a16="http://schemas.microsoft.com/office/drawing/2014/main" id="{5CD1835D-7178-74F1-A2F0-D32DFAAE9B5D}"/>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4ED757B-2FA6-2B4F-D2CA-F576A6C39F7B}"/>
                </a:ext>
              </a:extLst>
            </p:cNvPr>
            <p:cNvSpPr txBox="1"/>
            <p:nvPr/>
          </p:nvSpPr>
          <p:spPr>
            <a:xfrm>
              <a:off x="83090" y="86997"/>
              <a:ext cx="733392" cy="400110"/>
            </a:xfrm>
            <a:prstGeom prst="rect">
              <a:avLst/>
            </a:prstGeom>
            <a:noFill/>
          </p:spPr>
          <p:txBody>
            <a:bodyPr wrap="square" rtlCol="0">
              <a:spAutoFit/>
            </a:bodyPr>
            <a:lstStyle/>
            <a:p>
              <a:pPr algn="ctr"/>
              <a:r>
                <a:rPr lang="en-GB" sz="1000" b="1" dirty="0">
                  <a:solidFill>
                    <a:srgbClr val="267686"/>
                  </a:solidFill>
                  <a:latin typeface="Cambria" panose="02040503050406030204" pitchFamily="18" charset="0"/>
                  <a:ea typeface="Cambria" panose="02040503050406030204" pitchFamily="18" charset="0"/>
                </a:rPr>
                <a:t>MIND MAP</a:t>
              </a:r>
            </a:p>
          </p:txBody>
        </p:sp>
        <p:sp>
          <p:nvSpPr>
            <p:cNvPr id="39" name="Hexagon 38">
              <a:extLst>
                <a:ext uri="{FF2B5EF4-FFF2-40B4-BE49-F238E27FC236}">
                  <a16:creationId xmlns:a16="http://schemas.microsoft.com/office/drawing/2014/main" id="{32F859E4-D386-DB22-6091-F6611AD1518E}"/>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0" name="Hexagon 39">
              <a:extLst>
                <a:ext uri="{FF2B5EF4-FFF2-40B4-BE49-F238E27FC236}">
                  <a16:creationId xmlns:a16="http://schemas.microsoft.com/office/drawing/2014/main" id="{CAE463B0-F93D-206B-EB48-39937C39E614}"/>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1" name="Hexagon 40">
              <a:extLst>
                <a:ext uri="{FF2B5EF4-FFF2-40B4-BE49-F238E27FC236}">
                  <a16:creationId xmlns:a16="http://schemas.microsoft.com/office/drawing/2014/main" id="{293BC527-D8AC-9C46-665E-093A7068B4A4}"/>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42" name="Picture 41" descr="A blue and black logo&#10;&#10;Description automatically generated">
            <a:extLst>
              <a:ext uri="{FF2B5EF4-FFF2-40B4-BE49-F238E27FC236}">
                <a16:creationId xmlns:a16="http://schemas.microsoft.com/office/drawing/2014/main" id="{0740A145-CC9C-3984-986D-F3DF290BFB8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829" y="1237560"/>
            <a:ext cx="550705" cy="561578"/>
          </a:xfrm>
          <a:prstGeom prst="rect">
            <a:avLst/>
          </a:prstGeom>
        </p:spPr>
      </p:pic>
      <p:pic>
        <p:nvPicPr>
          <p:cNvPr id="43" name="Picture 2">
            <a:extLst>
              <a:ext uri="{FF2B5EF4-FFF2-40B4-BE49-F238E27FC236}">
                <a16:creationId xmlns:a16="http://schemas.microsoft.com/office/drawing/2014/main" id="{B0039EB2-DD5C-D642-01C6-739A6585D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4 Points 6">
            <a:extLst>
              <a:ext uri="{FF2B5EF4-FFF2-40B4-BE49-F238E27FC236}">
                <a16:creationId xmlns:a16="http://schemas.microsoft.com/office/drawing/2014/main" id="{C12AEDA6-4C17-FDDA-D7A4-E9742696FA93}"/>
              </a:ext>
            </a:extLst>
          </p:cNvPr>
          <p:cNvSpPr/>
          <p:nvPr/>
        </p:nvSpPr>
        <p:spPr>
          <a:xfrm rot="759822">
            <a:off x="4148303" y="2814496"/>
            <a:ext cx="2172832" cy="1083022"/>
          </a:xfrm>
          <a:prstGeom prst="irregularSeal2">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8A92009-83D7-5A90-09A0-007410752C6C}"/>
              </a:ext>
            </a:extLst>
          </p:cNvPr>
          <p:cNvSpPr txBox="1"/>
          <p:nvPr/>
        </p:nvSpPr>
        <p:spPr>
          <a:xfrm>
            <a:off x="38356" y="1897580"/>
            <a:ext cx="1718198" cy="4893647"/>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CREATE AN EFFECTIVE MIND MAP?</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Decide on the overall focus – this could be a topic/unit question, an exam question, key theme, etc – and then write this in the centre of the page.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Break this down into key areas, factors, ideas, etc and add these as main branches around the centre.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Break these main branches down further by adding more information – each main branch might break down into several more and each of these into several more.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Colour-code your branches, highlight key information and add any images, icons, diagrams, etc.</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900" dirty="0">
                <a:solidFill>
                  <a:srgbClr val="267686"/>
                </a:solidFill>
                <a:latin typeface="Cambria" panose="02040503050406030204" pitchFamily="18" charset="0"/>
                <a:ea typeface="Cambria" panose="02040503050406030204" pitchFamily="18" charset="0"/>
              </a:rPr>
              <a:t>TOP TIP: Write on your branches and only use the most key information and words – this will help you to fit as much as possible on one page!</a:t>
            </a:r>
          </a:p>
        </p:txBody>
      </p:sp>
      <p:grpSp>
        <p:nvGrpSpPr>
          <p:cNvPr id="46" name="Group 45">
            <a:extLst>
              <a:ext uri="{FF2B5EF4-FFF2-40B4-BE49-F238E27FC236}">
                <a16:creationId xmlns:a16="http://schemas.microsoft.com/office/drawing/2014/main" id="{EB8B4AD9-4FB4-DEDF-D3FF-D9290750971F}"/>
              </a:ext>
            </a:extLst>
          </p:cNvPr>
          <p:cNvGrpSpPr/>
          <p:nvPr/>
        </p:nvGrpSpPr>
        <p:grpSpPr>
          <a:xfrm rot="10800000">
            <a:off x="8946918" y="5983842"/>
            <a:ext cx="1060148" cy="1133793"/>
            <a:chOff x="-517749" y="-621032"/>
            <a:chExt cx="1901747" cy="2116457"/>
          </a:xfrm>
        </p:grpSpPr>
        <p:sp>
          <p:nvSpPr>
            <p:cNvPr id="47" name="Hexagon 46">
              <a:extLst>
                <a:ext uri="{FF2B5EF4-FFF2-40B4-BE49-F238E27FC236}">
                  <a16:creationId xmlns:a16="http://schemas.microsoft.com/office/drawing/2014/main" id="{EE23C9AA-B5F0-3307-19A5-87D0572A95BC}"/>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8" name="Hexagon 47">
              <a:extLst>
                <a:ext uri="{FF2B5EF4-FFF2-40B4-BE49-F238E27FC236}">
                  <a16:creationId xmlns:a16="http://schemas.microsoft.com/office/drawing/2014/main" id="{AD7863AD-418E-EE49-00AF-D07FD0EFB343}"/>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9" name="Hexagon 48">
              <a:extLst>
                <a:ext uri="{FF2B5EF4-FFF2-40B4-BE49-F238E27FC236}">
                  <a16:creationId xmlns:a16="http://schemas.microsoft.com/office/drawing/2014/main" id="{460AFD6C-CB85-6252-25CF-34F28BE38EEE}"/>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0" name="Hexagon 49">
              <a:extLst>
                <a:ext uri="{FF2B5EF4-FFF2-40B4-BE49-F238E27FC236}">
                  <a16:creationId xmlns:a16="http://schemas.microsoft.com/office/drawing/2014/main" id="{49FC5D50-7052-E204-D52A-E73E0AE7AE27}"/>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1" name="Hexagon 50">
              <a:extLst>
                <a:ext uri="{FF2B5EF4-FFF2-40B4-BE49-F238E27FC236}">
                  <a16:creationId xmlns:a16="http://schemas.microsoft.com/office/drawing/2014/main" id="{2C6FC88F-852A-44B6-70E4-B13610A068D3}"/>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52" name="Hexagon 51">
              <a:extLst>
                <a:ext uri="{FF2B5EF4-FFF2-40B4-BE49-F238E27FC236}">
                  <a16:creationId xmlns:a16="http://schemas.microsoft.com/office/drawing/2014/main" id="{860EA853-556A-3BB0-CD70-054F73C9DF6B}"/>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53" name="Hexagon 52">
              <a:extLst>
                <a:ext uri="{FF2B5EF4-FFF2-40B4-BE49-F238E27FC236}">
                  <a16:creationId xmlns:a16="http://schemas.microsoft.com/office/drawing/2014/main" id="{CABF01D2-88D7-B5F6-4ABC-35B81C30800D}"/>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54" name="Picture 53" descr="A blue and black logo&#10;&#10;Description automatically generated">
            <a:extLst>
              <a:ext uri="{FF2B5EF4-FFF2-40B4-BE49-F238E27FC236}">
                <a16:creationId xmlns:a16="http://schemas.microsoft.com/office/drawing/2014/main" id="{3AFC49E6-5590-F36B-57CB-23F23DECB82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9333056" y="6492981"/>
            <a:ext cx="287873" cy="293557"/>
          </a:xfrm>
          <a:prstGeom prst="rect">
            <a:avLst/>
          </a:prstGeom>
        </p:spPr>
      </p:pic>
      <p:pic>
        <p:nvPicPr>
          <p:cNvPr id="55" name="Picture 54">
            <a:extLst>
              <a:ext uri="{FF2B5EF4-FFF2-40B4-BE49-F238E27FC236}">
                <a16:creationId xmlns:a16="http://schemas.microsoft.com/office/drawing/2014/main" id="{16B8DCC1-FECF-1F40-F1E4-DD3C39C0B6F8}"/>
              </a:ext>
            </a:extLst>
          </p:cNvPr>
          <p:cNvPicPr>
            <a:picLocks noChangeAspect="1"/>
          </p:cNvPicPr>
          <p:nvPr/>
        </p:nvPicPr>
        <p:blipFill rotWithShape="1">
          <a:blip r:embed="rId6">
            <a:clrChange>
              <a:clrFrom>
                <a:srgbClr val="FFFFFF"/>
              </a:clrFrom>
              <a:clrTo>
                <a:srgbClr val="FFFFFF">
                  <a:alpha val="0"/>
                </a:srgbClr>
              </a:clrTo>
            </a:clrChange>
          </a:blip>
          <a:srcRect r="11135" b="8384"/>
          <a:stretch/>
        </p:blipFill>
        <p:spPr>
          <a:xfrm>
            <a:off x="9249155" y="5176271"/>
            <a:ext cx="608824" cy="753559"/>
          </a:xfrm>
          <a:prstGeom prst="rect">
            <a:avLst/>
          </a:prstGeom>
        </p:spPr>
      </p:pic>
      <p:sp>
        <p:nvSpPr>
          <p:cNvPr id="56" name="Speech Bubble: Rectangle 55">
            <a:extLst>
              <a:ext uri="{FF2B5EF4-FFF2-40B4-BE49-F238E27FC236}">
                <a16:creationId xmlns:a16="http://schemas.microsoft.com/office/drawing/2014/main" id="{7282D49D-8583-1289-A9D6-25AA7F4F439F}"/>
              </a:ext>
            </a:extLst>
          </p:cNvPr>
          <p:cNvSpPr/>
          <p:nvPr/>
        </p:nvSpPr>
        <p:spPr>
          <a:xfrm>
            <a:off x="8858131" y="3429000"/>
            <a:ext cx="995248" cy="1700592"/>
          </a:xfrm>
          <a:prstGeom prst="wedgeRectCallout">
            <a:avLst>
              <a:gd name="adj1" fmla="val -14466"/>
              <a:gd name="adj2" fmla="val 66553"/>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The aim of a mind-map is to fit as much as possible all on one page! Therefore, avoid writing in full sentences and focus on using the branches to organise your notes.</a:t>
            </a:r>
          </a:p>
        </p:txBody>
      </p:sp>
      <p:pic>
        <p:nvPicPr>
          <p:cNvPr id="3" name="Picture 2" descr="75,600+ Top Tips Stock Photos, Pictures &amp; Royalty-Free Images - iStock | Top  tips vector, Top tips icon">
            <a:extLst>
              <a:ext uri="{FF2B5EF4-FFF2-40B4-BE49-F238E27FC236}">
                <a16:creationId xmlns:a16="http://schemas.microsoft.com/office/drawing/2014/main" id="{197DF1C8-43C1-DA66-EA60-6D951748020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5654" y="2347877"/>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D977AB6-14DA-5A63-730D-64ECE98ACC61}"/>
              </a:ext>
            </a:extLst>
          </p:cNvPr>
          <p:cNvGrpSpPr/>
          <p:nvPr/>
        </p:nvGrpSpPr>
        <p:grpSpPr>
          <a:xfrm>
            <a:off x="-98649" y="-287960"/>
            <a:ext cx="1901747" cy="2116457"/>
            <a:chOff x="-517749" y="-621032"/>
            <a:chExt cx="1901747" cy="2116457"/>
          </a:xfrm>
        </p:grpSpPr>
        <p:sp>
          <p:nvSpPr>
            <p:cNvPr id="5" name="Hexagon 4">
              <a:extLst>
                <a:ext uri="{FF2B5EF4-FFF2-40B4-BE49-F238E27FC236}">
                  <a16:creationId xmlns:a16="http://schemas.microsoft.com/office/drawing/2014/main" id="{F910E7BD-E239-0F31-B7D5-1D049DEBB9C2}"/>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8" name="Hexagon 7">
              <a:extLst>
                <a:ext uri="{FF2B5EF4-FFF2-40B4-BE49-F238E27FC236}">
                  <a16:creationId xmlns:a16="http://schemas.microsoft.com/office/drawing/2014/main" id="{79FAB999-C994-05BF-CE6F-68CCC7462A53}"/>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1" name="Hexagon 10">
              <a:extLst>
                <a:ext uri="{FF2B5EF4-FFF2-40B4-BE49-F238E27FC236}">
                  <a16:creationId xmlns:a16="http://schemas.microsoft.com/office/drawing/2014/main" id="{84B9FEEA-B2B6-0D18-C7B2-FBA4F73A24C5}"/>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4" name="Hexagon 13">
              <a:extLst>
                <a:ext uri="{FF2B5EF4-FFF2-40B4-BE49-F238E27FC236}">
                  <a16:creationId xmlns:a16="http://schemas.microsoft.com/office/drawing/2014/main" id="{D181B0B2-6A07-0101-277E-04A0D3C5623D}"/>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BEC7A482-89FB-0DF8-B226-76ED5EA3C476}"/>
                </a:ext>
              </a:extLst>
            </p:cNvPr>
            <p:cNvSpPr txBox="1"/>
            <p:nvPr/>
          </p:nvSpPr>
          <p:spPr>
            <a:xfrm>
              <a:off x="83090" y="86997"/>
              <a:ext cx="733392" cy="400110"/>
            </a:xfrm>
            <a:prstGeom prst="rect">
              <a:avLst/>
            </a:prstGeom>
            <a:noFill/>
          </p:spPr>
          <p:txBody>
            <a:bodyPr wrap="square" rtlCol="0">
              <a:spAutoFit/>
            </a:bodyPr>
            <a:lstStyle/>
            <a:p>
              <a:pPr algn="ctr"/>
              <a:r>
                <a:rPr lang="en-GB" sz="1000" b="1" dirty="0">
                  <a:solidFill>
                    <a:srgbClr val="267686"/>
                  </a:solidFill>
                  <a:latin typeface="Cambria" panose="02040503050406030204" pitchFamily="18" charset="0"/>
                  <a:ea typeface="Cambria" panose="02040503050406030204" pitchFamily="18" charset="0"/>
                </a:rPr>
                <a:t>FLASH CARDS</a:t>
              </a:r>
            </a:p>
          </p:txBody>
        </p:sp>
        <p:sp>
          <p:nvSpPr>
            <p:cNvPr id="17" name="Hexagon 16">
              <a:extLst>
                <a:ext uri="{FF2B5EF4-FFF2-40B4-BE49-F238E27FC236}">
                  <a16:creationId xmlns:a16="http://schemas.microsoft.com/office/drawing/2014/main" id="{C947D7AD-C7E0-09DE-BCE4-61451B255921}"/>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20" name="Hexagon 19">
              <a:extLst>
                <a:ext uri="{FF2B5EF4-FFF2-40B4-BE49-F238E27FC236}">
                  <a16:creationId xmlns:a16="http://schemas.microsoft.com/office/drawing/2014/main" id="{9AB10BAA-CFD4-35FA-02BA-F01E99FB82A3}"/>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21" name="Hexagon 20">
              <a:extLst>
                <a:ext uri="{FF2B5EF4-FFF2-40B4-BE49-F238E27FC236}">
                  <a16:creationId xmlns:a16="http://schemas.microsoft.com/office/drawing/2014/main" id="{97823273-CE35-C7C1-04A0-C54419819450}"/>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1BD477CA-55E3-B16D-1058-5D2EAAC0C848}"/>
              </a:ext>
            </a:extLst>
          </p:cNvPr>
          <p:cNvGrpSpPr/>
          <p:nvPr/>
        </p:nvGrpSpPr>
        <p:grpSpPr>
          <a:xfrm rot="10800000">
            <a:off x="8946918" y="5983842"/>
            <a:ext cx="1060148" cy="1133793"/>
            <a:chOff x="-517749" y="-621032"/>
            <a:chExt cx="1901747" cy="2116457"/>
          </a:xfrm>
        </p:grpSpPr>
        <p:sp>
          <p:nvSpPr>
            <p:cNvPr id="27" name="Hexagon 26">
              <a:extLst>
                <a:ext uri="{FF2B5EF4-FFF2-40B4-BE49-F238E27FC236}">
                  <a16:creationId xmlns:a16="http://schemas.microsoft.com/office/drawing/2014/main" id="{87025F00-0F9A-5256-7D6C-A8D3D33F9CE2}"/>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28" name="Hexagon 27">
              <a:extLst>
                <a:ext uri="{FF2B5EF4-FFF2-40B4-BE49-F238E27FC236}">
                  <a16:creationId xmlns:a16="http://schemas.microsoft.com/office/drawing/2014/main" id="{74BA99F0-1A2D-0A2F-B974-92113EAE07AC}"/>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29" name="Hexagon 28">
              <a:extLst>
                <a:ext uri="{FF2B5EF4-FFF2-40B4-BE49-F238E27FC236}">
                  <a16:creationId xmlns:a16="http://schemas.microsoft.com/office/drawing/2014/main" id="{F3CB5528-F473-0A28-0A85-71977B861035}"/>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0" name="Hexagon 29">
              <a:extLst>
                <a:ext uri="{FF2B5EF4-FFF2-40B4-BE49-F238E27FC236}">
                  <a16:creationId xmlns:a16="http://schemas.microsoft.com/office/drawing/2014/main" id="{462239AF-FBB7-0B6B-BF10-60396B9A9134}"/>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2" name="Hexagon 31">
              <a:extLst>
                <a:ext uri="{FF2B5EF4-FFF2-40B4-BE49-F238E27FC236}">
                  <a16:creationId xmlns:a16="http://schemas.microsoft.com/office/drawing/2014/main" id="{FD8B79E2-84AB-FC43-93CA-D7962BC210F0}"/>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33" name="Hexagon 32">
              <a:extLst>
                <a:ext uri="{FF2B5EF4-FFF2-40B4-BE49-F238E27FC236}">
                  <a16:creationId xmlns:a16="http://schemas.microsoft.com/office/drawing/2014/main" id="{C12F8BCB-E1E5-4CF4-A864-A35E3ECE794D}"/>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4" name="Hexagon 33">
              <a:extLst>
                <a:ext uri="{FF2B5EF4-FFF2-40B4-BE49-F238E27FC236}">
                  <a16:creationId xmlns:a16="http://schemas.microsoft.com/office/drawing/2014/main" id="{98BDD317-17D7-7D76-B153-4B9089A4077B}"/>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3" name="Picture 2" descr="A blue and black logo&#10;&#10;Description automatically generated">
            <a:extLst>
              <a:ext uri="{FF2B5EF4-FFF2-40B4-BE49-F238E27FC236}">
                <a16:creationId xmlns:a16="http://schemas.microsoft.com/office/drawing/2014/main" id="{2799C5D0-25F8-D927-D8F9-9E9593F6028D}"/>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29" y="1237560"/>
            <a:ext cx="550705" cy="561578"/>
          </a:xfrm>
          <a:prstGeom prst="rect">
            <a:avLst/>
          </a:prstGeom>
        </p:spPr>
      </p:pic>
      <p:pic>
        <p:nvPicPr>
          <p:cNvPr id="4" name="Picture 2">
            <a:extLst>
              <a:ext uri="{FF2B5EF4-FFF2-40B4-BE49-F238E27FC236}">
                <a16:creationId xmlns:a16="http://schemas.microsoft.com/office/drawing/2014/main" id="{C7F915CB-217F-E3BA-F15A-B5F0A8233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7BF96F-BBDC-D307-5AE8-DC1D001E666A}"/>
              </a:ext>
            </a:extLst>
          </p:cNvPr>
          <p:cNvPicPr>
            <a:picLocks noChangeAspect="1"/>
          </p:cNvPicPr>
          <p:nvPr/>
        </p:nvPicPr>
        <p:blipFill>
          <a:blip r:embed="rId5"/>
          <a:stretch>
            <a:fillRect/>
          </a:stretch>
        </p:blipFill>
        <p:spPr>
          <a:xfrm>
            <a:off x="1097824" y="-9078"/>
            <a:ext cx="687861" cy="685098"/>
          </a:xfrm>
          <a:prstGeom prst="rect">
            <a:avLst/>
          </a:prstGeom>
        </p:spPr>
      </p:pic>
      <p:sp>
        <p:nvSpPr>
          <p:cNvPr id="31" name="TextBox 30">
            <a:extLst>
              <a:ext uri="{FF2B5EF4-FFF2-40B4-BE49-F238E27FC236}">
                <a16:creationId xmlns:a16="http://schemas.microsoft.com/office/drawing/2014/main" id="{F212D023-34EC-ECF2-A346-AD820DF96C25}"/>
              </a:ext>
            </a:extLst>
          </p:cNvPr>
          <p:cNvSpPr txBox="1"/>
          <p:nvPr/>
        </p:nvSpPr>
        <p:spPr>
          <a:xfrm>
            <a:off x="2070779" y="333471"/>
            <a:ext cx="3341952" cy="369332"/>
          </a:xfrm>
          <a:prstGeom prst="rect">
            <a:avLst/>
          </a:prstGeom>
          <a:noFill/>
        </p:spPr>
        <p:txBody>
          <a:bodyPr wrap="square" rtlCol="0">
            <a:spAutoFit/>
          </a:bodyPr>
          <a:lstStyle/>
          <a:p>
            <a:pPr algn="ctr"/>
            <a:r>
              <a:rPr lang="en-GB" dirty="0">
                <a:solidFill>
                  <a:schemeClr val="bg1">
                    <a:lumMod val="50000"/>
                  </a:schemeClr>
                </a:solidFill>
                <a:latin typeface="Cambria" panose="02040503050406030204" pitchFamily="18" charset="0"/>
                <a:ea typeface="Cambria" panose="02040503050406030204" pitchFamily="18" charset="0"/>
              </a:rPr>
              <a:t>FRONT (key term or question)</a:t>
            </a:r>
          </a:p>
        </p:txBody>
      </p:sp>
      <p:sp>
        <p:nvSpPr>
          <p:cNvPr id="35" name="TextBox 34">
            <a:extLst>
              <a:ext uri="{FF2B5EF4-FFF2-40B4-BE49-F238E27FC236}">
                <a16:creationId xmlns:a16="http://schemas.microsoft.com/office/drawing/2014/main" id="{5E00BB85-3688-71C4-B2A5-D9A9FD5093D4}"/>
              </a:ext>
            </a:extLst>
          </p:cNvPr>
          <p:cNvSpPr txBox="1"/>
          <p:nvPr/>
        </p:nvSpPr>
        <p:spPr>
          <a:xfrm>
            <a:off x="5980929" y="313325"/>
            <a:ext cx="2133600" cy="369332"/>
          </a:xfrm>
          <a:prstGeom prst="rect">
            <a:avLst/>
          </a:prstGeom>
          <a:noFill/>
        </p:spPr>
        <p:txBody>
          <a:bodyPr wrap="square" rtlCol="0">
            <a:spAutoFit/>
          </a:bodyPr>
          <a:lstStyle/>
          <a:p>
            <a:pPr algn="ctr"/>
            <a:r>
              <a:rPr lang="en-GB" dirty="0">
                <a:solidFill>
                  <a:schemeClr val="bg1">
                    <a:lumMod val="50000"/>
                  </a:schemeClr>
                </a:solidFill>
                <a:latin typeface="Cambria" panose="02040503050406030204" pitchFamily="18" charset="0"/>
                <a:ea typeface="Cambria" panose="02040503050406030204" pitchFamily="18" charset="0"/>
              </a:rPr>
              <a:t>BACK (answer)</a:t>
            </a:r>
          </a:p>
        </p:txBody>
      </p:sp>
      <p:sp>
        <p:nvSpPr>
          <p:cNvPr id="7" name="Rectangle 6">
            <a:extLst>
              <a:ext uri="{FF2B5EF4-FFF2-40B4-BE49-F238E27FC236}">
                <a16:creationId xmlns:a16="http://schemas.microsoft.com/office/drawing/2014/main" id="{AB8B2104-A923-4F45-AC9E-94002F117853}"/>
              </a:ext>
            </a:extLst>
          </p:cNvPr>
          <p:cNvSpPr/>
          <p:nvPr/>
        </p:nvSpPr>
        <p:spPr>
          <a:xfrm>
            <a:off x="5427071" y="5100157"/>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60E3428-86FB-4E8E-9489-BCEC51ECB074}"/>
              </a:ext>
            </a:extLst>
          </p:cNvPr>
          <p:cNvSpPr/>
          <p:nvPr/>
        </p:nvSpPr>
        <p:spPr>
          <a:xfrm>
            <a:off x="2157075" y="5100808"/>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8F2D83F0-1C7C-4F19-A872-878C92D08DB8}"/>
              </a:ext>
            </a:extLst>
          </p:cNvPr>
          <p:cNvSpPr/>
          <p:nvPr/>
        </p:nvSpPr>
        <p:spPr>
          <a:xfrm>
            <a:off x="5427050" y="3633702"/>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3BF336C-DE12-477F-B729-867E9914EB0F}"/>
              </a:ext>
            </a:extLst>
          </p:cNvPr>
          <p:cNvSpPr/>
          <p:nvPr/>
        </p:nvSpPr>
        <p:spPr>
          <a:xfrm>
            <a:off x="2157054" y="3634353"/>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58E101-10A2-49D0-8BC1-48A4198E51B3}"/>
              </a:ext>
            </a:extLst>
          </p:cNvPr>
          <p:cNvSpPr/>
          <p:nvPr/>
        </p:nvSpPr>
        <p:spPr>
          <a:xfrm>
            <a:off x="5427050" y="2169258"/>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31E9061-07C0-48DD-A91A-A35C328D7BC1}"/>
              </a:ext>
            </a:extLst>
          </p:cNvPr>
          <p:cNvSpPr/>
          <p:nvPr/>
        </p:nvSpPr>
        <p:spPr>
          <a:xfrm>
            <a:off x="2157054" y="2169909"/>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9DFA1528-E97D-45B1-AB68-A2585F985A2D}"/>
              </a:ext>
            </a:extLst>
          </p:cNvPr>
          <p:cNvSpPr/>
          <p:nvPr/>
        </p:nvSpPr>
        <p:spPr>
          <a:xfrm>
            <a:off x="5417504" y="702803"/>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80C1E92-D0F9-4195-8BF8-BB3B9D7BA3C4}"/>
              </a:ext>
            </a:extLst>
          </p:cNvPr>
          <p:cNvSpPr/>
          <p:nvPr/>
        </p:nvSpPr>
        <p:spPr>
          <a:xfrm>
            <a:off x="2147508" y="703454"/>
            <a:ext cx="3260450" cy="14254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00014E2E-F88F-4746-B47B-948012780B67}"/>
              </a:ext>
            </a:extLst>
          </p:cNvPr>
          <p:cNvSpPr txBox="1"/>
          <p:nvPr/>
        </p:nvSpPr>
        <p:spPr>
          <a:xfrm>
            <a:off x="38356" y="1897580"/>
            <a:ext cx="2112291" cy="4893647"/>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MAKE FLASH CARDS?</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Think about what you want the focus of each card to be – it could be a key question, piece of vocabulary, exam question, factor, etc.</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Record this on the ‘front’ card (left-hand column) – adding an image, diagram, some colour, etc, to make it memorable, is helpful. You can also number your cards.</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Think about what information links to this – it could be written notes, an answer to a question, a definition, potential ideas, etc.</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Record this on the ‘back card’ – try to break it down into bullet-points, use icons and imagery, colour, diagrams, once again to make it memorable.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Cut your cards out, fold the middle and glue them together – you can now use them to test yourself… or even better, get somebody else to test you.</a:t>
            </a:r>
          </a:p>
        </p:txBody>
      </p:sp>
      <p:sp>
        <p:nvSpPr>
          <p:cNvPr id="9" name="Oval 8">
            <a:extLst>
              <a:ext uri="{FF2B5EF4-FFF2-40B4-BE49-F238E27FC236}">
                <a16:creationId xmlns:a16="http://schemas.microsoft.com/office/drawing/2014/main" id="{22375F7A-B0DF-44D1-AA54-A9720C96BBD2}"/>
              </a:ext>
            </a:extLst>
          </p:cNvPr>
          <p:cNvSpPr/>
          <p:nvPr/>
        </p:nvSpPr>
        <p:spPr>
          <a:xfrm>
            <a:off x="2152281" y="701918"/>
            <a:ext cx="212492" cy="1770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135D2F1-7E48-4129-A676-77C320B7BA59}"/>
              </a:ext>
            </a:extLst>
          </p:cNvPr>
          <p:cNvSpPr/>
          <p:nvPr/>
        </p:nvSpPr>
        <p:spPr>
          <a:xfrm>
            <a:off x="2157054" y="2169024"/>
            <a:ext cx="212492" cy="1770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7A5C943-609A-4903-955A-6EB24785A807}"/>
              </a:ext>
            </a:extLst>
          </p:cNvPr>
          <p:cNvSpPr/>
          <p:nvPr/>
        </p:nvSpPr>
        <p:spPr>
          <a:xfrm>
            <a:off x="2157054" y="3638444"/>
            <a:ext cx="212492" cy="1770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637DC80D-63F7-4283-8354-795707B0CA68}"/>
              </a:ext>
            </a:extLst>
          </p:cNvPr>
          <p:cNvSpPr/>
          <p:nvPr/>
        </p:nvSpPr>
        <p:spPr>
          <a:xfrm>
            <a:off x="2157054" y="5098797"/>
            <a:ext cx="212492" cy="1770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2" descr="Image">
            <a:extLst>
              <a:ext uri="{FF2B5EF4-FFF2-40B4-BE49-F238E27FC236}">
                <a16:creationId xmlns:a16="http://schemas.microsoft.com/office/drawing/2014/main" id="{787713B4-0DBA-4EC6-86C4-F278347E11C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3470" y="4596654"/>
            <a:ext cx="1124174" cy="11991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blue and black logo&#10;&#10;Description automatically generated">
            <a:extLst>
              <a:ext uri="{FF2B5EF4-FFF2-40B4-BE49-F238E27FC236}">
                <a16:creationId xmlns:a16="http://schemas.microsoft.com/office/drawing/2014/main" id="{AD35A166-9780-4B0D-ACCA-54F840AD9B5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333056" y="6492981"/>
            <a:ext cx="287873" cy="293557"/>
          </a:xfrm>
          <a:prstGeom prst="rect">
            <a:avLst/>
          </a:prstGeom>
        </p:spPr>
      </p:pic>
      <p:sp>
        <p:nvSpPr>
          <p:cNvPr id="10" name="Speech Bubble: Rectangle 9">
            <a:extLst>
              <a:ext uri="{FF2B5EF4-FFF2-40B4-BE49-F238E27FC236}">
                <a16:creationId xmlns:a16="http://schemas.microsoft.com/office/drawing/2014/main" id="{8CACA3FF-C836-4BF4-92D2-8F449014A6B3}"/>
              </a:ext>
            </a:extLst>
          </p:cNvPr>
          <p:cNvSpPr/>
          <p:nvPr/>
        </p:nvSpPr>
        <p:spPr>
          <a:xfrm>
            <a:off x="8802600" y="1430448"/>
            <a:ext cx="995248" cy="2723670"/>
          </a:xfrm>
          <a:prstGeom prst="wedgeRectCallout">
            <a:avLst>
              <a:gd name="adj1" fmla="val -24472"/>
              <a:gd name="adj2" fmla="val 75528"/>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Why not RAG-rate your cards? (</a:t>
            </a:r>
            <a:r>
              <a:rPr lang="en-GB" sz="900" i="1" dirty="0">
                <a:solidFill>
                  <a:srgbClr val="FF0000"/>
                </a:solidFill>
                <a:latin typeface="Cambria" panose="02040503050406030204" pitchFamily="18" charset="0"/>
                <a:ea typeface="Cambria" panose="02040503050406030204" pitchFamily="18" charset="0"/>
              </a:rPr>
              <a:t>Red</a:t>
            </a:r>
            <a:r>
              <a:rPr lang="en-GB" sz="900" i="1" dirty="0">
                <a:solidFill>
                  <a:srgbClr val="267686"/>
                </a:solidFill>
                <a:latin typeface="Cambria" panose="02040503050406030204" pitchFamily="18" charset="0"/>
                <a:ea typeface="Cambria" panose="02040503050406030204" pitchFamily="18" charset="0"/>
              </a:rPr>
              <a:t> = you really don’t know, </a:t>
            </a:r>
            <a:r>
              <a:rPr lang="en-GB" sz="900" i="1" dirty="0">
                <a:solidFill>
                  <a:srgbClr val="FFC000"/>
                </a:solidFill>
                <a:latin typeface="Cambria" panose="02040503050406030204" pitchFamily="18" charset="0"/>
                <a:ea typeface="Cambria" panose="02040503050406030204" pitchFamily="18" charset="0"/>
              </a:rPr>
              <a:t>Amber</a:t>
            </a:r>
            <a:r>
              <a:rPr lang="en-GB" sz="900" i="1" dirty="0">
                <a:solidFill>
                  <a:srgbClr val="267686"/>
                </a:solidFill>
                <a:latin typeface="Cambria" panose="02040503050406030204" pitchFamily="18" charset="0"/>
                <a:ea typeface="Cambria" panose="02040503050406030204" pitchFamily="18" charset="0"/>
              </a:rPr>
              <a:t> = you sort of know, </a:t>
            </a:r>
            <a:r>
              <a:rPr lang="en-GB" sz="900" i="1" dirty="0">
                <a:solidFill>
                  <a:srgbClr val="00B050"/>
                </a:solidFill>
                <a:latin typeface="Cambria" panose="02040503050406030204" pitchFamily="18" charset="0"/>
                <a:ea typeface="Cambria" panose="02040503050406030204" pitchFamily="18" charset="0"/>
              </a:rPr>
              <a:t>Green</a:t>
            </a:r>
            <a:r>
              <a:rPr lang="en-GB" sz="900" i="1" dirty="0">
                <a:solidFill>
                  <a:srgbClr val="267686"/>
                </a:solidFill>
                <a:latin typeface="Cambria" panose="02040503050406030204" pitchFamily="18" charset="0"/>
                <a:ea typeface="Cambria" panose="02040503050406030204" pitchFamily="18" charset="0"/>
              </a:rPr>
              <a:t> = you completely know and understand). Then, every time you re-test yourself, you can re-</a:t>
            </a:r>
            <a:r>
              <a:rPr lang="en-GB" sz="900" i="1" dirty="0">
                <a:solidFill>
                  <a:srgbClr val="FF0000"/>
                </a:solidFill>
                <a:latin typeface="Cambria" panose="02040503050406030204" pitchFamily="18" charset="0"/>
                <a:ea typeface="Cambria" panose="02040503050406030204" pitchFamily="18" charset="0"/>
              </a:rPr>
              <a:t>R</a:t>
            </a:r>
            <a:r>
              <a:rPr lang="en-GB" sz="900" i="1" dirty="0">
                <a:solidFill>
                  <a:srgbClr val="FFC000"/>
                </a:solidFill>
                <a:latin typeface="Cambria" panose="02040503050406030204" pitchFamily="18" charset="0"/>
                <a:ea typeface="Cambria" panose="02040503050406030204" pitchFamily="18" charset="0"/>
              </a:rPr>
              <a:t>A</a:t>
            </a:r>
            <a:r>
              <a:rPr lang="en-GB" sz="900" i="1" dirty="0">
                <a:solidFill>
                  <a:srgbClr val="00B050"/>
                </a:solidFill>
                <a:latin typeface="Cambria" panose="02040503050406030204" pitchFamily="18" charset="0"/>
                <a:ea typeface="Cambria" panose="02040503050406030204" pitchFamily="18" charset="0"/>
              </a:rPr>
              <a:t>G</a:t>
            </a:r>
            <a:r>
              <a:rPr lang="en-GB" sz="900" i="1" dirty="0">
                <a:solidFill>
                  <a:srgbClr val="267686"/>
                </a:solidFill>
                <a:latin typeface="Cambria" panose="02040503050406030204" pitchFamily="18" charset="0"/>
                <a:ea typeface="Cambria" panose="02040503050406030204" pitchFamily="18" charset="0"/>
              </a:rPr>
              <a:t>-rate your cards. You could do this along the bottom of each card.</a:t>
            </a:r>
          </a:p>
        </p:txBody>
      </p:sp>
      <p:pic>
        <p:nvPicPr>
          <p:cNvPr id="2050" name="Picture 2" descr="75,600+ Top Tips Stock Photos, Pictures &amp; Royalty-Free Images - iStock | Top  tips vector, Top tips icon">
            <a:extLst>
              <a:ext uri="{FF2B5EF4-FFF2-40B4-BE49-F238E27FC236}">
                <a16:creationId xmlns:a16="http://schemas.microsoft.com/office/drawing/2014/main" id="{9A476272-9FF9-9EB8-9CEB-AA9B7973A39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873" y="345248"/>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67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AD1147-4820-550B-69BA-69A3F868A4E8}"/>
              </a:ext>
            </a:extLst>
          </p:cNvPr>
          <p:cNvSpPr/>
          <p:nvPr/>
        </p:nvSpPr>
        <p:spPr>
          <a:xfrm>
            <a:off x="2238061" y="159342"/>
            <a:ext cx="6381728" cy="6627196"/>
          </a:xfrm>
          <a:prstGeom prst="roundRect">
            <a:avLst>
              <a:gd name="adj" fmla="val 215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dirty="0">
              <a:solidFill>
                <a:schemeClr val="bg1">
                  <a:lumMod val="85000"/>
                </a:schemeClr>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6532704A-6618-93D2-C3E0-C7AE5B00C043}"/>
              </a:ext>
            </a:extLst>
          </p:cNvPr>
          <p:cNvGrpSpPr/>
          <p:nvPr/>
        </p:nvGrpSpPr>
        <p:grpSpPr>
          <a:xfrm rot="10800000">
            <a:off x="8946918" y="5983842"/>
            <a:ext cx="1060148" cy="1133793"/>
            <a:chOff x="-517749" y="-621032"/>
            <a:chExt cx="1901747" cy="2116457"/>
          </a:xfrm>
        </p:grpSpPr>
        <p:sp>
          <p:nvSpPr>
            <p:cNvPr id="7" name="Hexagon 6">
              <a:extLst>
                <a:ext uri="{FF2B5EF4-FFF2-40B4-BE49-F238E27FC236}">
                  <a16:creationId xmlns:a16="http://schemas.microsoft.com/office/drawing/2014/main" id="{7B26CF5C-B124-6C25-DE49-DA3133C6AE98}"/>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9" name="Hexagon 8">
              <a:extLst>
                <a:ext uri="{FF2B5EF4-FFF2-40B4-BE49-F238E27FC236}">
                  <a16:creationId xmlns:a16="http://schemas.microsoft.com/office/drawing/2014/main" id="{982EF5E4-72E5-2588-2E38-2DB79FC02F10}"/>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5" name="Hexagon 14">
              <a:extLst>
                <a:ext uri="{FF2B5EF4-FFF2-40B4-BE49-F238E27FC236}">
                  <a16:creationId xmlns:a16="http://schemas.microsoft.com/office/drawing/2014/main" id="{8F0CA7A7-C2A3-D8C8-CC97-B0A5E359797D}"/>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8" name="Hexagon 17">
              <a:extLst>
                <a:ext uri="{FF2B5EF4-FFF2-40B4-BE49-F238E27FC236}">
                  <a16:creationId xmlns:a16="http://schemas.microsoft.com/office/drawing/2014/main" id="{70CA7D0A-CACD-D666-4CE1-776778BA7738}"/>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9" name="Hexagon 18">
              <a:extLst>
                <a:ext uri="{FF2B5EF4-FFF2-40B4-BE49-F238E27FC236}">
                  <a16:creationId xmlns:a16="http://schemas.microsoft.com/office/drawing/2014/main" id="{6AC420A7-E12A-C877-6EAD-DA73151E17D0}"/>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22" name="Hexagon 21">
              <a:extLst>
                <a:ext uri="{FF2B5EF4-FFF2-40B4-BE49-F238E27FC236}">
                  <a16:creationId xmlns:a16="http://schemas.microsoft.com/office/drawing/2014/main" id="{B9D956EB-B707-83DD-7656-727759814D04}"/>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23" name="Hexagon 22">
              <a:extLst>
                <a:ext uri="{FF2B5EF4-FFF2-40B4-BE49-F238E27FC236}">
                  <a16:creationId xmlns:a16="http://schemas.microsoft.com/office/drawing/2014/main" id="{D0EB1987-26DF-4D01-9053-2E1A9B17F451}"/>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24" name="Picture 23" descr="A blue and black logo&#10;&#10;Description automatically generated">
            <a:extLst>
              <a:ext uri="{FF2B5EF4-FFF2-40B4-BE49-F238E27FC236}">
                <a16:creationId xmlns:a16="http://schemas.microsoft.com/office/drawing/2014/main" id="{E574268A-4F9D-70B5-D017-E590596B3D5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333056" y="6492981"/>
            <a:ext cx="287873" cy="293557"/>
          </a:xfrm>
          <a:prstGeom prst="rect">
            <a:avLst/>
          </a:prstGeom>
        </p:spPr>
      </p:pic>
      <p:grpSp>
        <p:nvGrpSpPr>
          <p:cNvPr id="35" name="Group 34">
            <a:extLst>
              <a:ext uri="{FF2B5EF4-FFF2-40B4-BE49-F238E27FC236}">
                <a16:creationId xmlns:a16="http://schemas.microsoft.com/office/drawing/2014/main" id="{C61D57FE-732D-B777-5A2C-37B6ECFA8EDE}"/>
              </a:ext>
            </a:extLst>
          </p:cNvPr>
          <p:cNvGrpSpPr/>
          <p:nvPr/>
        </p:nvGrpSpPr>
        <p:grpSpPr>
          <a:xfrm>
            <a:off x="-98649" y="-287960"/>
            <a:ext cx="1901747" cy="2116457"/>
            <a:chOff x="-517749" y="-621032"/>
            <a:chExt cx="1901747" cy="2116457"/>
          </a:xfrm>
        </p:grpSpPr>
        <p:sp>
          <p:nvSpPr>
            <p:cNvPr id="36" name="Hexagon 35">
              <a:extLst>
                <a:ext uri="{FF2B5EF4-FFF2-40B4-BE49-F238E27FC236}">
                  <a16:creationId xmlns:a16="http://schemas.microsoft.com/office/drawing/2014/main" id="{D0AC9837-7645-C052-DFA1-854A6A16205A}"/>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37" name="Hexagon 36">
              <a:extLst>
                <a:ext uri="{FF2B5EF4-FFF2-40B4-BE49-F238E27FC236}">
                  <a16:creationId xmlns:a16="http://schemas.microsoft.com/office/drawing/2014/main" id="{21F58CB0-DDE8-A824-5F3E-DCE35502D9F1}"/>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8" name="Hexagon 37">
              <a:extLst>
                <a:ext uri="{FF2B5EF4-FFF2-40B4-BE49-F238E27FC236}">
                  <a16:creationId xmlns:a16="http://schemas.microsoft.com/office/drawing/2014/main" id="{2A1D7687-BDFA-DFF5-FFF0-587145A3BCD5}"/>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9" name="Hexagon 38">
              <a:extLst>
                <a:ext uri="{FF2B5EF4-FFF2-40B4-BE49-F238E27FC236}">
                  <a16:creationId xmlns:a16="http://schemas.microsoft.com/office/drawing/2014/main" id="{5731E25F-11C0-8BE9-C5F1-7BA396F3E634}"/>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DA4BAF20-2A00-CC80-F4A3-E27732FCCCFF}"/>
                </a:ext>
              </a:extLst>
            </p:cNvPr>
            <p:cNvSpPr txBox="1"/>
            <p:nvPr/>
          </p:nvSpPr>
          <p:spPr>
            <a:xfrm>
              <a:off x="66963" y="8882"/>
              <a:ext cx="733392" cy="553998"/>
            </a:xfrm>
            <a:prstGeom prst="rect">
              <a:avLst/>
            </a:prstGeom>
            <a:noFill/>
          </p:spPr>
          <p:txBody>
            <a:bodyPr wrap="square" rtlCol="0">
              <a:spAutoFit/>
            </a:bodyPr>
            <a:lstStyle/>
            <a:p>
              <a:pPr algn="ctr"/>
              <a:r>
                <a:rPr lang="en-GB" sz="1000" b="1" dirty="0">
                  <a:solidFill>
                    <a:srgbClr val="267686"/>
                  </a:solidFill>
                  <a:latin typeface="Cambria" panose="02040503050406030204" pitchFamily="18" charset="0"/>
                  <a:ea typeface="Cambria" panose="02040503050406030204" pitchFamily="18" charset="0"/>
                </a:rPr>
                <a:t>WRITE LIKE AN EXPERT</a:t>
              </a:r>
            </a:p>
          </p:txBody>
        </p:sp>
        <p:sp>
          <p:nvSpPr>
            <p:cNvPr id="41" name="Hexagon 40">
              <a:extLst>
                <a:ext uri="{FF2B5EF4-FFF2-40B4-BE49-F238E27FC236}">
                  <a16:creationId xmlns:a16="http://schemas.microsoft.com/office/drawing/2014/main" id="{BD08D9A7-63BF-717F-9B0D-B84AFBC896D5}"/>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2" name="Hexagon 41">
              <a:extLst>
                <a:ext uri="{FF2B5EF4-FFF2-40B4-BE49-F238E27FC236}">
                  <a16:creationId xmlns:a16="http://schemas.microsoft.com/office/drawing/2014/main" id="{BE57AE3E-723B-9F42-1E44-8FA245D47D45}"/>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3" name="Hexagon 42">
              <a:extLst>
                <a:ext uri="{FF2B5EF4-FFF2-40B4-BE49-F238E27FC236}">
                  <a16:creationId xmlns:a16="http://schemas.microsoft.com/office/drawing/2014/main" id="{2F781E4C-9217-3CDC-7A7E-F1F200D11395}"/>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44" name="Picture 43" descr="A blue and black logo&#10;&#10;Description automatically generated">
            <a:extLst>
              <a:ext uri="{FF2B5EF4-FFF2-40B4-BE49-F238E27FC236}">
                <a16:creationId xmlns:a16="http://schemas.microsoft.com/office/drawing/2014/main" id="{356BFD51-F541-792F-F0E5-F222FA24AEFD}"/>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29" y="1237560"/>
            <a:ext cx="550705" cy="561578"/>
          </a:xfrm>
          <a:prstGeom prst="rect">
            <a:avLst/>
          </a:prstGeom>
        </p:spPr>
      </p:pic>
      <p:pic>
        <p:nvPicPr>
          <p:cNvPr id="45" name="Picture 2">
            <a:extLst>
              <a:ext uri="{FF2B5EF4-FFF2-40B4-BE49-F238E27FC236}">
                <a16:creationId xmlns:a16="http://schemas.microsoft.com/office/drawing/2014/main" id="{9DEE1B38-E797-D277-0563-DEDA31925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18,300+ Expert Icon Stock Illustrations, Royalty-Free Vector Graphics &amp;  Clip Art - iStock | Icons, Expert, Professional icon">
            <a:extLst>
              <a:ext uri="{FF2B5EF4-FFF2-40B4-BE49-F238E27FC236}">
                <a16:creationId xmlns:a16="http://schemas.microsoft.com/office/drawing/2014/main" id="{D4103431-2A06-02B4-4C5B-E857E8DFA3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77" y="-76284"/>
            <a:ext cx="781050" cy="78105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9301F9C5-A4D0-8BB3-92EA-614ECAE35DFD}"/>
              </a:ext>
            </a:extLst>
          </p:cNvPr>
          <p:cNvSpPr txBox="1"/>
          <p:nvPr/>
        </p:nvSpPr>
        <p:spPr>
          <a:xfrm>
            <a:off x="38356" y="2230955"/>
            <a:ext cx="2112291" cy="3570208"/>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DEVELOP MY EXPERT WRITING?</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Start by putting your topic title or question as a sub-heading.</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Begin by identifying the key points or aspects and writing a summary of this – think about the key vocabulary needed. </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Next, try to develop these main ideas one at a time – aim to use connectives to help you do this e.g. because, therefore, so.</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Now try to link these ideas to examples or evidence – you can do this separately or alongside each area in ‘step 3’.</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To complete your expert piece of writing, aim to summarise the overall main point or argument or conclusions.</a:t>
            </a:r>
          </a:p>
        </p:txBody>
      </p:sp>
      <p:graphicFrame>
        <p:nvGraphicFramePr>
          <p:cNvPr id="49" name="Table 48">
            <a:extLst>
              <a:ext uri="{FF2B5EF4-FFF2-40B4-BE49-F238E27FC236}">
                <a16:creationId xmlns:a16="http://schemas.microsoft.com/office/drawing/2014/main" id="{189649C0-D253-A531-879B-57D9B8333022}"/>
              </a:ext>
            </a:extLst>
          </p:cNvPr>
          <p:cNvGraphicFramePr>
            <a:graphicFrameLocks noGrp="1"/>
          </p:cNvGraphicFramePr>
          <p:nvPr>
            <p:extLst>
              <p:ext uri="{D42A27DB-BD31-4B8C-83A1-F6EECF244321}">
                <p14:modId xmlns:p14="http://schemas.microsoft.com/office/powerpoint/2010/main" val="3984042007"/>
              </p:ext>
            </p:extLst>
          </p:nvPr>
        </p:nvGraphicFramePr>
        <p:xfrm>
          <a:off x="2312555" y="235542"/>
          <a:ext cx="6231370" cy="6463106"/>
        </p:xfrm>
        <a:graphic>
          <a:graphicData uri="http://schemas.openxmlformats.org/drawingml/2006/table">
            <a:tbl>
              <a:tblPr firstRow="1" bandRow="1">
                <a:tableStyleId>{5C22544A-7EE6-4342-B048-85BDC9FD1C3A}</a:tableStyleId>
              </a:tblPr>
              <a:tblGrid>
                <a:gridCol w="6231370">
                  <a:extLst>
                    <a:ext uri="{9D8B030D-6E8A-4147-A177-3AD203B41FA5}">
                      <a16:colId xmlns:a16="http://schemas.microsoft.com/office/drawing/2014/main" val="306906416"/>
                    </a:ext>
                  </a:extLst>
                </a:gridCol>
              </a:tblGrid>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5272538"/>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565307"/>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286360"/>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645760"/>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1176565"/>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5778346"/>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774677"/>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147528"/>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566231"/>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0208675"/>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816592"/>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598333"/>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701581"/>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586852"/>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57029"/>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612968"/>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0432091"/>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303400"/>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4944229"/>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172906"/>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419261"/>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70944"/>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2874023"/>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070878"/>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100377"/>
                  </a:ext>
                </a:extLst>
              </a:tr>
              <a:tr h="248581">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375860"/>
                  </a:ext>
                </a:extLst>
              </a:tr>
            </a:tbl>
          </a:graphicData>
        </a:graphic>
      </p:graphicFrame>
      <p:pic>
        <p:nvPicPr>
          <p:cNvPr id="50" name="Picture 49">
            <a:extLst>
              <a:ext uri="{FF2B5EF4-FFF2-40B4-BE49-F238E27FC236}">
                <a16:creationId xmlns:a16="http://schemas.microsoft.com/office/drawing/2014/main" id="{BA2A6476-711C-19E8-928F-3B12AF873840}"/>
              </a:ext>
            </a:extLst>
          </p:cNvPr>
          <p:cNvPicPr>
            <a:picLocks noChangeAspect="1"/>
          </p:cNvPicPr>
          <p:nvPr/>
        </p:nvPicPr>
        <p:blipFill rotWithShape="1">
          <a:blip r:embed="rId6">
            <a:clrChange>
              <a:clrFrom>
                <a:srgbClr val="FFFFFF"/>
              </a:clrFrom>
              <a:clrTo>
                <a:srgbClr val="FFFFFF">
                  <a:alpha val="0"/>
                </a:srgbClr>
              </a:clrTo>
            </a:clrChange>
          </a:blip>
          <a:srcRect r="11135" b="8384"/>
          <a:stretch/>
        </p:blipFill>
        <p:spPr>
          <a:xfrm>
            <a:off x="9119032" y="5102874"/>
            <a:ext cx="608824" cy="753559"/>
          </a:xfrm>
          <a:prstGeom prst="rect">
            <a:avLst/>
          </a:prstGeom>
        </p:spPr>
      </p:pic>
      <p:sp>
        <p:nvSpPr>
          <p:cNvPr id="51" name="Speech Bubble: Rectangle 50">
            <a:extLst>
              <a:ext uri="{FF2B5EF4-FFF2-40B4-BE49-F238E27FC236}">
                <a16:creationId xmlns:a16="http://schemas.microsoft.com/office/drawing/2014/main" id="{5761326A-0A6D-9F7A-0FC3-C0CCB671C3C4}"/>
              </a:ext>
            </a:extLst>
          </p:cNvPr>
          <p:cNvSpPr/>
          <p:nvPr/>
        </p:nvSpPr>
        <p:spPr>
          <a:xfrm>
            <a:off x="8728008" y="2305050"/>
            <a:ext cx="995248" cy="2751145"/>
          </a:xfrm>
          <a:prstGeom prst="wedgeRectCallout">
            <a:avLst>
              <a:gd name="adj1" fmla="val -14466"/>
              <a:gd name="adj2" fmla="val 66553"/>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Talk to your teacher about the specific types of language, sentences and vocabulary that you can use to develop your ‘writing like an expert’ – this can vary from subject to subject and skill to skill (This is why teachers often provide you with sentence starters).</a:t>
            </a:r>
          </a:p>
        </p:txBody>
      </p:sp>
      <p:pic>
        <p:nvPicPr>
          <p:cNvPr id="52" name="Picture 2" descr="75,600+ Top Tips Stock Photos, Pictures &amp; Royalty-Free Images - iStock | Top  tips vector, Top tips icon">
            <a:extLst>
              <a:ext uri="{FF2B5EF4-FFF2-40B4-BE49-F238E27FC236}">
                <a16:creationId xmlns:a16="http://schemas.microsoft.com/office/drawing/2014/main" id="{78510A80-919D-95C7-357B-C6BC7A90CF0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069" y="1191736"/>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05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C9154-96A2-DC04-C84E-ED19852CA971}"/>
              </a:ext>
            </a:extLst>
          </p:cNvPr>
          <p:cNvPicPr>
            <a:picLocks/>
          </p:cNvPicPr>
          <p:nvPr/>
        </p:nvPicPr>
        <p:blipFill>
          <a:blip r:embed="rId2"/>
          <a:stretch>
            <a:fillRect/>
          </a:stretch>
        </p:blipFill>
        <p:spPr>
          <a:xfrm>
            <a:off x="1214977" y="91332"/>
            <a:ext cx="545706" cy="507831"/>
          </a:xfrm>
          <a:prstGeom prst="rect">
            <a:avLst/>
          </a:prstGeom>
        </p:spPr>
      </p:pic>
      <p:sp>
        <p:nvSpPr>
          <p:cNvPr id="9" name="Rectangle: Rounded Corners 8">
            <a:extLst>
              <a:ext uri="{FF2B5EF4-FFF2-40B4-BE49-F238E27FC236}">
                <a16:creationId xmlns:a16="http://schemas.microsoft.com/office/drawing/2014/main" id="{5C2662CC-7377-5B76-10BC-0E47A3549FA8}"/>
              </a:ext>
            </a:extLst>
          </p:cNvPr>
          <p:cNvSpPr/>
          <p:nvPr/>
        </p:nvSpPr>
        <p:spPr>
          <a:xfrm>
            <a:off x="1952240" y="527139"/>
            <a:ext cx="3153913" cy="1127000"/>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93A7FA61-03BE-0E87-9FD2-30D07115D4AD}"/>
              </a:ext>
            </a:extLst>
          </p:cNvPr>
          <p:cNvGrpSpPr/>
          <p:nvPr/>
        </p:nvGrpSpPr>
        <p:grpSpPr>
          <a:xfrm rot="10800000">
            <a:off x="8946918" y="5983842"/>
            <a:ext cx="1060148" cy="1133793"/>
            <a:chOff x="-517749" y="-621032"/>
            <a:chExt cx="1901747" cy="2116457"/>
          </a:xfrm>
        </p:grpSpPr>
        <p:sp>
          <p:nvSpPr>
            <p:cNvPr id="15" name="Hexagon 14">
              <a:extLst>
                <a:ext uri="{FF2B5EF4-FFF2-40B4-BE49-F238E27FC236}">
                  <a16:creationId xmlns:a16="http://schemas.microsoft.com/office/drawing/2014/main" id="{0E18CF81-EA31-1E57-99F2-689B442EA058}"/>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18" name="Hexagon 17">
              <a:extLst>
                <a:ext uri="{FF2B5EF4-FFF2-40B4-BE49-F238E27FC236}">
                  <a16:creationId xmlns:a16="http://schemas.microsoft.com/office/drawing/2014/main" id="{2F00399E-9B60-4FA0-8431-9686B97BD8F1}"/>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19" name="Hexagon 18">
              <a:extLst>
                <a:ext uri="{FF2B5EF4-FFF2-40B4-BE49-F238E27FC236}">
                  <a16:creationId xmlns:a16="http://schemas.microsoft.com/office/drawing/2014/main" id="{A18507AC-F0DD-5DBF-0E19-3137933C8F8B}"/>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22" name="Hexagon 21">
              <a:extLst>
                <a:ext uri="{FF2B5EF4-FFF2-40B4-BE49-F238E27FC236}">
                  <a16:creationId xmlns:a16="http://schemas.microsoft.com/office/drawing/2014/main" id="{AF2995B2-4950-960F-9E7B-03CA82C276BF}"/>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23" name="Hexagon 22">
              <a:extLst>
                <a:ext uri="{FF2B5EF4-FFF2-40B4-BE49-F238E27FC236}">
                  <a16:creationId xmlns:a16="http://schemas.microsoft.com/office/drawing/2014/main" id="{E601E5F8-F864-5364-0AB5-20A850D593BD}"/>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24" name="Hexagon 23">
              <a:extLst>
                <a:ext uri="{FF2B5EF4-FFF2-40B4-BE49-F238E27FC236}">
                  <a16:creationId xmlns:a16="http://schemas.microsoft.com/office/drawing/2014/main" id="{7CFEA165-1F54-240B-A363-F7E963E4C580}"/>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31" name="Hexagon 30">
              <a:extLst>
                <a:ext uri="{FF2B5EF4-FFF2-40B4-BE49-F238E27FC236}">
                  <a16:creationId xmlns:a16="http://schemas.microsoft.com/office/drawing/2014/main" id="{5612BF62-7748-344A-2766-51F9E1166B91}"/>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35" name="Picture 34" descr="A blue and black logo&#10;&#10;Description automatically generated">
            <a:extLst>
              <a:ext uri="{FF2B5EF4-FFF2-40B4-BE49-F238E27FC236}">
                <a16:creationId xmlns:a16="http://schemas.microsoft.com/office/drawing/2014/main" id="{6E289E94-22D1-A18F-C19E-C67BD6DA70B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9333056" y="6492981"/>
            <a:ext cx="287873" cy="293557"/>
          </a:xfrm>
          <a:prstGeom prst="rect">
            <a:avLst/>
          </a:prstGeom>
        </p:spPr>
      </p:pic>
      <p:grpSp>
        <p:nvGrpSpPr>
          <p:cNvPr id="37" name="Group 36">
            <a:extLst>
              <a:ext uri="{FF2B5EF4-FFF2-40B4-BE49-F238E27FC236}">
                <a16:creationId xmlns:a16="http://schemas.microsoft.com/office/drawing/2014/main" id="{D45A1D28-D395-5C9E-4633-0DA7E7A2D853}"/>
              </a:ext>
            </a:extLst>
          </p:cNvPr>
          <p:cNvGrpSpPr/>
          <p:nvPr/>
        </p:nvGrpSpPr>
        <p:grpSpPr>
          <a:xfrm>
            <a:off x="-98649" y="-287960"/>
            <a:ext cx="1901747" cy="2116457"/>
            <a:chOff x="-517749" y="-621032"/>
            <a:chExt cx="1901747" cy="2116457"/>
          </a:xfrm>
        </p:grpSpPr>
        <p:sp>
          <p:nvSpPr>
            <p:cNvPr id="38" name="Hexagon 37">
              <a:extLst>
                <a:ext uri="{FF2B5EF4-FFF2-40B4-BE49-F238E27FC236}">
                  <a16:creationId xmlns:a16="http://schemas.microsoft.com/office/drawing/2014/main" id="{C3072F0F-B858-DF08-5D38-25F07705635A}"/>
                </a:ext>
              </a:extLst>
            </p:cNvPr>
            <p:cNvSpPr/>
            <p:nvPr/>
          </p:nvSpPr>
          <p:spPr>
            <a:xfrm rot="10800000">
              <a:off x="-517749" y="-320968"/>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39" name="Hexagon 38">
              <a:extLst>
                <a:ext uri="{FF2B5EF4-FFF2-40B4-BE49-F238E27FC236}">
                  <a16:creationId xmlns:a16="http://schemas.microsoft.com/office/drawing/2014/main" id="{F27A4F73-CC5B-7824-B359-44A5B88748F1}"/>
                </a:ext>
              </a:extLst>
            </p:cNvPr>
            <p:cNvSpPr/>
            <p:nvPr/>
          </p:nvSpPr>
          <p:spPr>
            <a:xfrm rot="10800000">
              <a:off x="-517749" y="28612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0" name="Hexagon 39">
              <a:extLst>
                <a:ext uri="{FF2B5EF4-FFF2-40B4-BE49-F238E27FC236}">
                  <a16:creationId xmlns:a16="http://schemas.microsoft.com/office/drawing/2014/main" id="{2BA1FAA9-F220-D95D-9378-29813B8EBBEC}"/>
                </a:ext>
              </a:extLst>
            </p:cNvPr>
            <p:cNvSpPr/>
            <p:nvPr/>
          </p:nvSpPr>
          <p:spPr>
            <a:xfrm rot="10800000">
              <a:off x="63785" y="-19747"/>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1" name="Hexagon 40">
              <a:extLst>
                <a:ext uri="{FF2B5EF4-FFF2-40B4-BE49-F238E27FC236}">
                  <a16:creationId xmlns:a16="http://schemas.microsoft.com/office/drawing/2014/main" id="{54F1F64D-7E39-B276-4C2B-9A11D28489D7}"/>
                </a:ext>
              </a:extLst>
            </p:cNvPr>
            <p:cNvSpPr/>
            <p:nvPr/>
          </p:nvSpPr>
          <p:spPr>
            <a:xfrm rot="10800000">
              <a:off x="63785" y="-62103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71C75508-0E2A-8752-A2C8-2BC5DE24DF72}"/>
                </a:ext>
              </a:extLst>
            </p:cNvPr>
            <p:cNvSpPr txBox="1"/>
            <p:nvPr/>
          </p:nvSpPr>
          <p:spPr>
            <a:xfrm>
              <a:off x="63785" y="18996"/>
              <a:ext cx="733392" cy="507831"/>
            </a:xfrm>
            <a:prstGeom prst="rect">
              <a:avLst/>
            </a:prstGeom>
            <a:noFill/>
          </p:spPr>
          <p:txBody>
            <a:bodyPr wrap="square" rtlCol="0">
              <a:spAutoFit/>
            </a:bodyPr>
            <a:lstStyle/>
            <a:p>
              <a:pPr algn="ctr"/>
              <a:r>
                <a:rPr lang="en-GB" sz="900" b="1" dirty="0">
                  <a:solidFill>
                    <a:srgbClr val="267686"/>
                  </a:solidFill>
                  <a:latin typeface="Cambria" panose="02040503050406030204" pitchFamily="18" charset="0"/>
                  <a:ea typeface="Cambria" panose="02040503050406030204" pitchFamily="18" charset="0"/>
                </a:rPr>
                <a:t>LOW STAKES QUIZZING</a:t>
              </a:r>
            </a:p>
          </p:txBody>
        </p:sp>
        <p:sp>
          <p:nvSpPr>
            <p:cNvPr id="43" name="Hexagon 42">
              <a:extLst>
                <a:ext uri="{FF2B5EF4-FFF2-40B4-BE49-F238E27FC236}">
                  <a16:creationId xmlns:a16="http://schemas.microsoft.com/office/drawing/2014/main" id="{930D874B-15DD-DC63-FA7F-3C96BE5B34B4}"/>
                </a:ext>
              </a:extLst>
            </p:cNvPr>
            <p:cNvSpPr/>
            <p:nvPr/>
          </p:nvSpPr>
          <p:spPr>
            <a:xfrm rot="10800000">
              <a:off x="-509139" y="894140"/>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a:solidFill>
                  <a:srgbClr val="267686"/>
                </a:solidFill>
                <a:latin typeface="Cambria" panose="02040503050406030204" pitchFamily="18" charset="0"/>
                <a:ea typeface="Cambria" panose="02040503050406030204" pitchFamily="18" charset="0"/>
              </a:endParaRPr>
            </a:p>
          </p:txBody>
        </p:sp>
        <p:sp>
          <p:nvSpPr>
            <p:cNvPr id="44" name="Hexagon 43">
              <a:extLst>
                <a:ext uri="{FF2B5EF4-FFF2-40B4-BE49-F238E27FC236}">
                  <a16:creationId xmlns:a16="http://schemas.microsoft.com/office/drawing/2014/main" id="{C9A3B340-A02E-E53C-39AC-CBD88707E1FE}"/>
                </a:ext>
              </a:extLst>
            </p:cNvPr>
            <p:cNvSpPr/>
            <p:nvPr/>
          </p:nvSpPr>
          <p:spPr>
            <a:xfrm rot="10800000">
              <a:off x="650606" y="-322139"/>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sp>
          <p:nvSpPr>
            <p:cNvPr id="45" name="Hexagon 44">
              <a:extLst>
                <a:ext uri="{FF2B5EF4-FFF2-40B4-BE49-F238E27FC236}">
                  <a16:creationId xmlns:a16="http://schemas.microsoft.com/office/drawing/2014/main" id="{852BABF9-32D0-96A0-0294-C3194B02242E}"/>
                </a:ext>
              </a:extLst>
            </p:cNvPr>
            <p:cNvSpPr/>
            <p:nvPr/>
          </p:nvSpPr>
          <p:spPr>
            <a:xfrm rot="10800000">
              <a:off x="66964" y="583992"/>
              <a:ext cx="733392" cy="601285"/>
            </a:xfrm>
            <a:prstGeom prst="hexagon">
              <a:avLst/>
            </a:prstGeom>
            <a:noFill/>
            <a:ln w="38100">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900" dirty="0">
                <a:solidFill>
                  <a:srgbClr val="267686"/>
                </a:solidFill>
                <a:latin typeface="Cambria" panose="02040503050406030204" pitchFamily="18" charset="0"/>
                <a:ea typeface="Cambria" panose="02040503050406030204" pitchFamily="18" charset="0"/>
              </a:endParaRPr>
            </a:p>
          </p:txBody>
        </p:sp>
      </p:grpSp>
      <p:pic>
        <p:nvPicPr>
          <p:cNvPr id="46" name="Picture 45" descr="A blue and black logo&#10;&#10;Description automatically generated">
            <a:extLst>
              <a:ext uri="{FF2B5EF4-FFF2-40B4-BE49-F238E27FC236}">
                <a16:creationId xmlns:a16="http://schemas.microsoft.com/office/drawing/2014/main" id="{640296CC-756C-5059-F111-E6EAABB5DCB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829" y="1237560"/>
            <a:ext cx="550705" cy="561578"/>
          </a:xfrm>
          <a:prstGeom prst="rect">
            <a:avLst/>
          </a:prstGeom>
        </p:spPr>
      </p:pic>
      <p:pic>
        <p:nvPicPr>
          <p:cNvPr id="47" name="Picture 2">
            <a:extLst>
              <a:ext uri="{FF2B5EF4-FFF2-40B4-BE49-F238E27FC236}">
                <a16:creationId xmlns:a16="http://schemas.microsoft.com/office/drawing/2014/main" id="{EDD54220-0DA8-50D3-9978-654E8F1FB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6" y="58207"/>
            <a:ext cx="491960" cy="501674"/>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Rounded Corners 47">
            <a:extLst>
              <a:ext uri="{FF2B5EF4-FFF2-40B4-BE49-F238E27FC236}">
                <a16:creationId xmlns:a16="http://schemas.microsoft.com/office/drawing/2014/main" id="{39B75AEE-0141-26E6-5859-7F40A3C9A40E}"/>
              </a:ext>
            </a:extLst>
          </p:cNvPr>
          <p:cNvSpPr/>
          <p:nvPr/>
        </p:nvSpPr>
        <p:spPr>
          <a:xfrm>
            <a:off x="1952240" y="101693"/>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49" name="Rectangle: Rounded Corners 48">
            <a:extLst>
              <a:ext uri="{FF2B5EF4-FFF2-40B4-BE49-F238E27FC236}">
                <a16:creationId xmlns:a16="http://schemas.microsoft.com/office/drawing/2014/main" id="{2D2BA716-CA4C-7C6F-CD6E-E595B41912D7}"/>
              </a:ext>
            </a:extLst>
          </p:cNvPr>
          <p:cNvSpPr/>
          <p:nvPr/>
        </p:nvSpPr>
        <p:spPr>
          <a:xfrm>
            <a:off x="1952240" y="2217285"/>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0" name="Rectangle: Rounded Corners 49">
            <a:extLst>
              <a:ext uri="{FF2B5EF4-FFF2-40B4-BE49-F238E27FC236}">
                <a16:creationId xmlns:a16="http://schemas.microsoft.com/office/drawing/2014/main" id="{22DDFE0B-ABD7-8BCD-B5E4-92B4547354DB}"/>
              </a:ext>
            </a:extLst>
          </p:cNvPr>
          <p:cNvSpPr/>
          <p:nvPr/>
        </p:nvSpPr>
        <p:spPr>
          <a:xfrm>
            <a:off x="1952240" y="1794684"/>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5" name="Rectangle: Rounded Corners 54">
            <a:extLst>
              <a:ext uri="{FF2B5EF4-FFF2-40B4-BE49-F238E27FC236}">
                <a16:creationId xmlns:a16="http://schemas.microsoft.com/office/drawing/2014/main" id="{16721A4A-9394-E8AD-6FA4-CA0C6DB940F1}"/>
              </a:ext>
            </a:extLst>
          </p:cNvPr>
          <p:cNvSpPr/>
          <p:nvPr/>
        </p:nvSpPr>
        <p:spPr>
          <a:xfrm>
            <a:off x="1952240" y="3908305"/>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6" name="Rectangle: Rounded Corners 55">
            <a:extLst>
              <a:ext uri="{FF2B5EF4-FFF2-40B4-BE49-F238E27FC236}">
                <a16:creationId xmlns:a16="http://schemas.microsoft.com/office/drawing/2014/main" id="{29B2F700-BD39-D734-B5AE-22966B6D45D1}"/>
              </a:ext>
            </a:extLst>
          </p:cNvPr>
          <p:cNvSpPr/>
          <p:nvPr/>
        </p:nvSpPr>
        <p:spPr>
          <a:xfrm>
            <a:off x="1952240" y="3485704"/>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7" name="Rectangle: Rounded Corners 56">
            <a:extLst>
              <a:ext uri="{FF2B5EF4-FFF2-40B4-BE49-F238E27FC236}">
                <a16:creationId xmlns:a16="http://schemas.microsoft.com/office/drawing/2014/main" id="{2B3FB4BD-8DC2-FC0D-BA02-B07F131D6526}"/>
              </a:ext>
            </a:extLst>
          </p:cNvPr>
          <p:cNvSpPr/>
          <p:nvPr/>
        </p:nvSpPr>
        <p:spPr>
          <a:xfrm>
            <a:off x="1952240" y="5601296"/>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8" name="Rectangle: Rounded Corners 57">
            <a:extLst>
              <a:ext uri="{FF2B5EF4-FFF2-40B4-BE49-F238E27FC236}">
                <a16:creationId xmlns:a16="http://schemas.microsoft.com/office/drawing/2014/main" id="{738A43C9-1B8B-4B45-E7A0-3F0D70200EFA}"/>
              </a:ext>
            </a:extLst>
          </p:cNvPr>
          <p:cNvSpPr/>
          <p:nvPr/>
        </p:nvSpPr>
        <p:spPr>
          <a:xfrm>
            <a:off x="1952240" y="5178695"/>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8AE1E8A9-DD20-4068-4500-CE3DADD45B2B}"/>
              </a:ext>
            </a:extLst>
          </p:cNvPr>
          <p:cNvSpPr/>
          <p:nvPr/>
        </p:nvSpPr>
        <p:spPr>
          <a:xfrm>
            <a:off x="1952241" y="101348"/>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60" name="Rectangle: Rounded Corners 59">
            <a:extLst>
              <a:ext uri="{FF2B5EF4-FFF2-40B4-BE49-F238E27FC236}">
                <a16:creationId xmlns:a16="http://schemas.microsoft.com/office/drawing/2014/main" id="{50DACCD9-8D2C-C91B-438E-37F266C6C941}"/>
              </a:ext>
            </a:extLst>
          </p:cNvPr>
          <p:cNvSpPr/>
          <p:nvPr/>
        </p:nvSpPr>
        <p:spPr>
          <a:xfrm>
            <a:off x="1958384" y="1792713"/>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61" name="Rectangle: Rounded Corners 60">
            <a:extLst>
              <a:ext uri="{FF2B5EF4-FFF2-40B4-BE49-F238E27FC236}">
                <a16:creationId xmlns:a16="http://schemas.microsoft.com/office/drawing/2014/main" id="{C27D88ED-391E-E28D-FA33-E90656880407}"/>
              </a:ext>
            </a:extLst>
          </p:cNvPr>
          <p:cNvSpPr/>
          <p:nvPr/>
        </p:nvSpPr>
        <p:spPr>
          <a:xfrm>
            <a:off x="1952241" y="3484140"/>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62" name="Rectangle: Rounded Corners 61">
            <a:extLst>
              <a:ext uri="{FF2B5EF4-FFF2-40B4-BE49-F238E27FC236}">
                <a16:creationId xmlns:a16="http://schemas.microsoft.com/office/drawing/2014/main" id="{086BAB88-4B95-809A-1961-9D68F938B3FF}"/>
              </a:ext>
            </a:extLst>
          </p:cNvPr>
          <p:cNvSpPr/>
          <p:nvPr/>
        </p:nvSpPr>
        <p:spPr>
          <a:xfrm>
            <a:off x="1952241" y="5178695"/>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87" name="Rectangle: Rounded Corners 86">
            <a:extLst>
              <a:ext uri="{FF2B5EF4-FFF2-40B4-BE49-F238E27FC236}">
                <a16:creationId xmlns:a16="http://schemas.microsoft.com/office/drawing/2014/main" id="{659A3F50-D0E5-CA97-4262-7C7E6DB621A5}"/>
              </a:ext>
            </a:extLst>
          </p:cNvPr>
          <p:cNvSpPr/>
          <p:nvPr/>
        </p:nvSpPr>
        <p:spPr>
          <a:xfrm>
            <a:off x="5391451" y="526794"/>
            <a:ext cx="3153913" cy="1127000"/>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88" name="Rectangle: Rounded Corners 87">
            <a:extLst>
              <a:ext uri="{FF2B5EF4-FFF2-40B4-BE49-F238E27FC236}">
                <a16:creationId xmlns:a16="http://schemas.microsoft.com/office/drawing/2014/main" id="{22F00F0E-DE2F-ECE4-E700-E2484600EAD7}"/>
              </a:ext>
            </a:extLst>
          </p:cNvPr>
          <p:cNvSpPr/>
          <p:nvPr/>
        </p:nvSpPr>
        <p:spPr>
          <a:xfrm>
            <a:off x="5391451" y="101348"/>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89" name="Rectangle: Rounded Corners 88">
            <a:extLst>
              <a:ext uri="{FF2B5EF4-FFF2-40B4-BE49-F238E27FC236}">
                <a16:creationId xmlns:a16="http://schemas.microsoft.com/office/drawing/2014/main" id="{55F7E63E-3245-D3CD-6F96-14A197100F03}"/>
              </a:ext>
            </a:extLst>
          </p:cNvPr>
          <p:cNvSpPr/>
          <p:nvPr/>
        </p:nvSpPr>
        <p:spPr>
          <a:xfrm>
            <a:off x="5391451" y="2216940"/>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0" name="Rectangle: Rounded Corners 89">
            <a:extLst>
              <a:ext uri="{FF2B5EF4-FFF2-40B4-BE49-F238E27FC236}">
                <a16:creationId xmlns:a16="http://schemas.microsoft.com/office/drawing/2014/main" id="{E6D4CC79-1BCD-73EC-D43A-53736D81B74B}"/>
              </a:ext>
            </a:extLst>
          </p:cNvPr>
          <p:cNvSpPr/>
          <p:nvPr/>
        </p:nvSpPr>
        <p:spPr>
          <a:xfrm>
            <a:off x="5391451" y="1794339"/>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1" name="Rectangle: Rounded Corners 90">
            <a:extLst>
              <a:ext uri="{FF2B5EF4-FFF2-40B4-BE49-F238E27FC236}">
                <a16:creationId xmlns:a16="http://schemas.microsoft.com/office/drawing/2014/main" id="{23CE4B46-F870-80F8-AD19-C9D8907983D8}"/>
              </a:ext>
            </a:extLst>
          </p:cNvPr>
          <p:cNvSpPr/>
          <p:nvPr/>
        </p:nvSpPr>
        <p:spPr>
          <a:xfrm>
            <a:off x="5391451" y="3907960"/>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2" name="Rectangle: Rounded Corners 91">
            <a:extLst>
              <a:ext uri="{FF2B5EF4-FFF2-40B4-BE49-F238E27FC236}">
                <a16:creationId xmlns:a16="http://schemas.microsoft.com/office/drawing/2014/main" id="{0FB79654-F725-B9A5-E06F-DE236ACB1A48}"/>
              </a:ext>
            </a:extLst>
          </p:cNvPr>
          <p:cNvSpPr/>
          <p:nvPr/>
        </p:nvSpPr>
        <p:spPr>
          <a:xfrm>
            <a:off x="5391451" y="3485359"/>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3" name="Rectangle: Rounded Corners 92">
            <a:extLst>
              <a:ext uri="{FF2B5EF4-FFF2-40B4-BE49-F238E27FC236}">
                <a16:creationId xmlns:a16="http://schemas.microsoft.com/office/drawing/2014/main" id="{8C439E5A-C685-19BA-0A80-D65EA5EDCE54}"/>
              </a:ext>
            </a:extLst>
          </p:cNvPr>
          <p:cNvSpPr/>
          <p:nvPr/>
        </p:nvSpPr>
        <p:spPr>
          <a:xfrm>
            <a:off x="5391451" y="5600951"/>
            <a:ext cx="3153913" cy="1129845"/>
          </a:xfrm>
          <a:prstGeom prst="roundRect">
            <a:avLst>
              <a:gd name="adj" fmla="val 742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4" name="Rectangle: Rounded Corners 93">
            <a:extLst>
              <a:ext uri="{FF2B5EF4-FFF2-40B4-BE49-F238E27FC236}">
                <a16:creationId xmlns:a16="http://schemas.microsoft.com/office/drawing/2014/main" id="{10CB99EF-8B64-5799-0A89-2B9732575A13}"/>
              </a:ext>
            </a:extLst>
          </p:cNvPr>
          <p:cNvSpPr/>
          <p:nvPr/>
        </p:nvSpPr>
        <p:spPr>
          <a:xfrm>
            <a:off x="5391451" y="5178350"/>
            <a:ext cx="3153913"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5" name="Rectangle: Rounded Corners 94">
            <a:extLst>
              <a:ext uri="{FF2B5EF4-FFF2-40B4-BE49-F238E27FC236}">
                <a16:creationId xmlns:a16="http://schemas.microsoft.com/office/drawing/2014/main" id="{75F5A0B0-894B-2057-6349-072348387957}"/>
              </a:ext>
            </a:extLst>
          </p:cNvPr>
          <p:cNvSpPr/>
          <p:nvPr/>
        </p:nvSpPr>
        <p:spPr>
          <a:xfrm>
            <a:off x="5391452" y="101003"/>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6" name="Rectangle: Rounded Corners 95">
            <a:extLst>
              <a:ext uri="{FF2B5EF4-FFF2-40B4-BE49-F238E27FC236}">
                <a16:creationId xmlns:a16="http://schemas.microsoft.com/office/drawing/2014/main" id="{E1560272-0151-AABC-4081-D0C91A79066B}"/>
              </a:ext>
            </a:extLst>
          </p:cNvPr>
          <p:cNvSpPr/>
          <p:nvPr/>
        </p:nvSpPr>
        <p:spPr>
          <a:xfrm>
            <a:off x="5397595" y="1792368"/>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7" name="Rectangle: Rounded Corners 96">
            <a:extLst>
              <a:ext uri="{FF2B5EF4-FFF2-40B4-BE49-F238E27FC236}">
                <a16:creationId xmlns:a16="http://schemas.microsoft.com/office/drawing/2014/main" id="{B6E56730-4749-8322-FD05-A7C1BC17C42F}"/>
              </a:ext>
            </a:extLst>
          </p:cNvPr>
          <p:cNvSpPr/>
          <p:nvPr/>
        </p:nvSpPr>
        <p:spPr>
          <a:xfrm>
            <a:off x="5391452" y="3483795"/>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8" name="Rectangle: Rounded Corners 97">
            <a:extLst>
              <a:ext uri="{FF2B5EF4-FFF2-40B4-BE49-F238E27FC236}">
                <a16:creationId xmlns:a16="http://schemas.microsoft.com/office/drawing/2014/main" id="{90546269-F425-EE4F-2622-A017FC72698D}"/>
              </a:ext>
            </a:extLst>
          </p:cNvPr>
          <p:cNvSpPr/>
          <p:nvPr/>
        </p:nvSpPr>
        <p:spPr>
          <a:xfrm>
            <a:off x="5391452" y="5178350"/>
            <a:ext cx="285820" cy="426136"/>
          </a:xfrm>
          <a:prstGeom prst="roundRect">
            <a:avLst>
              <a:gd name="adj" fmla="val 1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lumMod val="85000"/>
                </a:schemeClr>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625ACF5B-1844-3D5A-C18C-A58D50BFC79C}"/>
              </a:ext>
            </a:extLst>
          </p:cNvPr>
          <p:cNvSpPr txBox="1"/>
          <p:nvPr/>
        </p:nvSpPr>
        <p:spPr>
          <a:xfrm>
            <a:off x="98027" y="2021594"/>
            <a:ext cx="1764742" cy="4893647"/>
          </a:xfrm>
          <a:prstGeom prst="rect">
            <a:avLst/>
          </a:prstGeom>
          <a:noFill/>
        </p:spPr>
        <p:txBody>
          <a:bodyPr wrap="square" rtlCol="0">
            <a:spAutoFit/>
          </a:bodyPr>
          <a:lstStyle/>
          <a:p>
            <a:pPr algn="ctr"/>
            <a:r>
              <a:rPr lang="en-GB" sz="1000" b="1" dirty="0">
                <a:solidFill>
                  <a:srgbClr val="26768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DO I MAKE AN EFFECTIVE LOW-STAKES QUIZ</a:t>
            </a:r>
          </a:p>
          <a:p>
            <a:endParaRPr lang="en-GB" sz="10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Choose something on your knowledge organiser and write a question where this is the answer – write this in the top box of the card.</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Write 3-5 possible answers in the bottom box’ – label these with numbers or letters e.g. a) to e).</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Write the correct answer on the back of the card for future reference, so that you can easily check if you were right or wrong.</a:t>
            </a:r>
          </a:p>
          <a:p>
            <a:pPr marL="228600" indent="-228600">
              <a:buAutoNum type="arabicParenR"/>
            </a:pPr>
            <a:endParaRPr lang="en-GB" sz="400" dirty="0">
              <a:solidFill>
                <a:srgbClr val="267686"/>
              </a:solidFill>
              <a:latin typeface="Cambria" panose="02040503050406030204" pitchFamily="18" charset="0"/>
              <a:ea typeface="Cambria" panose="02040503050406030204" pitchFamily="18" charset="0"/>
            </a:endParaRPr>
          </a:p>
          <a:p>
            <a:pPr marL="228600" indent="-228600">
              <a:buAutoNum type="arabicParenR"/>
            </a:pPr>
            <a:r>
              <a:rPr lang="en-GB" sz="1000" dirty="0">
                <a:solidFill>
                  <a:srgbClr val="267686"/>
                </a:solidFill>
                <a:latin typeface="Cambria" panose="02040503050406030204" pitchFamily="18" charset="0"/>
                <a:ea typeface="Cambria" panose="02040503050406030204" pitchFamily="18" charset="0"/>
              </a:rPr>
              <a:t>Put your low-stakes quiz somewhere safe and return to it a few days/weeks later - test yourself or get somebody else to test you!</a:t>
            </a:r>
          </a:p>
        </p:txBody>
      </p:sp>
      <p:pic>
        <p:nvPicPr>
          <p:cNvPr id="100" name="Picture 2" descr="Image">
            <a:extLst>
              <a:ext uri="{FF2B5EF4-FFF2-40B4-BE49-F238E27FC236}">
                <a16:creationId xmlns:a16="http://schemas.microsoft.com/office/drawing/2014/main" id="{501DA921-00DB-BD69-595C-86AE31A0262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3470" y="4596654"/>
            <a:ext cx="1124174" cy="1199119"/>
          </a:xfrm>
          <a:prstGeom prst="rect">
            <a:avLst/>
          </a:prstGeom>
          <a:noFill/>
          <a:extLst>
            <a:ext uri="{909E8E84-426E-40DD-AFC4-6F175D3DCCD1}">
              <a14:hiddenFill xmlns:a14="http://schemas.microsoft.com/office/drawing/2010/main">
                <a:solidFill>
                  <a:srgbClr val="FFFFFF"/>
                </a:solidFill>
              </a14:hiddenFill>
            </a:ext>
          </a:extLst>
        </p:spPr>
      </p:pic>
      <p:sp>
        <p:nvSpPr>
          <p:cNvPr id="101" name="Speech Bubble: Rectangle 100">
            <a:extLst>
              <a:ext uri="{FF2B5EF4-FFF2-40B4-BE49-F238E27FC236}">
                <a16:creationId xmlns:a16="http://schemas.microsoft.com/office/drawing/2014/main" id="{5FE9D42D-636A-7BD4-D89B-483DE7999A97}"/>
              </a:ext>
            </a:extLst>
          </p:cNvPr>
          <p:cNvSpPr/>
          <p:nvPr/>
        </p:nvSpPr>
        <p:spPr>
          <a:xfrm>
            <a:off x="8802600" y="1430448"/>
            <a:ext cx="995248" cy="2723670"/>
          </a:xfrm>
          <a:prstGeom prst="wedgeRectCallout">
            <a:avLst>
              <a:gd name="adj1" fmla="val -24472"/>
              <a:gd name="adj2" fmla="val 75528"/>
            </a:avLst>
          </a:prstGeom>
          <a:noFill/>
          <a:ln>
            <a:solidFill>
              <a:srgbClr val="267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srgbClr val="267686"/>
                </a:solidFill>
                <a:latin typeface="Cambria" panose="02040503050406030204" pitchFamily="18" charset="0"/>
                <a:ea typeface="Cambria" panose="02040503050406030204" pitchFamily="18" charset="0"/>
              </a:rPr>
              <a:t>Why not RAG-rate your cards? (</a:t>
            </a:r>
            <a:r>
              <a:rPr lang="en-GB" sz="900" i="1" dirty="0">
                <a:solidFill>
                  <a:srgbClr val="FF0000"/>
                </a:solidFill>
                <a:latin typeface="Cambria" panose="02040503050406030204" pitchFamily="18" charset="0"/>
                <a:ea typeface="Cambria" panose="02040503050406030204" pitchFamily="18" charset="0"/>
              </a:rPr>
              <a:t>Red</a:t>
            </a:r>
            <a:r>
              <a:rPr lang="en-GB" sz="900" i="1" dirty="0">
                <a:solidFill>
                  <a:srgbClr val="267686"/>
                </a:solidFill>
                <a:latin typeface="Cambria" panose="02040503050406030204" pitchFamily="18" charset="0"/>
                <a:ea typeface="Cambria" panose="02040503050406030204" pitchFamily="18" charset="0"/>
              </a:rPr>
              <a:t> = you really don’t know, </a:t>
            </a:r>
            <a:r>
              <a:rPr lang="en-GB" sz="900" i="1" dirty="0">
                <a:solidFill>
                  <a:srgbClr val="FFC000"/>
                </a:solidFill>
                <a:latin typeface="Cambria" panose="02040503050406030204" pitchFamily="18" charset="0"/>
                <a:ea typeface="Cambria" panose="02040503050406030204" pitchFamily="18" charset="0"/>
              </a:rPr>
              <a:t>Amber</a:t>
            </a:r>
            <a:r>
              <a:rPr lang="en-GB" sz="900" i="1" dirty="0">
                <a:solidFill>
                  <a:srgbClr val="267686"/>
                </a:solidFill>
                <a:latin typeface="Cambria" panose="02040503050406030204" pitchFamily="18" charset="0"/>
                <a:ea typeface="Cambria" panose="02040503050406030204" pitchFamily="18" charset="0"/>
              </a:rPr>
              <a:t> = you sort of know, </a:t>
            </a:r>
            <a:r>
              <a:rPr lang="en-GB" sz="900" i="1" dirty="0">
                <a:solidFill>
                  <a:srgbClr val="00B050"/>
                </a:solidFill>
                <a:latin typeface="Cambria" panose="02040503050406030204" pitchFamily="18" charset="0"/>
                <a:ea typeface="Cambria" panose="02040503050406030204" pitchFamily="18" charset="0"/>
              </a:rPr>
              <a:t>Green</a:t>
            </a:r>
            <a:r>
              <a:rPr lang="en-GB" sz="900" i="1" dirty="0">
                <a:solidFill>
                  <a:srgbClr val="267686"/>
                </a:solidFill>
                <a:latin typeface="Cambria" panose="02040503050406030204" pitchFamily="18" charset="0"/>
                <a:ea typeface="Cambria" panose="02040503050406030204" pitchFamily="18" charset="0"/>
              </a:rPr>
              <a:t> = you completely know and understand). Then, every time you re-test yourself, you can re-</a:t>
            </a:r>
            <a:r>
              <a:rPr lang="en-GB" sz="900" i="1" dirty="0">
                <a:solidFill>
                  <a:srgbClr val="FF0000"/>
                </a:solidFill>
                <a:latin typeface="Cambria" panose="02040503050406030204" pitchFamily="18" charset="0"/>
                <a:ea typeface="Cambria" panose="02040503050406030204" pitchFamily="18" charset="0"/>
              </a:rPr>
              <a:t>R</a:t>
            </a:r>
            <a:r>
              <a:rPr lang="en-GB" sz="900" i="1" dirty="0">
                <a:solidFill>
                  <a:srgbClr val="FFC000"/>
                </a:solidFill>
                <a:latin typeface="Cambria" panose="02040503050406030204" pitchFamily="18" charset="0"/>
                <a:ea typeface="Cambria" panose="02040503050406030204" pitchFamily="18" charset="0"/>
              </a:rPr>
              <a:t>A</a:t>
            </a:r>
            <a:r>
              <a:rPr lang="en-GB" sz="900" i="1" dirty="0">
                <a:solidFill>
                  <a:srgbClr val="00B050"/>
                </a:solidFill>
                <a:latin typeface="Cambria" panose="02040503050406030204" pitchFamily="18" charset="0"/>
                <a:ea typeface="Cambria" panose="02040503050406030204" pitchFamily="18" charset="0"/>
              </a:rPr>
              <a:t>G</a:t>
            </a:r>
            <a:r>
              <a:rPr lang="en-GB" sz="900" i="1" dirty="0">
                <a:solidFill>
                  <a:srgbClr val="267686"/>
                </a:solidFill>
                <a:latin typeface="Cambria" panose="02040503050406030204" pitchFamily="18" charset="0"/>
                <a:ea typeface="Cambria" panose="02040503050406030204" pitchFamily="18" charset="0"/>
              </a:rPr>
              <a:t>-rate your cards. You could do this along the bottom of each card.</a:t>
            </a:r>
          </a:p>
        </p:txBody>
      </p:sp>
      <p:pic>
        <p:nvPicPr>
          <p:cNvPr id="102" name="Picture 2" descr="75,600+ Top Tips Stock Photos, Pictures &amp; Royalty-Free Images - iStock | Top  tips vector, Top tips icon">
            <a:extLst>
              <a:ext uri="{FF2B5EF4-FFF2-40B4-BE49-F238E27FC236}">
                <a16:creationId xmlns:a16="http://schemas.microsoft.com/office/drawing/2014/main" id="{33492FA0-D674-03C5-9D1F-BADDE3B9631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873" y="345248"/>
            <a:ext cx="1214804" cy="12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5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E6D3CE23-28EE-7974-D4B4-2236E49AF817}"/>
              </a:ext>
            </a:extLst>
          </p:cNvPr>
          <p:cNvGraphicFramePr>
            <a:graphicFrameLocks noGrp="1"/>
          </p:cNvGraphicFramePr>
          <p:nvPr>
            <p:ph idx="1"/>
            <p:extLst>
              <p:ext uri="{D42A27DB-BD31-4B8C-83A1-F6EECF244321}">
                <p14:modId xmlns:p14="http://schemas.microsoft.com/office/powerpoint/2010/main" val="342111974"/>
              </p:ext>
            </p:extLst>
          </p:nvPr>
        </p:nvGraphicFramePr>
        <p:xfrm>
          <a:off x="3331675" y="311326"/>
          <a:ext cx="6192572" cy="6235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con-dt-ko - Churchfields Junior School">
            <a:extLst>
              <a:ext uri="{FF2B5EF4-FFF2-40B4-BE49-F238E27FC236}">
                <a16:creationId xmlns:a16="http://schemas.microsoft.com/office/drawing/2014/main" id="{917E6785-4503-E4BF-19B4-9B2787A3D0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391" y="515731"/>
            <a:ext cx="2820783" cy="2820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A23ECD-7180-2C28-CC8C-651907663E71}"/>
              </a:ext>
            </a:extLst>
          </p:cNvPr>
          <p:cNvSpPr txBox="1"/>
          <p:nvPr/>
        </p:nvSpPr>
        <p:spPr>
          <a:xfrm>
            <a:off x="86747" y="3553250"/>
            <a:ext cx="3118069" cy="1077218"/>
          </a:xfrm>
          <a:prstGeom prst="rect">
            <a:avLst/>
          </a:prstGeom>
          <a:noFill/>
        </p:spPr>
        <p:txBody>
          <a:bodyPr wrap="square" rtlCol="0">
            <a:spAutoFit/>
          </a:bodyPr>
          <a:lstStyle/>
          <a:p>
            <a:pPr algn="ctr"/>
            <a:r>
              <a:rPr lang="en-GB" sz="3200" b="1" dirty="0">
                <a:solidFill>
                  <a:srgbClr val="267686"/>
                </a:solidFill>
                <a:latin typeface="Cambria" panose="02040503050406030204" pitchFamily="18" charset="0"/>
                <a:ea typeface="Cambria" panose="02040503050406030204" pitchFamily="18" charset="0"/>
              </a:rPr>
              <a:t>EMPOWERING POTENTIAL</a:t>
            </a:r>
            <a:endParaRPr lang="en-GB" sz="8800" b="1" dirty="0">
              <a:solidFill>
                <a:srgbClr val="267686"/>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D278839-7C34-130F-2A20-59F512AE03CA}"/>
              </a:ext>
            </a:extLst>
          </p:cNvPr>
          <p:cNvSpPr txBox="1"/>
          <p:nvPr/>
        </p:nvSpPr>
        <p:spPr>
          <a:xfrm>
            <a:off x="86747" y="5054616"/>
            <a:ext cx="3118069" cy="1077218"/>
          </a:xfrm>
          <a:prstGeom prst="rect">
            <a:avLst/>
          </a:prstGeom>
          <a:noFill/>
        </p:spPr>
        <p:txBody>
          <a:bodyPr wrap="square" rtlCol="0">
            <a:spAutoFit/>
          </a:bodyPr>
          <a:lstStyle/>
          <a:p>
            <a:pPr algn="ctr"/>
            <a:r>
              <a:rPr lang="en-GB" sz="3200" b="1" dirty="0">
                <a:solidFill>
                  <a:srgbClr val="267686"/>
                </a:solidFill>
                <a:latin typeface="Cambria" panose="02040503050406030204" pitchFamily="18" charset="0"/>
                <a:ea typeface="Cambria" panose="02040503050406030204" pitchFamily="18" charset="0"/>
              </a:rPr>
              <a:t>EMPOWERING SUCCESS</a:t>
            </a:r>
            <a:endParaRPr lang="en-GB" sz="8800" b="1" dirty="0">
              <a:solidFill>
                <a:srgbClr val="267686"/>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0D06C131-5DDC-097A-52E4-AABAE1744F64}"/>
              </a:ext>
            </a:extLst>
          </p:cNvPr>
          <p:cNvSpPr/>
          <p:nvPr/>
        </p:nvSpPr>
        <p:spPr>
          <a:xfrm>
            <a:off x="85725" y="114300"/>
            <a:ext cx="9734550" cy="6648450"/>
          </a:xfrm>
          <a:prstGeom prst="roundRect">
            <a:avLst>
              <a:gd name="adj" fmla="val 4633"/>
            </a:avLst>
          </a:prstGeom>
          <a:noFill/>
          <a:ln w="57150">
            <a:solidFill>
              <a:srgbClr val="0695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B67CCD6-CDF6-4374-AD5C-FE86FAF2487E}"/>
                                            </p:graphicEl>
                                          </p:spTgt>
                                        </p:tgtEl>
                                        <p:attrNameLst>
                                          <p:attrName>style.visibility</p:attrName>
                                        </p:attrNameLst>
                                      </p:cBhvr>
                                      <p:to>
                                        <p:strVal val="visible"/>
                                      </p:to>
                                    </p:set>
                                    <p:animEffect transition="in" filter="fade">
                                      <p:cBhvr>
                                        <p:cTn id="7" dur="500"/>
                                        <p:tgtEl>
                                          <p:spTgt spid="4">
                                            <p:graphicEl>
                                              <a:dgm id="{0B67CCD6-CDF6-4374-AD5C-FE86FAF24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977A2380-5241-46E8-A386-38E102ED2FA8}"/>
                                            </p:graphicEl>
                                          </p:spTgt>
                                        </p:tgtEl>
                                        <p:attrNameLst>
                                          <p:attrName>style.visibility</p:attrName>
                                        </p:attrNameLst>
                                      </p:cBhvr>
                                      <p:to>
                                        <p:strVal val="visible"/>
                                      </p:to>
                                    </p:set>
                                    <p:animEffect transition="in" filter="fade">
                                      <p:cBhvr>
                                        <p:cTn id="10" dur="500"/>
                                        <p:tgtEl>
                                          <p:spTgt spid="4">
                                            <p:graphicEl>
                                              <a:dgm id="{977A2380-5241-46E8-A386-38E102ED2FA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945C8500-BFF1-4BCF-82EA-B5154FC5FB1A}"/>
                                            </p:graphicEl>
                                          </p:spTgt>
                                        </p:tgtEl>
                                        <p:attrNameLst>
                                          <p:attrName>style.visibility</p:attrName>
                                        </p:attrNameLst>
                                      </p:cBhvr>
                                      <p:to>
                                        <p:strVal val="visible"/>
                                      </p:to>
                                    </p:set>
                                    <p:animEffect transition="in" filter="fade">
                                      <p:cBhvr>
                                        <p:cTn id="13" dur="500"/>
                                        <p:tgtEl>
                                          <p:spTgt spid="4">
                                            <p:graphicEl>
                                              <a:dgm id="{945C8500-BFF1-4BCF-82EA-B5154FC5FB1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E848512-4770-4E0F-85BE-1A115AA4BDDF}"/>
                                            </p:graphicEl>
                                          </p:spTgt>
                                        </p:tgtEl>
                                        <p:attrNameLst>
                                          <p:attrName>style.visibility</p:attrName>
                                        </p:attrNameLst>
                                      </p:cBhvr>
                                      <p:to>
                                        <p:strVal val="visible"/>
                                      </p:to>
                                    </p:set>
                                    <p:animEffect transition="in" filter="fade">
                                      <p:cBhvr>
                                        <p:cTn id="18" dur="500"/>
                                        <p:tgtEl>
                                          <p:spTgt spid="4">
                                            <p:graphicEl>
                                              <a:dgm id="{3E848512-4770-4E0F-85BE-1A115AA4BDD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59C18227-04E3-432F-B45B-A390E2D9D6EC}"/>
                                            </p:graphicEl>
                                          </p:spTgt>
                                        </p:tgtEl>
                                        <p:attrNameLst>
                                          <p:attrName>style.visibility</p:attrName>
                                        </p:attrNameLst>
                                      </p:cBhvr>
                                      <p:to>
                                        <p:strVal val="visible"/>
                                      </p:to>
                                    </p:set>
                                    <p:animEffect transition="in" filter="fade">
                                      <p:cBhvr>
                                        <p:cTn id="21" dur="500"/>
                                        <p:tgtEl>
                                          <p:spTgt spid="4">
                                            <p:graphicEl>
                                              <a:dgm id="{59C18227-04E3-432F-B45B-A390E2D9D6E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486D3A7C-08DA-4B64-B65A-386C9CEBB51D}"/>
                                            </p:graphicEl>
                                          </p:spTgt>
                                        </p:tgtEl>
                                        <p:attrNameLst>
                                          <p:attrName>style.visibility</p:attrName>
                                        </p:attrNameLst>
                                      </p:cBhvr>
                                      <p:to>
                                        <p:strVal val="visible"/>
                                      </p:to>
                                    </p:set>
                                    <p:animEffect transition="in" filter="fade">
                                      <p:cBhvr>
                                        <p:cTn id="24" dur="500"/>
                                        <p:tgtEl>
                                          <p:spTgt spid="4">
                                            <p:graphicEl>
                                              <a:dgm id="{486D3A7C-08DA-4B64-B65A-386C9CEBB51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2921FB30-C181-43FE-9048-D997BDF140DC}"/>
                                            </p:graphicEl>
                                          </p:spTgt>
                                        </p:tgtEl>
                                        <p:attrNameLst>
                                          <p:attrName>style.visibility</p:attrName>
                                        </p:attrNameLst>
                                      </p:cBhvr>
                                      <p:to>
                                        <p:strVal val="visible"/>
                                      </p:to>
                                    </p:set>
                                    <p:animEffect transition="in" filter="fade">
                                      <p:cBhvr>
                                        <p:cTn id="29" dur="500"/>
                                        <p:tgtEl>
                                          <p:spTgt spid="4">
                                            <p:graphicEl>
                                              <a:dgm id="{2921FB30-C181-43FE-9048-D997BDF140DC}"/>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77D8D4E7-9ABC-45BB-811A-02697B7ADBF5}"/>
                                            </p:graphicEl>
                                          </p:spTgt>
                                        </p:tgtEl>
                                        <p:attrNameLst>
                                          <p:attrName>style.visibility</p:attrName>
                                        </p:attrNameLst>
                                      </p:cBhvr>
                                      <p:to>
                                        <p:strVal val="visible"/>
                                      </p:to>
                                    </p:set>
                                    <p:animEffect transition="in" filter="fade">
                                      <p:cBhvr>
                                        <p:cTn id="32" dur="500"/>
                                        <p:tgtEl>
                                          <p:spTgt spid="4">
                                            <p:graphicEl>
                                              <a:dgm id="{77D8D4E7-9ABC-45BB-811A-02697B7ADBF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68D98D9F-86F3-4DFC-A575-2EA96A95E4D5}"/>
                                            </p:graphicEl>
                                          </p:spTgt>
                                        </p:tgtEl>
                                        <p:attrNameLst>
                                          <p:attrName>style.visibility</p:attrName>
                                        </p:attrNameLst>
                                      </p:cBhvr>
                                      <p:to>
                                        <p:strVal val="visible"/>
                                      </p:to>
                                    </p:set>
                                    <p:animEffect transition="in" filter="fade">
                                      <p:cBhvr>
                                        <p:cTn id="35" dur="500"/>
                                        <p:tgtEl>
                                          <p:spTgt spid="4">
                                            <p:graphicEl>
                                              <a:dgm id="{68D98D9F-86F3-4DFC-A575-2EA96A95E4D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96AC64FA-5CF1-42F4-ABE4-64EBC802EE75}"/>
                                            </p:graphicEl>
                                          </p:spTgt>
                                        </p:tgtEl>
                                        <p:attrNameLst>
                                          <p:attrName>style.visibility</p:attrName>
                                        </p:attrNameLst>
                                      </p:cBhvr>
                                      <p:to>
                                        <p:strVal val="visible"/>
                                      </p:to>
                                    </p:set>
                                    <p:animEffect transition="in" filter="fade">
                                      <p:cBhvr>
                                        <p:cTn id="40" dur="500"/>
                                        <p:tgtEl>
                                          <p:spTgt spid="4">
                                            <p:graphicEl>
                                              <a:dgm id="{96AC64FA-5CF1-42F4-ABE4-64EBC802EE7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B4DEC6B0-2F25-476A-86AC-D5AF06D4A0B8}"/>
                                            </p:graphicEl>
                                          </p:spTgt>
                                        </p:tgtEl>
                                        <p:attrNameLst>
                                          <p:attrName>style.visibility</p:attrName>
                                        </p:attrNameLst>
                                      </p:cBhvr>
                                      <p:to>
                                        <p:strVal val="visible"/>
                                      </p:to>
                                    </p:set>
                                    <p:animEffect transition="in" filter="fade">
                                      <p:cBhvr>
                                        <p:cTn id="43" dur="500"/>
                                        <p:tgtEl>
                                          <p:spTgt spid="4">
                                            <p:graphicEl>
                                              <a:dgm id="{B4DEC6B0-2F25-476A-86AC-D5AF06D4A0B8}"/>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57DEF885-6128-49D6-8B7E-15A231BCFA7E}"/>
                                            </p:graphicEl>
                                          </p:spTgt>
                                        </p:tgtEl>
                                        <p:attrNameLst>
                                          <p:attrName>style.visibility</p:attrName>
                                        </p:attrNameLst>
                                      </p:cBhvr>
                                      <p:to>
                                        <p:strVal val="visible"/>
                                      </p:to>
                                    </p:set>
                                    <p:animEffect transition="in" filter="fade">
                                      <p:cBhvr>
                                        <p:cTn id="46" dur="500"/>
                                        <p:tgtEl>
                                          <p:spTgt spid="4">
                                            <p:graphicEl>
                                              <a:dgm id="{57DEF885-6128-49D6-8B7E-15A231BCFA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CB5BFE-941B-CC8A-0E96-A32F7B050C04}"/>
              </a:ext>
            </a:extLst>
          </p:cNvPr>
          <p:cNvSpPr/>
          <p:nvPr/>
        </p:nvSpPr>
        <p:spPr>
          <a:xfrm>
            <a:off x="2163778" y="76474"/>
            <a:ext cx="7492823" cy="2020040"/>
          </a:xfrm>
          <a:prstGeom prst="rect">
            <a:avLst/>
          </a:prstGeom>
        </p:spPr>
        <p:txBody>
          <a:bodyPr wrap="square">
            <a:spAutoFit/>
          </a:bodyPr>
          <a:lstStyle/>
          <a:p>
            <a:pPr algn="just">
              <a:lnSpc>
                <a:spcPct val="107000"/>
              </a:lnSpc>
              <a:spcAft>
                <a:spcPts val="800"/>
              </a:spcAft>
            </a:pPr>
            <a:r>
              <a:rPr lang="en-GB" sz="1600" b="1" dirty="0">
                <a:latin typeface="Cambria" panose="02040503050406030204" pitchFamily="18" charset="0"/>
                <a:ea typeface="Cambria" panose="02040503050406030204" pitchFamily="18" charset="0"/>
                <a:cs typeface="Times New Roman" panose="02020603050405020304" pitchFamily="18" charset="0"/>
              </a:rPr>
              <a:t>Why are Knowledge Organisers important?</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en-GB" sz="1600" dirty="0">
                <a:latin typeface="Cambria" panose="02040503050406030204" pitchFamily="18" charset="0"/>
                <a:ea typeface="Cambria" panose="02040503050406030204" pitchFamily="18" charset="0"/>
                <a:cs typeface="Times New Roman" panose="02020603050405020304" pitchFamily="18" charset="0"/>
              </a:rPr>
              <a:t>Having all of this </a:t>
            </a:r>
            <a:r>
              <a:rPr lang="en-GB" sz="1600" b="1" dirty="0">
                <a:latin typeface="Cambria" panose="02040503050406030204" pitchFamily="18" charset="0"/>
                <a:ea typeface="Cambria" panose="02040503050406030204" pitchFamily="18" charset="0"/>
                <a:cs typeface="Times New Roman" panose="02020603050405020304" pitchFamily="18" charset="0"/>
              </a:rPr>
              <a:t>key information in one place makes it easily accessible before during and after the study of a particular unit or topic</a:t>
            </a:r>
            <a:r>
              <a:rPr lang="en-GB" sz="1600" dirty="0">
                <a:latin typeface="Cambria" panose="02040503050406030204" pitchFamily="18" charset="0"/>
                <a:ea typeface="Cambria" panose="02040503050406030204" pitchFamily="18" charset="0"/>
                <a:cs typeface="Times New Roman" panose="02020603050405020304" pitchFamily="18" charset="0"/>
              </a:rPr>
              <a:t>. Teachers continuously refer to the content of Knowledge Organisers within lessons and to support independent learning where they can be used to develop and consolidate knowledge. Therefore, Knowledge Organisers form the backbone of learning across the academy.</a:t>
            </a:r>
          </a:p>
        </p:txBody>
      </p:sp>
      <p:pic>
        <p:nvPicPr>
          <p:cNvPr id="5" name="Picture 2" descr="icon-dt-ko - Churchfields Junior School">
            <a:extLst>
              <a:ext uri="{FF2B5EF4-FFF2-40B4-BE49-F238E27FC236}">
                <a16:creationId xmlns:a16="http://schemas.microsoft.com/office/drawing/2014/main" id="{041F3600-53B0-7FB9-5A9F-A1697836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9" y="156640"/>
            <a:ext cx="1756572" cy="1756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0362318-6379-E297-5088-324166C2ED59}"/>
              </a:ext>
            </a:extLst>
          </p:cNvPr>
          <p:cNvSpPr/>
          <p:nvPr/>
        </p:nvSpPr>
        <p:spPr>
          <a:xfrm>
            <a:off x="167918" y="2098582"/>
            <a:ext cx="7235019" cy="2283510"/>
          </a:xfrm>
          <a:prstGeom prst="rect">
            <a:avLst/>
          </a:prstGeom>
        </p:spPr>
        <p:txBody>
          <a:bodyPr wrap="square">
            <a:spAutoFit/>
          </a:bodyPr>
          <a:lstStyle/>
          <a:p>
            <a:pPr algn="just">
              <a:lnSpc>
                <a:spcPct val="107000"/>
              </a:lnSpc>
              <a:spcAft>
                <a:spcPts val="800"/>
              </a:spcAft>
            </a:pPr>
            <a:r>
              <a:rPr lang="en-GB" sz="1600" b="1" dirty="0">
                <a:latin typeface="Cambria" panose="02040503050406030204" pitchFamily="18" charset="0"/>
                <a:ea typeface="Cambria" panose="02040503050406030204" pitchFamily="18" charset="0"/>
                <a:cs typeface="Times New Roman" panose="02020603050405020304" pitchFamily="18" charset="0"/>
              </a:rPr>
              <a:t>How do teachers use Knowledge Organisers?</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en-GB" sz="1600" dirty="0">
                <a:latin typeface="Cambria" panose="02040503050406030204" pitchFamily="18" charset="0"/>
                <a:ea typeface="Cambria" panose="02040503050406030204" pitchFamily="18" charset="0"/>
                <a:cs typeface="Times New Roman" panose="02020603050405020304" pitchFamily="18" charset="0"/>
              </a:rPr>
              <a:t>Each department has carefully created each Knowledge Organiser so that it is </a:t>
            </a:r>
            <a:r>
              <a:rPr lang="en-GB" sz="1600" b="1" dirty="0">
                <a:latin typeface="Cambria" panose="02040503050406030204" pitchFamily="18" charset="0"/>
                <a:ea typeface="Cambria" panose="02040503050406030204" pitchFamily="18" charset="0"/>
                <a:cs typeface="Times New Roman" panose="02020603050405020304" pitchFamily="18" charset="0"/>
              </a:rPr>
              <a:t>individually tailored to the curriculum taught at North Kesteven</a:t>
            </a:r>
            <a:r>
              <a:rPr lang="en-GB" sz="1600" dirty="0">
                <a:latin typeface="Cambria" panose="02040503050406030204" pitchFamily="18" charset="0"/>
                <a:ea typeface="Cambria" panose="02040503050406030204" pitchFamily="18" charset="0"/>
                <a:cs typeface="Times New Roman" panose="02020603050405020304" pitchFamily="18" charset="0"/>
              </a:rPr>
              <a:t>. Teachers have selected the most key building blocks (knowledge and information) for each topic or unit provide clear support to develop knowledgeable and skilled subject experts. The knowledge and information contained on the Knowledge Organiser is carefully shared, identified and practised within and beyond lessons to develop confidence and fluency.</a:t>
            </a:r>
          </a:p>
        </p:txBody>
      </p:sp>
      <p:sp>
        <p:nvSpPr>
          <p:cNvPr id="8" name="TextBox 7">
            <a:extLst>
              <a:ext uri="{FF2B5EF4-FFF2-40B4-BE49-F238E27FC236}">
                <a16:creationId xmlns:a16="http://schemas.microsoft.com/office/drawing/2014/main" id="{5AD23F64-6CAF-6880-6DB7-FFEFA79A35E3}"/>
              </a:ext>
            </a:extLst>
          </p:cNvPr>
          <p:cNvSpPr txBox="1"/>
          <p:nvPr/>
        </p:nvSpPr>
        <p:spPr>
          <a:xfrm>
            <a:off x="3132499" y="4482640"/>
            <a:ext cx="6599976" cy="2283510"/>
          </a:xfrm>
          <a:prstGeom prst="rect">
            <a:avLst/>
          </a:prstGeom>
          <a:noFill/>
        </p:spPr>
        <p:txBody>
          <a:bodyPr wrap="square">
            <a:spAutoFit/>
          </a:bodyPr>
          <a:lstStyle/>
          <a:p>
            <a:pPr algn="just">
              <a:lnSpc>
                <a:spcPct val="107000"/>
              </a:lnSpc>
              <a:spcAft>
                <a:spcPts val="800"/>
              </a:spcAft>
            </a:pPr>
            <a:r>
              <a:rPr lang="en-GB" sz="1600" b="1" dirty="0">
                <a:latin typeface="Cambria" panose="02040503050406030204" pitchFamily="18" charset="0"/>
                <a:ea typeface="Cambria" panose="02040503050406030204" pitchFamily="18" charset="0"/>
                <a:cs typeface="Times New Roman" panose="02020603050405020304" pitchFamily="18" charset="0"/>
              </a:rPr>
              <a:t>How do students use Knowledge Organisers?</a:t>
            </a:r>
            <a:endParaRPr lang="en-GB" sz="16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en-GB" sz="1600" dirty="0">
                <a:latin typeface="Cambria" panose="02040503050406030204" pitchFamily="18" charset="0"/>
                <a:ea typeface="Cambria" panose="02040503050406030204" pitchFamily="18" charset="0"/>
                <a:cs typeface="Times New Roman" panose="02020603050405020304" pitchFamily="18" charset="0"/>
              </a:rPr>
              <a:t>There is regular testing within lessons on the understanding of the content of each Knowledge Organiser – this is carefully designed into the sequencing of the curriculum and lessons to gradually build and develop rather than overwhelm. Regular independent learning is structured around Knowledge Organisers. </a:t>
            </a:r>
            <a:r>
              <a:rPr lang="en-GB" sz="1600" b="1" dirty="0">
                <a:latin typeface="Cambria" panose="02040503050406030204" pitchFamily="18" charset="0"/>
                <a:ea typeface="Cambria" panose="02040503050406030204" pitchFamily="18" charset="0"/>
                <a:cs typeface="Times New Roman" panose="02020603050405020304" pitchFamily="18" charset="0"/>
              </a:rPr>
              <a:t>The real beauty of the Knowledge Organiser is its ability to support students and parents independently outside of lessons.</a:t>
            </a:r>
          </a:p>
        </p:txBody>
      </p:sp>
      <p:pic>
        <p:nvPicPr>
          <p:cNvPr id="9" name="Picture 8">
            <a:extLst>
              <a:ext uri="{FF2B5EF4-FFF2-40B4-BE49-F238E27FC236}">
                <a16:creationId xmlns:a16="http://schemas.microsoft.com/office/drawing/2014/main" id="{40E690CD-FADF-02DD-C858-B98605F6AE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02937" y="2031013"/>
            <a:ext cx="2136618" cy="2512738"/>
          </a:xfrm>
          <a:prstGeom prst="rect">
            <a:avLst/>
          </a:prstGeom>
        </p:spPr>
      </p:pic>
      <p:pic>
        <p:nvPicPr>
          <p:cNvPr id="10" name="Picture 9">
            <a:extLst>
              <a:ext uri="{FF2B5EF4-FFF2-40B4-BE49-F238E27FC236}">
                <a16:creationId xmlns:a16="http://schemas.microsoft.com/office/drawing/2014/main" id="{DB26BF7F-8466-E3C8-114E-D2F73C378DF0}"/>
              </a:ext>
            </a:extLst>
          </p:cNvPr>
          <p:cNvPicPr/>
          <p:nvPr/>
        </p:nvPicPr>
        <p:blipFill>
          <a:blip r:embed="rId4">
            <a:extLst>
              <a:ext uri="{28A0092B-C50C-407E-A947-70E740481C1C}">
                <a14:useLocalDpi xmlns:a14="http://schemas.microsoft.com/office/drawing/2010/main" val="0"/>
              </a:ext>
            </a:extLst>
          </a:blip>
          <a:stretch>
            <a:fillRect/>
          </a:stretch>
        </p:blipFill>
        <p:spPr>
          <a:xfrm>
            <a:off x="249399" y="4482640"/>
            <a:ext cx="2774458" cy="1101261"/>
          </a:xfrm>
          <a:prstGeom prst="rect">
            <a:avLst/>
          </a:prstGeom>
        </p:spPr>
      </p:pic>
      <p:pic>
        <p:nvPicPr>
          <p:cNvPr id="11" name="Picture 10">
            <a:extLst>
              <a:ext uri="{FF2B5EF4-FFF2-40B4-BE49-F238E27FC236}">
                <a16:creationId xmlns:a16="http://schemas.microsoft.com/office/drawing/2014/main" id="{14D2DFE9-E62A-06C4-F90B-BFA070BCFE69}"/>
              </a:ext>
            </a:extLst>
          </p:cNvPr>
          <p:cNvPicPr/>
          <p:nvPr/>
        </p:nvPicPr>
        <p:blipFill>
          <a:blip r:embed="rId5">
            <a:extLst>
              <a:ext uri="{28A0092B-C50C-407E-A947-70E740481C1C}">
                <a14:useLocalDpi xmlns:a14="http://schemas.microsoft.com/office/drawing/2010/main" val="0"/>
              </a:ext>
            </a:extLst>
          </a:blip>
          <a:stretch>
            <a:fillRect/>
          </a:stretch>
        </p:blipFill>
        <p:spPr>
          <a:xfrm>
            <a:off x="249399" y="5553705"/>
            <a:ext cx="2774458" cy="1101261"/>
          </a:xfrm>
          <a:prstGeom prst="rect">
            <a:avLst/>
          </a:prstGeom>
        </p:spPr>
      </p:pic>
    </p:spTree>
    <p:extLst>
      <p:ext uri="{BB962C8B-B14F-4D97-AF65-F5344CB8AC3E}">
        <p14:creationId xmlns:p14="http://schemas.microsoft.com/office/powerpoint/2010/main" val="160900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4A5B52-9C6A-21A0-606B-46B54197E7D6}"/>
              </a:ext>
            </a:extLst>
          </p:cNvPr>
          <p:cNvPicPr>
            <a:picLocks noChangeAspect="1"/>
          </p:cNvPicPr>
          <p:nvPr/>
        </p:nvPicPr>
        <p:blipFill>
          <a:blip r:embed="rId2"/>
          <a:stretch>
            <a:fillRect/>
          </a:stretch>
        </p:blipFill>
        <p:spPr>
          <a:xfrm>
            <a:off x="87358" y="1307984"/>
            <a:ext cx="3266494" cy="4411675"/>
          </a:xfrm>
          <a:prstGeom prst="rect">
            <a:avLst/>
          </a:prstGeom>
        </p:spPr>
      </p:pic>
      <p:pic>
        <p:nvPicPr>
          <p:cNvPr id="8" name="Picture 7">
            <a:extLst>
              <a:ext uri="{FF2B5EF4-FFF2-40B4-BE49-F238E27FC236}">
                <a16:creationId xmlns:a16="http://schemas.microsoft.com/office/drawing/2014/main" id="{06C1488C-FEF2-9B05-9A00-FC8AD6EB18AA}"/>
              </a:ext>
            </a:extLst>
          </p:cNvPr>
          <p:cNvPicPr>
            <a:picLocks noChangeAspect="1"/>
          </p:cNvPicPr>
          <p:nvPr/>
        </p:nvPicPr>
        <p:blipFill>
          <a:blip r:embed="rId3"/>
          <a:stretch>
            <a:fillRect/>
          </a:stretch>
        </p:blipFill>
        <p:spPr>
          <a:xfrm>
            <a:off x="3427570" y="1307984"/>
            <a:ext cx="3050859" cy="4411674"/>
          </a:xfrm>
          <a:prstGeom prst="rect">
            <a:avLst/>
          </a:prstGeom>
        </p:spPr>
      </p:pic>
      <p:pic>
        <p:nvPicPr>
          <p:cNvPr id="10" name="Picture 9">
            <a:extLst>
              <a:ext uri="{FF2B5EF4-FFF2-40B4-BE49-F238E27FC236}">
                <a16:creationId xmlns:a16="http://schemas.microsoft.com/office/drawing/2014/main" id="{4A63DCBF-12A2-5C69-D795-C027968D52D4}"/>
              </a:ext>
            </a:extLst>
          </p:cNvPr>
          <p:cNvPicPr>
            <a:picLocks noChangeAspect="1"/>
          </p:cNvPicPr>
          <p:nvPr/>
        </p:nvPicPr>
        <p:blipFill>
          <a:blip r:embed="rId4"/>
          <a:stretch>
            <a:fillRect/>
          </a:stretch>
        </p:blipFill>
        <p:spPr>
          <a:xfrm>
            <a:off x="6530704" y="1307983"/>
            <a:ext cx="3253610" cy="4411675"/>
          </a:xfrm>
          <a:prstGeom prst="rect">
            <a:avLst/>
          </a:prstGeom>
        </p:spPr>
      </p:pic>
      <p:sp>
        <p:nvSpPr>
          <p:cNvPr id="11" name="TextBox 10">
            <a:extLst>
              <a:ext uri="{FF2B5EF4-FFF2-40B4-BE49-F238E27FC236}">
                <a16:creationId xmlns:a16="http://schemas.microsoft.com/office/drawing/2014/main" id="{17EF887D-1AAA-4BDC-8B39-35E17339D95F}"/>
              </a:ext>
            </a:extLst>
          </p:cNvPr>
          <p:cNvSpPr txBox="1"/>
          <p:nvPr/>
        </p:nvSpPr>
        <p:spPr>
          <a:xfrm>
            <a:off x="188683" y="5719658"/>
            <a:ext cx="3063844" cy="954107"/>
          </a:xfrm>
          <a:prstGeom prst="rect">
            <a:avLst/>
          </a:prstGeom>
          <a:noFill/>
        </p:spPr>
        <p:txBody>
          <a:bodyPr wrap="square" rtlCol="0">
            <a:spAutoFit/>
          </a:bodyPr>
          <a:lstStyle/>
          <a:p>
            <a:r>
              <a:rPr lang="en-GB" sz="1400" b="1" dirty="0">
                <a:solidFill>
                  <a:srgbClr val="FF0000"/>
                </a:solidFill>
                <a:latin typeface="Cambria" panose="02040503050406030204" pitchFamily="18" charset="0"/>
                <a:ea typeface="Cambria" panose="02040503050406030204" pitchFamily="18" charset="0"/>
              </a:rPr>
              <a:t>RECALL</a:t>
            </a:r>
            <a:r>
              <a:rPr lang="en-GB" sz="1400" dirty="0">
                <a:latin typeface="Cambria" panose="02040503050406030204" pitchFamily="18" charset="0"/>
                <a:ea typeface="Cambria" panose="02040503050406030204" pitchFamily="18" charset="0"/>
              </a:rPr>
              <a:t> </a:t>
            </a:r>
            <a:r>
              <a:rPr lang="en-GB" sz="1400" dirty="0">
                <a:solidFill>
                  <a:srgbClr val="267686"/>
                </a:solidFill>
                <a:latin typeface="Cambria" panose="02040503050406030204" pitchFamily="18" charset="0"/>
                <a:ea typeface="Cambria" panose="02040503050406030204" pitchFamily="18" charset="0"/>
              </a:rPr>
              <a:t>– these two strategies focus on your ability to bring knowledge, vocabulary and key information to mind quickly.</a:t>
            </a:r>
          </a:p>
        </p:txBody>
      </p:sp>
      <p:sp>
        <p:nvSpPr>
          <p:cNvPr id="12" name="TextBox 11">
            <a:extLst>
              <a:ext uri="{FF2B5EF4-FFF2-40B4-BE49-F238E27FC236}">
                <a16:creationId xmlns:a16="http://schemas.microsoft.com/office/drawing/2014/main" id="{329EE0A0-4B71-8FC7-A932-F6EFF19E872B}"/>
              </a:ext>
            </a:extLst>
          </p:cNvPr>
          <p:cNvSpPr txBox="1"/>
          <p:nvPr/>
        </p:nvSpPr>
        <p:spPr>
          <a:xfrm>
            <a:off x="3530851" y="5719657"/>
            <a:ext cx="2898528" cy="954107"/>
          </a:xfrm>
          <a:prstGeom prst="rect">
            <a:avLst/>
          </a:prstGeom>
          <a:noFill/>
        </p:spPr>
        <p:txBody>
          <a:bodyPr wrap="square" rtlCol="0">
            <a:spAutoFit/>
          </a:bodyPr>
          <a:lstStyle/>
          <a:p>
            <a:r>
              <a:rPr lang="en-GB" sz="1400" b="1" dirty="0">
                <a:solidFill>
                  <a:srgbClr val="00B0F0"/>
                </a:solidFill>
                <a:latin typeface="Cambria" panose="02040503050406030204" pitchFamily="18" charset="0"/>
                <a:ea typeface="Cambria" panose="02040503050406030204" pitchFamily="18" charset="0"/>
              </a:rPr>
              <a:t>SYNTHESIS</a:t>
            </a:r>
            <a:r>
              <a:rPr lang="en-GB" sz="1400" dirty="0">
                <a:latin typeface="Cambria" panose="02040503050406030204" pitchFamily="18" charset="0"/>
                <a:ea typeface="Cambria" panose="02040503050406030204" pitchFamily="18" charset="0"/>
              </a:rPr>
              <a:t> </a:t>
            </a:r>
            <a:r>
              <a:rPr lang="en-GB" sz="1400" dirty="0">
                <a:solidFill>
                  <a:srgbClr val="267686"/>
                </a:solidFill>
                <a:latin typeface="Cambria" panose="02040503050406030204" pitchFamily="18" charset="0"/>
                <a:ea typeface="Cambria" panose="02040503050406030204" pitchFamily="18" charset="0"/>
              </a:rPr>
              <a:t>– these two strategies focus on applying your knowledge to show your thinking, understanding and reasoning.</a:t>
            </a:r>
          </a:p>
        </p:txBody>
      </p:sp>
      <p:sp>
        <p:nvSpPr>
          <p:cNvPr id="13" name="TextBox 12">
            <a:extLst>
              <a:ext uri="{FF2B5EF4-FFF2-40B4-BE49-F238E27FC236}">
                <a16:creationId xmlns:a16="http://schemas.microsoft.com/office/drawing/2014/main" id="{A3AAB3F0-BB7B-B806-A95C-68259E63A916}"/>
              </a:ext>
            </a:extLst>
          </p:cNvPr>
          <p:cNvSpPr txBox="1"/>
          <p:nvPr/>
        </p:nvSpPr>
        <p:spPr>
          <a:xfrm>
            <a:off x="6606378" y="5716015"/>
            <a:ext cx="3082774" cy="954107"/>
          </a:xfrm>
          <a:prstGeom prst="rect">
            <a:avLst/>
          </a:prstGeom>
          <a:noFill/>
        </p:spPr>
        <p:txBody>
          <a:bodyPr wrap="square" rtlCol="0">
            <a:spAutoFit/>
          </a:bodyPr>
          <a:lstStyle/>
          <a:p>
            <a:r>
              <a:rPr lang="en-GB" sz="1400" b="1" dirty="0">
                <a:solidFill>
                  <a:srgbClr val="FFC90E"/>
                </a:solidFill>
                <a:latin typeface="Cambria" panose="02040503050406030204" pitchFamily="18" charset="0"/>
                <a:ea typeface="Cambria" panose="02040503050406030204" pitchFamily="18" charset="0"/>
              </a:rPr>
              <a:t>REFLECTION</a:t>
            </a:r>
            <a:r>
              <a:rPr lang="en-GB" sz="1400" dirty="0">
                <a:latin typeface="Cambria" panose="02040503050406030204" pitchFamily="18" charset="0"/>
                <a:ea typeface="Cambria" panose="02040503050406030204" pitchFamily="18" charset="0"/>
              </a:rPr>
              <a:t> </a:t>
            </a:r>
            <a:r>
              <a:rPr lang="en-GB" sz="1400" dirty="0">
                <a:solidFill>
                  <a:srgbClr val="267686"/>
                </a:solidFill>
                <a:latin typeface="Cambria" panose="02040503050406030204" pitchFamily="18" charset="0"/>
                <a:ea typeface="Cambria" panose="02040503050406030204" pitchFamily="18" charset="0"/>
              </a:rPr>
              <a:t>– these two strategies focus on improving your existing knowledge and understanding by developing it further.</a:t>
            </a:r>
          </a:p>
        </p:txBody>
      </p:sp>
      <p:sp>
        <p:nvSpPr>
          <p:cNvPr id="32" name="TextBox 31">
            <a:extLst>
              <a:ext uri="{FF2B5EF4-FFF2-40B4-BE49-F238E27FC236}">
                <a16:creationId xmlns:a16="http://schemas.microsoft.com/office/drawing/2014/main" id="{36C39D4A-316A-465E-973A-AF490C07899B}"/>
              </a:ext>
            </a:extLst>
          </p:cNvPr>
          <p:cNvSpPr txBox="1"/>
          <p:nvPr/>
        </p:nvSpPr>
        <p:spPr>
          <a:xfrm>
            <a:off x="195404" y="-348792"/>
            <a:ext cx="9515192" cy="1862048"/>
          </a:xfrm>
          <a:prstGeom prst="rect">
            <a:avLst/>
          </a:prstGeom>
          <a:noFill/>
        </p:spPr>
        <p:txBody>
          <a:bodyPr wrap="square" rtlCol="0">
            <a:spAutoFit/>
          </a:bodyPr>
          <a:lstStyle/>
          <a:p>
            <a:pPr algn="ctr"/>
            <a:r>
              <a:rPr lang="en-GB" sz="6600" b="1" dirty="0">
                <a:solidFill>
                  <a:srgbClr val="267686"/>
                </a:solidFill>
                <a:latin typeface="Cambria" panose="02040503050406030204" pitchFamily="18" charset="0"/>
                <a:ea typeface="Cambria" panose="02040503050406030204" pitchFamily="18" charset="0"/>
              </a:rPr>
              <a:t>- SUPER</a:t>
            </a:r>
            <a:r>
              <a:rPr lang="en-GB" sz="11500" b="1" dirty="0">
                <a:solidFill>
                  <a:srgbClr val="267686"/>
                </a:solidFill>
                <a:latin typeface="Cambria" panose="02040503050406030204" pitchFamily="18" charset="0"/>
                <a:ea typeface="Cambria" panose="02040503050406030204" pitchFamily="18" charset="0"/>
              </a:rPr>
              <a:t>6</a:t>
            </a:r>
            <a:r>
              <a:rPr lang="en-GB" sz="6600" b="1" dirty="0">
                <a:solidFill>
                  <a:srgbClr val="267686"/>
                </a:solidFill>
                <a:latin typeface="Cambria" panose="02040503050406030204" pitchFamily="18" charset="0"/>
                <a:ea typeface="Cambria" panose="02040503050406030204" pitchFamily="18" charset="0"/>
              </a:rPr>
              <a:t> STRATEGIES -</a:t>
            </a:r>
            <a:endParaRPr lang="en-GB" sz="28700" b="1" dirty="0">
              <a:solidFill>
                <a:srgbClr val="26768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26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0F7ECB1-90D7-FCCA-AA15-2D5A5A9DB4D1}"/>
              </a:ext>
            </a:extLst>
          </p:cNvPr>
          <p:cNvGraphicFramePr>
            <a:graphicFrameLocks noGrp="1"/>
          </p:cNvGraphicFramePr>
          <p:nvPr>
            <p:extLst>
              <p:ext uri="{D42A27DB-BD31-4B8C-83A1-F6EECF244321}">
                <p14:modId xmlns:p14="http://schemas.microsoft.com/office/powerpoint/2010/main" val="519472577"/>
              </p:ext>
            </p:extLst>
          </p:nvPr>
        </p:nvGraphicFramePr>
        <p:xfrm>
          <a:off x="7306820" y="3979366"/>
          <a:ext cx="2474894" cy="2785956"/>
        </p:xfrm>
        <a:graphic>
          <a:graphicData uri="http://schemas.openxmlformats.org/drawingml/2006/table">
            <a:tbl>
              <a:tblPr firstRow="1" bandRow="1">
                <a:tableStyleId>{073A0DAA-6AF3-43AB-8588-CEC1D06C72B9}</a:tableStyleId>
              </a:tblPr>
              <a:tblGrid>
                <a:gridCol w="261698">
                  <a:extLst>
                    <a:ext uri="{9D8B030D-6E8A-4147-A177-3AD203B41FA5}">
                      <a16:colId xmlns:a16="http://schemas.microsoft.com/office/drawing/2014/main" val="2067271300"/>
                    </a:ext>
                  </a:extLst>
                </a:gridCol>
                <a:gridCol w="705127">
                  <a:extLst>
                    <a:ext uri="{9D8B030D-6E8A-4147-A177-3AD203B41FA5}">
                      <a16:colId xmlns:a16="http://schemas.microsoft.com/office/drawing/2014/main" val="490275214"/>
                    </a:ext>
                  </a:extLst>
                </a:gridCol>
                <a:gridCol w="1508069">
                  <a:extLst>
                    <a:ext uri="{9D8B030D-6E8A-4147-A177-3AD203B41FA5}">
                      <a16:colId xmlns:a16="http://schemas.microsoft.com/office/drawing/2014/main" val="567155098"/>
                    </a:ext>
                  </a:extLst>
                </a:gridCol>
              </a:tblGrid>
              <a:tr h="226637">
                <a:tc>
                  <a:txBody>
                    <a:bodyPr/>
                    <a:lstStyle/>
                    <a:p>
                      <a:r>
                        <a:rPr lang="en-US" sz="1000" b="0" i="0" u="none" strike="noStrike" kern="1200" baseline="0" dirty="0">
                          <a:solidFill>
                            <a:schemeClr val="lt1"/>
                          </a:solidFill>
                          <a:latin typeface="Cambria" panose="02040503050406030204" pitchFamily="18" charset="0"/>
                          <a:ea typeface="Cambria" panose="02040503050406030204" pitchFamily="18" charset="0"/>
                          <a:cs typeface="+mn-cs"/>
                        </a:rPr>
                        <a:t>#</a:t>
                      </a:r>
                      <a:endParaRPr lang="en-GB" sz="1000" b="0" i="0" u="none" strike="noStrike" kern="1200" baseline="0" dirty="0">
                        <a:solidFill>
                          <a:schemeClr val="lt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0" u="none" strike="noStrike" kern="1200" baseline="0" dirty="0">
                          <a:solidFill>
                            <a:schemeClr val="lt1"/>
                          </a:solidFill>
                          <a:latin typeface="Cambria" panose="02040503050406030204" pitchFamily="18" charset="0"/>
                          <a:ea typeface="Cambria" panose="02040503050406030204" pitchFamily="18" charset="0"/>
                        </a:rPr>
                        <a:t>Themes</a:t>
                      </a:r>
                      <a:endParaRPr lang="en-GB" sz="1000" b="0" i="0" u="none" strike="noStrike" kern="1200" baseline="0" dirty="0">
                        <a:solidFill>
                          <a:schemeClr val="lt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800" b="0" i="0" u="none" strike="noStrike" kern="1200" baseline="0" dirty="0">
                        <a:solidFill>
                          <a:schemeClr val="lt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67191"/>
                  </a:ext>
                </a:extLst>
              </a:tr>
              <a:tr h="829491">
                <a:tc>
                  <a:txBody>
                    <a:bodyPr/>
                    <a:lstStyle/>
                    <a:p>
                      <a:r>
                        <a:rPr lang="en-US" sz="800" b="0" i="0" u="none" strike="noStrike" kern="1200" baseline="0" dirty="0">
                          <a:solidFill>
                            <a:schemeClr val="dk1"/>
                          </a:solidFill>
                          <a:latin typeface="Cambria" panose="02040503050406030204" pitchFamily="18" charset="0"/>
                          <a:ea typeface="Cambria" panose="02040503050406030204" pitchFamily="18" charset="0"/>
                          <a:cs typeface="+mn-cs"/>
                        </a:rPr>
                        <a:t>1.</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Freedom and Slavery</a:t>
                      </a:r>
                      <a:endParaRPr lang="en-GB" sz="800" b="0" u="none" strike="noStrike" kern="1200" baseline="0" dirty="0">
                        <a:solidFill>
                          <a:schemeClr val="dk1"/>
                        </a:solidFill>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play explores themes of freedom and imprisonment, with the island acting as a trap where characters, following the shipwreck, have no immediate escape.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391805"/>
                  </a:ext>
                </a:extLst>
              </a:tr>
              <a:tr h="829491">
                <a:tc>
                  <a:txBody>
                    <a:bodyPr/>
                    <a:lstStyle/>
                    <a:p>
                      <a:r>
                        <a:rPr lang="en-US" sz="800" b="0" i="0" u="none" strike="noStrike" kern="1200" baseline="0" dirty="0">
                          <a:solidFill>
                            <a:schemeClr val="dk1"/>
                          </a:solidFill>
                          <a:latin typeface="Cambria" panose="02040503050406030204" pitchFamily="18" charset="0"/>
                          <a:ea typeface="Cambria" panose="02040503050406030204" pitchFamily="18" charset="0"/>
                          <a:cs typeface="+mn-cs"/>
                        </a:rPr>
                        <a:t>2.</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Empathy and Forgiveness</a:t>
                      </a:r>
                      <a:endParaRPr lang="en-GB" sz="800" b="0" u="none" strike="noStrike" kern="1200" baseline="0" dirty="0">
                        <a:solidFill>
                          <a:schemeClr val="dk1"/>
                        </a:solidFill>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Empathy, the ability to understand others' feelings, is key to forgiveness, and in The Tempest, some characters display it while others are self-absorbed.</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063483"/>
                  </a:ext>
                </a:extLst>
              </a:tr>
              <a:tr h="900337">
                <a:tc>
                  <a:txBody>
                    <a:bodyPr/>
                    <a:lstStyle/>
                    <a:p>
                      <a:r>
                        <a:rPr lang="en-US" sz="800" b="0" i="0" u="none" strike="noStrike" kern="1200" baseline="0" dirty="0">
                          <a:solidFill>
                            <a:schemeClr val="dk1"/>
                          </a:solidFill>
                          <a:latin typeface="Cambria" panose="02040503050406030204" pitchFamily="18" charset="0"/>
                          <a:ea typeface="Cambria" panose="02040503050406030204" pitchFamily="18" charset="0"/>
                          <a:cs typeface="+mn-cs"/>
                        </a:rPr>
                        <a:t>3.</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Nature Vs Nurture: </a:t>
                      </a:r>
                      <a:endParaRPr lang="en-GB" sz="800" b="0" u="none" strike="noStrike" kern="1200" baseline="0" dirty="0">
                        <a:solidFill>
                          <a:schemeClr val="dk1"/>
                        </a:solidFill>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Tempest explores nature versus nurture, contrasting the island's natural beauty with characters like Miranda, symbolising innocence, and Caliban, representing savagery.</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325462"/>
                  </a:ext>
                </a:extLst>
              </a:tr>
            </a:tbl>
          </a:graphicData>
        </a:graphic>
      </p:graphicFrame>
      <p:graphicFrame>
        <p:nvGraphicFramePr>
          <p:cNvPr id="6" name="Table 5">
            <a:extLst>
              <a:ext uri="{FF2B5EF4-FFF2-40B4-BE49-F238E27FC236}">
                <a16:creationId xmlns:a16="http://schemas.microsoft.com/office/drawing/2014/main" id="{3D42E173-5BBF-4835-8E1D-C0FA371AF580}"/>
              </a:ext>
            </a:extLst>
          </p:cNvPr>
          <p:cNvGraphicFramePr>
            <a:graphicFrameLocks noGrp="1"/>
          </p:cNvGraphicFramePr>
          <p:nvPr>
            <p:extLst>
              <p:ext uri="{D42A27DB-BD31-4B8C-83A1-F6EECF244321}">
                <p14:modId xmlns:p14="http://schemas.microsoft.com/office/powerpoint/2010/main" val="523143124"/>
              </p:ext>
            </p:extLst>
          </p:nvPr>
        </p:nvGraphicFramePr>
        <p:xfrm>
          <a:off x="124287" y="501441"/>
          <a:ext cx="3666478" cy="3307078"/>
        </p:xfrm>
        <a:graphic>
          <a:graphicData uri="http://schemas.openxmlformats.org/drawingml/2006/table">
            <a:tbl>
              <a:tblPr firstRow="1" bandRow="1">
                <a:tableStyleId>{5C22544A-7EE6-4342-B048-85BDC9FD1C3A}</a:tableStyleId>
              </a:tblPr>
              <a:tblGrid>
                <a:gridCol w="257039">
                  <a:extLst>
                    <a:ext uri="{9D8B030D-6E8A-4147-A177-3AD203B41FA5}">
                      <a16:colId xmlns:a16="http://schemas.microsoft.com/office/drawing/2014/main" val="3646614624"/>
                    </a:ext>
                  </a:extLst>
                </a:gridCol>
                <a:gridCol w="825942">
                  <a:extLst>
                    <a:ext uri="{9D8B030D-6E8A-4147-A177-3AD203B41FA5}">
                      <a16:colId xmlns:a16="http://schemas.microsoft.com/office/drawing/2014/main" val="537716372"/>
                    </a:ext>
                  </a:extLst>
                </a:gridCol>
                <a:gridCol w="2583497">
                  <a:extLst>
                    <a:ext uri="{9D8B030D-6E8A-4147-A177-3AD203B41FA5}">
                      <a16:colId xmlns:a16="http://schemas.microsoft.com/office/drawing/2014/main" val="3534181723"/>
                    </a:ext>
                  </a:extLst>
                </a:gridCol>
              </a:tblGrid>
              <a:tr h="286758">
                <a:tc>
                  <a:txBody>
                    <a:bodyPr/>
                    <a:lstStyle/>
                    <a:p>
                      <a:r>
                        <a:rPr lang="en-US" sz="800" dirty="0">
                          <a:latin typeface="Cambria" panose="02040503050406030204" pitchFamily="18" charset="0"/>
                          <a:ea typeface="Cambria" panose="02040503050406030204" pitchFamily="18" charset="0"/>
                        </a:rPr>
                        <a:t>#</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Cambria" panose="02040503050406030204" pitchFamily="18" charset="0"/>
                          <a:ea typeface="Cambria" panose="02040503050406030204" pitchFamily="18" charset="0"/>
                        </a:rPr>
                        <a:t>Character</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Cambria" panose="02040503050406030204" pitchFamily="18" charset="0"/>
                          <a:ea typeface="Cambria" panose="02040503050406030204" pitchFamily="18" charset="0"/>
                        </a:rPr>
                        <a:t>Their role</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447695"/>
                  </a:ext>
                </a:extLst>
              </a:tr>
              <a:tr h="286758">
                <a:tc>
                  <a:txBody>
                    <a:bodyPr/>
                    <a:lstStyle/>
                    <a:p>
                      <a:r>
                        <a:rPr lang="en-US" sz="800" dirty="0">
                          <a:latin typeface="Cambria" panose="02040503050406030204" pitchFamily="18" charset="0"/>
                          <a:ea typeface="Cambria" panose="02040503050406030204" pitchFamily="18" charset="0"/>
                        </a:rPr>
                        <a:t>1</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Prospero </a:t>
                      </a:r>
                      <a:endParaRPr kumimoji="0" lang="en-GB" sz="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play’s protagonist, and father of Miranda.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428112"/>
                  </a:ext>
                </a:extLst>
              </a:tr>
              <a:tr h="286758">
                <a:tc>
                  <a:txBody>
                    <a:bodyPr/>
                    <a:lstStyle/>
                    <a:p>
                      <a:r>
                        <a:rPr lang="en-US" sz="800" dirty="0">
                          <a:latin typeface="Cambria" panose="02040503050406030204" pitchFamily="18" charset="0"/>
                          <a:ea typeface="Cambria" panose="02040503050406030204" pitchFamily="18" charset="0"/>
                        </a:rPr>
                        <a:t>2</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Miranda </a:t>
                      </a:r>
                      <a:endParaRPr kumimoji="0" lang="en-GB" sz="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daughter of Prospero.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528315"/>
                  </a:ext>
                </a:extLst>
              </a:tr>
              <a:tr h="264144">
                <a:tc>
                  <a:txBody>
                    <a:bodyPr/>
                    <a:lstStyle/>
                    <a:p>
                      <a:r>
                        <a:rPr lang="en-US" sz="800" dirty="0">
                          <a:latin typeface="Cambria" panose="02040503050406030204" pitchFamily="18" charset="0"/>
                          <a:ea typeface="Cambria" panose="02040503050406030204" pitchFamily="18" charset="0"/>
                        </a:rPr>
                        <a:t>3</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none" strike="noStrike" kern="1200" baseline="0" dirty="0">
                          <a:solidFill>
                            <a:schemeClr val="dk1"/>
                          </a:solidFill>
                          <a:latin typeface="Cambria" panose="02040503050406030204" pitchFamily="18" charset="0"/>
                          <a:ea typeface="Cambria" panose="02040503050406030204" pitchFamily="18" charset="0"/>
                        </a:rPr>
                        <a:t>Ariel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Prospero’s spirit helper.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861392"/>
                  </a:ext>
                </a:extLst>
              </a:tr>
              <a:tr h="264144">
                <a:tc>
                  <a:txBody>
                    <a:bodyPr/>
                    <a:lstStyle/>
                    <a:p>
                      <a:r>
                        <a:rPr lang="en-US" sz="800" dirty="0">
                          <a:latin typeface="Cambria" panose="02040503050406030204" pitchFamily="18" charset="0"/>
                          <a:ea typeface="Cambria" panose="02040503050406030204" pitchFamily="18" charset="0"/>
                        </a:rPr>
                        <a:t>4</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Caliban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Another of Prospero’s servants.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472573"/>
                  </a:ext>
                </a:extLst>
              </a:tr>
              <a:tr h="286758">
                <a:tc>
                  <a:txBody>
                    <a:bodyPr/>
                    <a:lstStyle/>
                    <a:p>
                      <a:r>
                        <a:rPr lang="en-US" sz="800" dirty="0">
                          <a:latin typeface="Cambria" panose="02040503050406030204" pitchFamily="18" charset="0"/>
                          <a:ea typeface="Cambria" panose="02040503050406030204" pitchFamily="18" charset="0"/>
                        </a:rPr>
                        <a:t>5</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Ferdinand </a:t>
                      </a:r>
                      <a:endParaRPr lang="en-GB" sz="800" b="0" u="none" strike="noStrike" kern="1200" baseline="0" dirty="0">
                        <a:solidFill>
                          <a:schemeClr val="dk1"/>
                        </a:solidFill>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0" u="none" strike="noStrike" kern="1200" baseline="0" dirty="0">
                          <a:solidFill>
                            <a:schemeClr val="dk1"/>
                          </a:solidFill>
                          <a:latin typeface="Cambria" panose="02040503050406030204" pitchFamily="18" charset="0"/>
                          <a:ea typeface="Cambria" panose="02040503050406030204" pitchFamily="18" charset="0"/>
                        </a:rPr>
                        <a:t>Son and heir of Alonso.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056598"/>
                  </a:ext>
                </a:extLst>
              </a:tr>
              <a:tr h="264144">
                <a:tc>
                  <a:txBody>
                    <a:bodyPr/>
                    <a:lstStyle/>
                    <a:p>
                      <a:r>
                        <a:rPr lang="en-US" sz="800" dirty="0">
                          <a:latin typeface="Cambria" panose="02040503050406030204" pitchFamily="18" charset="0"/>
                          <a:ea typeface="Cambria" panose="02040503050406030204" pitchFamily="18" charset="0"/>
                        </a:rPr>
                        <a:t>6</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none" strike="noStrike" kern="1200" baseline="0" dirty="0">
                          <a:solidFill>
                            <a:schemeClr val="dk1"/>
                          </a:solidFill>
                          <a:latin typeface="Cambria" panose="02040503050406030204" pitchFamily="18" charset="0"/>
                          <a:ea typeface="Cambria" panose="02040503050406030204" pitchFamily="18" charset="0"/>
                        </a:rPr>
                        <a:t>Alonso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King of Naples and father of Ferdinand.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447401"/>
                  </a:ext>
                </a:extLst>
              </a:tr>
              <a:tr h="286758">
                <a:tc>
                  <a:txBody>
                    <a:bodyPr/>
                    <a:lstStyle/>
                    <a:p>
                      <a:r>
                        <a:rPr lang="en-US" sz="800" dirty="0">
                          <a:latin typeface="Cambria" panose="02040503050406030204" pitchFamily="18" charset="0"/>
                          <a:ea typeface="Cambria" panose="02040503050406030204" pitchFamily="18" charset="0"/>
                        </a:rPr>
                        <a:t>7</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Sebastian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0" u="none" strike="noStrike" kern="1200" baseline="0" dirty="0">
                          <a:solidFill>
                            <a:schemeClr val="dk1"/>
                          </a:solidFill>
                          <a:latin typeface="Cambria" panose="02040503050406030204" pitchFamily="18" charset="0"/>
                          <a:ea typeface="Cambria" panose="02040503050406030204" pitchFamily="18" charset="0"/>
                        </a:rPr>
                        <a:t>Alonso’s brother.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258132"/>
                  </a:ext>
                </a:extLst>
              </a:tr>
              <a:tr h="286758">
                <a:tc>
                  <a:txBody>
                    <a:bodyPr/>
                    <a:lstStyle/>
                    <a:p>
                      <a:r>
                        <a:rPr lang="en-GB" sz="800" dirty="0">
                          <a:latin typeface="Cambria" panose="02040503050406030204" pitchFamily="18" charset="0"/>
                          <a:ea typeface="Cambria" panose="02040503050406030204" pitchFamily="18" charset="0"/>
                        </a:rPr>
                        <a:t>8</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latin typeface="Cambria" panose="02040503050406030204" pitchFamily="18" charset="0"/>
                          <a:ea typeface="Cambria" panose="02040503050406030204" pitchFamily="18" charset="0"/>
                        </a:rPr>
                        <a:t>Antonio</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0" u="none" strike="noStrike" kern="1200" baseline="0" dirty="0">
                          <a:solidFill>
                            <a:schemeClr val="dk1"/>
                          </a:solidFill>
                          <a:latin typeface="Cambria" panose="02040503050406030204" pitchFamily="18" charset="0"/>
                          <a:ea typeface="Cambria" panose="02040503050406030204" pitchFamily="18" charset="0"/>
                        </a:rPr>
                        <a:t>Prospero’s brother and Miranda’s uncle.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121185"/>
                  </a:ext>
                </a:extLst>
              </a:tr>
              <a:tr h="286758">
                <a:tc>
                  <a:txBody>
                    <a:bodyPr/>
                    <a:lstStyle/>
                    <a:p>
                      <a:r>
                        <a:rPr lang="en-US" sz="800" dirty="0">
                          <a:latin typeface="Cambria" panose="02040503050406030204" pitchFamily="18" charset="0"/>
                          <a:ea typeface="Cambria" panose="02040503050406030204" pitchFamily="18" charset="0"/>
                        </a:rPr>
                        <a:t>9</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u="none" strike="noStrike" kern="1200" baseline="0" dirty="0">
                          <a:solidFill>
                            <a:schemeClr val="dk1"/>
                          </a:solidFill>
                          <a:latin typeface="Cambria" panose="02040503050406030204" pitchFamily="18" charset="0"/>
                          <a:ea typeface="Cambria" panose="02040503050406030204" pitchFamily="18" charset="0"/>
                        </a:rPr>
                        <a:t>Gonzalo </a:t>
                      </a:r>
                      <a:endParaRPr lang="en-GB" sz="800" b="0" u="none" strike="noStrike" kern="1200" baseline="0" dirty="0">
                        <a:solidFill>
                          <a:schemeClr val="dk1"/>
                        </a:solidFill>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An old, honest lord. </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268544"/>
                  </a:ext>
                </a:extLst>
              </a:tr>
              <a:tr h="507340">
                <a:tc>
                  <a:txBody>
                    <a:bodyPr/>
                    <a:lstStyle/>
                    <a:p>
                      <a:r>
                        <a:rPr lang="en-US" sz="800" dirty="0">
                          <a:latin typeface="Cambria" panose="02040503050406030204" pitchFamily="18" charset="0"/>
                          <a:ea typeface="Cambria" panose="02040503050406030204" pitchFamily="18" charset="0"/>
                        </a:rPr>
                        <a:t>10</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none" strike="noStrike" kern="1200" baseline="0" dirty="0">
                          <a:solidFill>
                            <a:schemeClr val="dk1"/>
                          </a:solidFill>
                          <a:latin typeface="Cambria" panose="02040503050406030204" pitchFamily="18" charset="0"/>
                          <a:ea typeface="Cambria" panose="02040503050406030204" pitchFamily="18" charset="0"/>
                        </a:rPr>
                        <a:t>Trinculo &amp; Stephano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Trinculo, a jester, and Stephano, a drunken butler, are two minor members of the shipwrecked.</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4921817"/>
                  </a:ext>
                </a:extLst>
              </a:tr>
            </a:tbl>
          </a:graphicData>
        </a:graphic>
      </p:graphicFrame>
      <p:graphicFrame>
        <p:nvGraphicFramePr>
          <p:cNvPr id="7" name="Table 6">
            <a:extLst>
              <a:ext uri="{FF2B5EF4-FFF2-40B4-BE49-F238E27FC236}">
                <a16:creationId xmlns:a16="http://schemas.microsoft.com/office/drawing/2014/main" id="{46376C3A-F09F-1BF8-4BC5-A375A29A86C6}"/>
              </a:ext>
            </a:extLst>
          </p:cNvPr>
          <p:cNvGraphicFramePr>
            <a:graphicFrameLocks noGrp="1"/>
          </p:cNvGraphicFramePr>
          <p:nvPr>
            <p:extLst>
              <p:ext uri="{D42A27DB-BD31-4B8C-83A1-F6EECF244321}">
                <p14:modId xmlns:p14="http://schemas.microsoft.com/office/powerpoint/2010/main" val="465889234"/>
              </p:ext>
            </p:extLst>
          </p:nvPr>
        </p:nvGraphicFramePr>
        <p:xfrm>
          <a:off x="3870664" y="501440"/>
          <a:ext cx="5911049" cy="3429138"/>
        </p:xfrm>
        <a:graphic>
          <a:graphicData uri="http://schemas.openxmlformats.org/drawingml/2006/table">
            <a:tbl>
              <a:tblPr firstRow="1" bandRow="1">
                <a:tableStyleId>{93296810-A885-4BE3-A3E7-6D5BEEA58F35}</a:tableStyleId>
              </a:tblPr>
              <a:tblGrid>
                <a:gridCol w="178498">
                  <a:extLst>
                    <a:ext uri="{9D8B030D-6E8A-4147-A177-3AD203B41FA5}">
                      <a16:colId xmlns:a16="http://schemas.microsoft.com/office/drawing/2014/main" val="2486203840"/>
                    </a:ext>
                  </a:extLst>
                </a:gridCol>
                <a:gridCol w="853915">
                  <a:extLst>
                    <a:ext uri="{9D8B030D-6E8A-4147-A177-3AD203B41FA5}">
                      <a16:colId xmlns:a16="http://schemas.microsoft.com/office/drawing/2014/main" val="4032463981"/>
                    </a:ext>
                  </a:extLst>
                </a:gridCol>
                <a:gridCol w="4878636">
                  <a:extLst>
                    <a:ext uri="{9D8B030D-6E8A-4147-A177-3AD203B41FA5}">
                      <a16:colId xmlns:a16="http://schemas.microsoft.com/office/drawing/2014/main" val="3644039319"/>
                    </a:ext>
                  </a:extLst>
                </a:gridCol>
              </a:tblGrid>
              <a:tr h="402689">
                <a:tc>
                  <a:txBody>
                    <a:bodyPr/>
                    <a:lstStyle/>
                    <a:p>
                      <a:r>
                        <a:rPr lang="en-US" sz="1200" dirty="0">
                          <a:latin typeface="Cambria" panose="02040503050406030204" pitchFamily="18" charset="0"/>
                          <a:ea typeface="Cambria" panose="02040503050406030204" pitchFamily="18" charset="0"/>
                        </a:rPr>
                        <a:t>#</a:t>
                      </a:r>
                      <a:endParaRPr lang="en-GB" sz="12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mbria" panose="02040503050406030204" pitchFamily="18" charset="0"/>
                          <a:ea typeface="Cambria" panose="02040503050406030204" pitchFamily="18" charset="0"/>
                        </a:rPr>
                        <a:t>Area of Context</a:t>
                      </a:r>
                      <a:endParaRPr lang="en-GB" sz="12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Cambria" panose="02040503050406030204" pitchFamily="18" charset="0"/>
                          <a:ea typeface="Cambria" panose="02040503050406030204" pitchFamily="18" charset="0"/>
                        </a:rPr>
                        <a:t>Further information </a:t>
                      </a:r>
                      <a:endParaRPr lang="en-GB" sz="12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221946"/>
                  </a:ext>
                </a:extLst>
              </a:tr>
              <a:tr h="799922">
                <a:tc>
                  <a:txBody>
                    <a:bodyPr/>
                    <a:lstStyle/>
                    <a:p>
                      <a:r>
                        <a:rPr lang="en-US" sz="800" dirty="0">
                          <a:latin typeface="Cambria" panose="02040503050406030204" pitchFamily="18" charset="0"/>
                          <a:ea typeface="Cambria" panose="02040503050406030204" pitchFamily="18" charset="0"/>
                        </a:rPr>
                        <a:t>1</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William Shakespeare</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Born in 1564 in Stratford-upon-Avon, William Shakespeare received a grammar school education but did not pursue formal studies further; he married Anne Hathaway in 1582 and had three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Around 1590, Shakespeare moved to London, achieving success as a playwright and actor, eventually becoming part-owner of the Globe Theatre and a favourite of both Elizabeth I and James 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Shakespeare retired wealthy and famous to Stratford-upon-Avon, where he died in 1616 at the age of 52.</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387862"/>
                  </a:ext>
                </a:extLst>
              </a:tr>
              <a:tr h="744365">
                <a:tc>
                  <a:txBody>
                    <a:bodyPr/>
                    <a:lstStyle/>
                    <a:p>
                      <a:r>
                        <a:rPr lang="en-US" sz="800" dirty="0">
                          <a:latin typeface="Cambria" panose="02040503050406030204" pitchFamily="18" charset="0"/>
                          <a:ea typeface="Cambria" panose="02040503050406030204" pitchFamily="18" charset="0"/>
                        </a:rPr>
                        <a:t>2</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Slavery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Slavery is a central theme in The Tempest, with various forms of servitude creating tension throughout the play.</a:t>
                      </a:r>
                    </a:p>
                    <a:p>
                      <a:r>
                        <a:rPr lang="en-GB" sz="800" dirty="0">
                          <a:latin typeface="Cambria" panose="02040503050406030204" pitchFamily="18" charset="0"/>
                          <a:ea typeface="Cambria" panose="02040503050406030204" pitchFamily="18" charset="0"/>
                        </a:rPr>
                        <a:t>Ariel, an airy spirit, is bound to Prospero’s will and promised freedom if he performs his duties, including entrancing the island's visitors.</a:t>
                      </a:r>
                    </a:p>
                    <a:p>
                      <a:r>
                        <a:rPr lang="en-GB" sz="800" dirty="0">
                          <a:latin typeface="Cambria" panose="02040503050406030204" pitchFamily="18" charset="0"/>
                          <a:ea typeface="Cambria" panose="02040503050406030204" pitchFamily="18" charset="0"/>
                        </a:rPr>
                        <a:t>Caliban, depicted as villainous, is also enslaved by Prospero, who took the island from him and maintains control through threats and punishment.</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6543432"/>
                  </a:ext>
                </a:extLst>
              </a:tr>
              <a:tr h="813414">
                <a:tc>
                  <a:txBody>
                    <a:bodyPr/>
                    <a:lstStyle/>
                    <a:p>
                      <a:r>
                        <a:rPr lang="en-US" sz="800" dirty="0">
                          <a:latin typeface="Cambria" panose="02040503050406030204" pitchFamily="18" charset="0"/>
                          <a:ea typeface="Cambria" panose="02040503050406030204" pitchFamily="18" charset="0"/>
                        </a:rPr>
                        <a:t>3</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Where the play came from</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Tempest was written around 1610–1611, reflecting the era's fascination with exploration, colonisation, and encounters with indigenous peoples, inspired partly by the 1609 shipwreck of the Sea Venture.</a:t>
                      </a:r>
                    </a:p>
                    <a:p>
                      <a:r>
                        <a:rPr lang="en-GB" sz="800" dirty="0">
                          <a:latin typeface="Cambria" panose="02040503050406030204" pitchFamily="18" charset="0"/>
                          <a:ea typeface="Cambria" panose="02040503050406030204" pitchFamily="18" charset="0"/>
                        </a:rPr>
                        <a:t>The play explores themes of survival, power, and control, set against the backdrop of the "New World" and European expansion.</a:t>
                      </a:r>
                    </a:p>
                    <a:p>
                      <a:r>
                        <a:rPr lang="en-GB" sz="800" dirty="0">
                          <a:latin typeface="Cambria" panose="02040503050406030204" pitchFamily="18" charset="0"/>
                          <a:ea typeface="Cambria" panose="02040503050406030204" pitchFamily="18" charset="0"/>
                        </a:rPr>
                        <a:t>The supernatural is central, with Prospero's magic and Ariel's mysticism symbolising Renaissance beliefs in unseen forces and humanity’s curiosity about the unknown.</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702988"/>
                  </a:ext>
                </a:extLst>
              </a:tr>
              <a:tr h="587894">
                <a:tc>
                  <a:txBody>
                    <a:bodyPr/>
                    <a:lstStyle/>
                    <a:p>
                      <a:r>
                        <a:rPr lang="en-US" sz="800" dirty="0">
                          <a:latin typeface="Cambria" panose="02040503050406030204" pitchFamily="18" charset="0"/>
                          <a:ea typeface="Cambria" panose="02040503050406030204" pitchFamily="18" charset="0"/>
                        </a:rPr>
                        <a:t>4</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Colonialism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800" dirty="0">
                          <a:latin typeface="Cambria" panose="02040503050406030204" pitchFamily="18" charset="0"/>
                          <a:ea typeface="Cambria" panose="02040503050406030204" pitchFamily="18" charset="0"/>
                        </a:rPr>
                        <a:t>The Tempest was written during the Elizabethan era, a time of European exploration and colonisation in regions like the Americas, Africa, and Asia. Colonisation was often justified by portraying indigenous peoples as "savages" needing civilisation, a view reflected in the play. Caliban symbolises colonised peoples, with his treatment by Prospero illustrating themes of control and exploitation.</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325503"/>
                  </a:ext>
                </a:extLst>
              </a:tr>
            </a:tbl>
          </a:graphicData>
        </a:graphic>
      </p:graphicFrame>
      <p:graphicFrame>
        <p:nvGraphicFramePr>
          <p:cNvPr id="8" name="Table 7">
            <a:extLst>
              <a:ext uri="{FF2B5EF4-FFF2-40B4-BE49-F238E27FC236}">
                <a16:creationId xmlns:a16="http://schemas.microsoft.com/office/drawing/2014/main" id="{3296B7C6-37B6-8AEF-342D-078C0F016187}"/>
              </a:ext>
            </a:extLst>
          </p:cNvPr>
          <p:cNvGraphicFramePr>
            <a:graphicFrameLocks noGrp="1"/>
          </p:cNvGraphicFramePr>
          <p:nvPr>
            <p:extLst>
              <p:ext uri="{D42A27DB-BD31-4B8C-83A1-F6EECF244321}">
                <p14:modId xmlns:p14="http://schemas.microsoft.com/office/powerpoint/2010/main" val="3949256842"/>
              </p:ext>
            </p:extLst>
          </p:nvPr>
        </p:nvGraphicFramePr>
        <p:xfrm>
          <a:off x="124286" y="3849725"/>
          <a:ext cx="3666478" cy="2915599"/>
        </p:xfrm>
        <a:graphic>
          <a:graphicData uri="http://schemas.openxmlformats.org/drawingml/2006/table">
            <a:tbl>
              <a:tblPr firstRow="1" bandRow="1">
                <a:tableStyleId>{21E4AEA4-8DFA-4A89-87EB-49C32662AFE0}</a:tableStyleId>
              </a:tblPr>
              <a:tblGrid>
                <a:gridCol w="284536">
                  <a:extLst>
                    <a:ext uri="{9D8B030D-6E8A-4147-A177-3AD203B41FA5}">
                      <a16:colId xmlns:a16="http://schemas.microsoft.com/office/drawing/2014/main" val="3926451800"/>
                    </a:ext>
                  </a:extLst>
                </a:gridCol>
                <a:gridCol w="631329">
                  <a:extLst>
                    <a:ext uri="{9D8B030D-6E8A-4147-A177-3AD203B41FA5}">
                      <a16:colId xmlns:a16="http://schemas.microsoft.com/office/drawing/2014/main" val="3105353273"/>
                    </a:ext>
                  </a:extLst>
                </a:gridCol>
                <a:gridCol w="2750613">
                  <a:extLst>
                    <a:ext uri="{9D8B030D-6E8A-4147-A177-3AD203B41FA5}">
                      <a16:colId xmlns:a16="http://schemas.microsoft.com/office/drawing/2014/main" val="3286673317"/>
                    </a:ext>
                  </a:extLst>
                </a:gridCol>
              </a:tblGrid>
              <a:tr h="219203">
                <a:tc>
                  <a:txBody>
                    <a:bodyPr/>
                    <a:lstStyle/>
                    <a:p>
                      <a:r>
                        <a:rPr lang="en-US" sz="1000" dirty="0">
                          <a:latin typeface="Cambria" panose="02040503050406030204" pitchFamily="18" charset="0"/>
                          <a:ea typeface="Cambria" panose="02040503050406030204" pitchFamily="18" charset="0"/>
                        </a:rPr>
                        <a:t>#</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000" dirty="0">
                          <a:latin typeface="Cambria" panose="02040503050406030204" pitchFamily="18" charset="0"/>
                          <a:ea typeface="Cambria" panose="02040503050406030204" pitchFamily="18" charset="0"/>
                        </a:rPr>
                        <a:t>Plot</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5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76206999"/>
                  </a:ext>
                </a:extLst>
              </a:tr>
              <a:tr h="802282">
                <a:tc>
                  <a:txBody>
                    <a:bodyPr/>
                    <a:lstStyle/>
                    <a:p>
                      <a:r>
                        <a:rPr lang="en-US" sz="800" dirty="0">
                          <a:latin typeface="Cambria" panose="02040503050406030204" pitchFamily="18" charset="0"/>
                          <a:ea typeface="Cambria" panose="02040503050406030204" pitchFamily="18" charset="0"/>
                        </a:rPr>
                        <a:t>1.</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Brief synopsis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mbria" panose="02040503050406030204" pitchFamily="18" charset="0"/>
                          <a:ea typeface="Cambria" panose="02040503050406030204" pitchFamily="18" charset="0"/>
                        </a:rPr>
                        <a:t>The Tempest is a play about magic, betrayal, love, and forgiveness, set on an island where Prospero, the ex-Duke of Milan, lives with his daughter, Miranda, and magical creatures. The story unfolds with a storm, a plot to murder the King of Naples, and a romance between Miranda and Ferdinand, culminating in forgiveness and a return home.</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264106"/>
                  </a:ext>
                </a:extLst>
              </a:tr>
              <a:tr h="1793499">
                <a:tc>
                  <a:txBody>
                    <a:bodyPr/>
                    <a:lstStyle/>
                    <a:p>
                      <a:r>
                        <a:rPr lang="en-US" sz="800" dirty="0">
                          <a:latin typeface="Cambria" panose="02040503050406030204" pitchFamily="18" charset="0"/>
                          <a:ea typeface="Cambria" panose="02040503050406030204" pitchFamily="18" charset="0"/>
                        </a:rPr>
                        <a:t>2.</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Cambria" panose="02040503050406030204" pitchFamily="18" charset="0"/>
                          <a:ea typeface="Cambria" panose="02040503050406030204" pitchFamily="18" charset="0"/>
                        </a:rPr>
                        <a:t>Key events </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0" u="none" strike="noStrike" kern="1200" baseline="0" dirty="0">
                          <a:solidFill>
                            <a:schemeClr val="dk1"/>
                          </a:solidFill>
                          <a:latin typeface="Cambria" panose="02040503050406030204" pitchFamily="18" charset="0"/>
                          <a:ea typeface="Cambria" panose="02040503050406030204" pitchFamily="18" charset="0"/>
                        </a:rPr>
                        <a:t> • A ship is caught in a tempest and begins to sink. </a:t>
                      </a:r>
                    </a:p>
                    <a:p>
                      <a:r>
                        <a:rPr lang="en-GB" sz="800" b="0" u="none" strike="noStrike" kern="1200" baseline="0" dirty="0">
                          <a:solidFill>
                            <a:schemeClr val="dk1"/>
                          </a:solidFill>
                          <a:latin typeface="Cambria" panose="02040503050406030204" pitchFamily="18" charset="0"/>
                          <a:ea typeface="Cambria" panose="02040503050406030204" pitchFamily="18" charset="0"/>
                        </a:rPr>
                        <a:t>• Prospero tells Miranda that he caused the storm. </a:t>
                      </a:r>
                    </a:p>
                    <a:p>
                      <a:r>
                        <a:rPr lang="en-GB" sz="800" b="0" u="none" strike="noStrike" kern="1200" baseline="0" dirty="0">
                          <a:solidFill>
                            <a:schemeClr val="dk1"/>
                          </a:solidFill>
                          <a:latin typeface="Cambria" panose="02040503050406030204" pitchFamily="18" charset="0"/>
                          <a:ea typeface="Cambria" panose="02040503050406030204" pitchFamily="18" charset="0"/>
                        </a:rPr>
                        <a:t>• Ariel fetches Ferdinand, who falls in love with Miranda. </a:t>
                      </a:r>
                    </a:p>
                    <a:p>
                      <a:r>
                        <a:rPr lang="en-GB" sz="800" b="0" u="none" strike="noStrike" kern="1200" baseline="0" dirty="0">
                          <a:solidFill>
                            <a:schemeClr val="dk1"/>
                          </a:solidFill>
                          <a:latin typeface="Cambria" panose="02040503050406030204" pitchFamily="18" charset="0"/>
                          <a:ea typeface="Cambria" panose="02040503050406030204" pitchFamily="18" charset="0"/>
                        </a:rPr>
                        <a:t>• Antonio and Sebastian plot to kill Alonso, the King of Naples.</a:t>
                      </a:r>
                    </a:p>
                    <a:p>
                      <a:r>
                        <a:rPr lang="en-GB" sz="800" b="0" u="none" strike="noStrike" kern="1200" baseline="0" dirty="0">
                          <a:solidFill>
                            <a:schemeClr val="dk1"/>
                          </a:solidFill>
                          <a:latin typeface="Cambria" panose="02040503050406030204" pitchFamily="18" charset="0"/>
                          <a:ea typeface="Cambria" panose="02040503050406030204" pitchFamily="18" charset="0"/>
                        </a:rPr>
                        <a:t>• The ship’s jester and butler meet Caliban and feed him alcohol. </a:t>
                      </a:r>
                    </a:p>
                    <a:p>
                      <a:r>
                        <a:rPr lang="en-GB" sz="800" b="0" u="none" strike="noStrike" kern="1200" baseline="0" dirty="0">
                          <a:solidFill>
                            <a:schemeClr val="dk1"/>
                          </a:solidFill>
                          <a:latin typeface="Cambria" panose="02040503050406030204" pitchFamily="18" charset="0"/>
                          <a:ea typeface="Cambria" panose="02040503050406030204" pitchFamily="18" charset="0"/>
                        </a:rPr>
                        <a:t>• Caliban suggests that they should kill Prospero, and Ariel overhears. </a:t>
                      </a:r>
                    </a:p>
                    <a:p>
                      <a:r>
                        <a:rPr lang="en-GB" sz="800" b="0" u="none" strike="noStrike" kern="1200" baseline="0" dirty="0">
                          <a:solidFill>
                            <a:schemeClr val="dk1"/>
                          </a:solidFill>
                          <a:latin typeface="Cambria" panose="02040503050406030204" pitchFamily="18" charset="0"/>
                          <a:ea typeface="Cambria" panose="02040503050406030204" pitchFamily="18" charset="0"/>
                        </a:rPr>
                        <a:t>• Prospero uses magic to scare Alonso and spoil Caliban’s plot.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strike="noStrike" kern="1200" baseline="0" dirty="0">
                          <a:solidFill>
                            <a:schemeClr val="dk1"/>
                          </a:solidFill>
                          <a:latin typeface="Cambria" panose="02040503050406030204" pitchFamily="18" charset="0"/>
                          <a:ea typeface="Cambria" panose="02040503050406030204" pitchFamily="18" charset="0"/>
                        </a:rPr>
                        <a:t>• Prospero’s daughter, Miranda, marries the son of King Alonso. </a:t>
                      </a:r>
                    </a:p>
                    <a:p>
                      <a:r>
                        <a:rPr lang="en-GB" sz="800" b="0" u="none" strike="noStrike" kern="1200" baseline="0" dirty="0">
                          <a:solidFill>
                            <a:schemeClr val="dk1"/>
                          </a:solidFill>
                          <a:latin typeface="Cambria" panose="02040503050406030204" pitchFamily="18" charset="0"/>
                          <a:ea typeface="Cambria" panose="02040503050406030204" pitchFamily="18" charset="0"/>
                        </a:rPr>
                        <a:t>• Prospero forgives the passengers for their former betrayals. </a:t>
                      </a:r>
                      <a:endParaRPr lang="en-GB" sz="800" b="0" i="0" u="none" strike="noStrike" kern="1200" baseline="0" dirty="0">
                        <a:solidFill>
                          <a:schemeClr val="dk1"/>
                        </a:solidFill>
                        <a:latin typeface="Cambria" panose="02040503050406030204" pitchFamily="18" charset="0"/>
                        <a:ea typeface="Cambria" panose="02040503050406030204" pitchFamily="18" charset="0"/>
                        <a:cs typeface="+mn-cs"/>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29721"/>
                  </a:ext>
                </a:extLst>
              </a:tr>
            </a:tbl>
          </a:graphicData>
        </a:graphic>
      </p:graphicFrame>
      <p:graphicFrame>
        <p:nvGraphicFramePr>
          <p:cNvPr id="9" name="Table 8">
            <a:extLst>
              <a:ext uri="{FF2B5EF4-FFF2-40B4-BE49-F238E27FC236}">
                <a16:creationId xmlns:a16="http://schemas.microsoft.com/office/drawing/2014/main" id="{6937DF62-13E2-44C8-DE20-B54100BE49B5}"/>
              </a:ext>
            </a:extLst>
          </p:cNvPr>
          <p:cNvGraphicFramePr>
            <a:graphicFrameLocks noGrp="1"/>
          </p:cNvGraphicFramePr>
          <p:nvPr>
            <p:extLst>
              <p:ext uri="{D42A27DB-BD31-4B8C-83A1-F6EECF244321}">
                <p14:modId xmlns:p14="http://schemas.microsoft.com/office/powerpoint/2010/main" val="2005784491"/>
              </p:ext>
            </p:extLst>
          </p:nvPr>
        </p:nvGraphicFramePr>
        <p:xfrm>
          <a:off x="3870664" y="3979367"/>
          <a:ext cx="3338501" cy="2785957"/>
        </p:xfrm>
        <a:graphic>
          <a:graphicData uri="http://schemas.openxmlformats.org/drawingml/2006/table">
            <a:tbl>
              <a:tblPr firstRow="1" bandRow="1">
                <a:tableStyleId>{00A15C55-8517-42AA-B614-E9B94910E393}</a:tableStyleId>
              </a:tblPr>
              <a:tblGrid>
                <a:gridCol w="181105">
                  <a:extLst>
                    <a:ext uri="{9D8B030D-6E8A-4147-A177-3AD203B41FA5}">
                      <a16:colId xmlns:a16="http://schemas.microsoft.com/office/drawing/2014/main" val="2646040394"/>
                    </a:ext>
                  </a:extLst>
                </a:gridCol>
                <a:gridCol w="867131">
                  <a:extLst>
                    <a:ext uri="{9D8B030D-6E8A-4147-A177-3AD203B41FA5}">
                      <a16:colId xmlns:a16="http://schemas.microsoft.com/office/drawing/2014/main" val="3716610436"/>
                    </a:ext>
                  </a:extLst>
                </a:gridCol>
                <a:gridCol w="2290265">
                  <a:extLst>
                    <a:ext uri="{9D8B030D-6E8A-4147-A177-3AD203B41FA5}">
                      <a16:colId xmlns:a16="http://schemas.microsoft.com/office/drawing/2014/main" val="2544910167"/>
                    </a:ext>
                  </a:extLst>
                </a:gridCol>
              </a:tblGrid>
              <a:tr h="383161">
                <a:tc>
                  <a:txBody>
                    <a:bodyPr/>
                    <a:lstStyle/>
                    <a:p>
                      <a:r>
                        <a:rPr lang="en-US" sz="1200" dirty="0">
                          <a:latin typeface="Cambria" panose="02040503050406030204" pitchFamily="18" charset="0"/>
                          <a:ea typeface="Cambria" panose="02040503050406030204" pitchFamily="18" charset="0"/>
                        </a:rPr>
                        <a:t>#</a:t>
                      </a:r>
                      <a:endParaRPr lang="en-GB" sz="12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Cambria" panose="02040503050406030204" pitchFamily="18" charset="0"/>
                          <a:ea typeface="Cambria" panose="02040503050406030204" pitchFamily="18" charset="0"/>
                        </a:rPr>
                        <a:t>Key vocabulary</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Cambria" panose="02040503050406030204" pitchFamily="18" charset="0"/>
                          <a:ea typeface="Cambria" panose="02040503050406030204" pitchFamily="18" charset="0"/>
                        </a:rPr>
                        <a:t> Definition</a:t>
                      </a:r>
                      <a:endParaRPr lang="en-GB" sz="10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31578"/>
                  </a:ext>
                </a:extLst>
              </a:tr>
              <a:tr h="461186">
                <a:tc>
                  <a:txBody>
                    <a:bodyPr/>
                    <a:lstStyle/>
                    <a:p>
                      <a:r>
                        <a:rPr lang="en-US" sz="800" dirty="0">
                          <a:latin typeface="Cambria" panose="02040503050406030204" pitchFamily="18" charset="0"/>
                          <a:ea typeface="Cambria" panose="02040503050406030204" pitchFamily="18" charset="0"/>
                        </a:rPr>
                        <a:t>1</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latin typeface="Cambria" panose="02040503050406030204" pitchFamily="18" charset="0"/>
                          <a:ea typeface="Cambria" panose="02040503050406030204" pitchFamily="18" charset="0"/>
                        </a:rPr>
                        <a:t>Tempest</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violent storm conjured by Prospero to shipwreck his enemies on the island, setting the play’s events in motion.</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829490"/>
                  </a:ext>
                </a:extLst>
              </a:tr>
              <a:tr h="334193">
                <a:tc>
                  <a:txBody>
                    <a:bodyPr/>
                    <a:lstStyle/>
                    <a:p>
                      <a:r>
                        <a:rPr lang="en-US" sz="800" dirty="0">
                          <a:latin typeface="Cambria" panose="02040503050406030204" pitchFamily="18" charset="0"/>
                          <a:ea typeface="Cambria" panose="02040503050406030204" pitchFamily="18" charset="0"/>
                        </a:rPr>
                        <a:t>2</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latin typeface="Cambria" panose="02040503050406030204" pitchFamily="18" charset="0"/>
                          <a:ea typeface="Cambria" panose="02040503050406030204" pitchFamily="18" charset="0"/>
                        </a:rPr>
                        <a:t>Usurpation</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wrongful seizure of power, exemplified by Antonio’s betrayal of Prospero.</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059490"/>
                  </a:ext>
                </a:extLst>
              </a:tr>
              <a:tr h="461186">
                <a:tc>
                  <a:txBody>
                    <a:bodyPr/>
                    <a:lstStyle/>
                    <a:p>
                      <a:r>
                        <a:rPr lang="en-US" sz="800" dirty="0">
                          <a:latin typeface="Cambria" panose="02040503050406030204" pitchFamily="18" charset="0"/>
                          <a:ea typeface="Cambria" panose="02040503050406030204" pitchFamily="18" charset="0"/>
                        </a:rPr>
                        <a:t>3</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latin typeface="Cambria" panose="02040503050406030204" pitchFamily="18" charset="0"/>
                          <a:ea typeface="Cambria" panose="02040503050406030204" pitchFamily="18" charset="0"/>
                        </a:rPr>
                        <a:t>Reconciliation</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process of forgiveness and mending relationships, which is key to the play’s resolution.</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682010"/>
                  </a:ext>
                </a:extLst>
              </a:tr>
              <a:tr h="685045">
                <a:tc>
                  <a:txBody>
                    <a:bodyPr/>
                    <a:lstStyle/>
                    <a:p>
                      <a:r>
                        <a:rPr lang="en-US" sz="800" dirty="0">
                          <a:latin typeface="Cambria" panose="02040503050406030204" pitchFamily="18" charset="0"/>
                          <a:ea typeface="Cambria" panose="02040503050406030204" pitchFamily="18" charset="0"/>
                        </a:rPr>
                        <a:t>4</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latin typeface="Cambria" panose="02040503050406030204" pitchFamily="18" charset="0"/>
                          <a:ea typeface="Cambria" panose="02040503050406030204" pitchFamily="18" charset="0"/>
                        </a:rPr>
                        <a:t>Colonisation</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process by which a country establishes control over a foreign territory, often exploiting its resources and imposing its culture and governance on the indigenous people.</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937374"/>
                  </a:ext>
                </a:extLst>
              </a:tr>
              <a:tr h="461186">
                <a:tc>
                  <a:txBody>
                    <a:bodyPr/>
                    <a:lstStyle/>
                    <a:p>
                      <a:r>
                        <a:rPr lang="en-US" sz="800" dirty="0">
                          <a:latin typeface="Cambria" panose="02040503050406030204" pitchFamily="18" charset="0"/>
                          <a:ea typeface="Cambria" panose="02040503050406030204" pitchFamily="18" charset="0"/>
                        </a:rPr>
                        <a:t>5</a:t>
                      </a:r>
                      <a:endParaRPr lang="en-GB" sz="800"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Cambria" panose="02040503050406030204" pitchFamily="18" charset="0"/>
                          <a:ea typeface="Cambria" panose="02040503050406030204" pitchFamily="18" charset="0"/>
                        </a:rPr>
                        <a:t>Redemption</a:t>
                      </a:r>
                      <a:endParaRPr lang="en-GB" sz="800" b="1" dirty="0">
                        <a:latin typeface="Cambria" panose="02040503050406030204" pitchFamily="18" charset="0"/>
                        <a:ea typeface="Cambria" panose="02040503050406030204" pitchFamily="18" charset="0"/>
                      </a:endParaRP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Cambria" panose="02040503050406030204" pitchFamily="18" charset="0"/>
                          <a:ea typeface="Cambria" panose="02040503050406030204" pitchFamily="18" charset="0"/>
                        </a:rPr>
                        <a:t>The act of atoning for past wrongs or mistakes, seeking forgiveness, and achieving moral or spiritual recovery.</a:t>
                      </a:r>
                    </a:p>
                  </a:txBody>
                  <a:tcPr marL="65314" marR="65314" marT="32657" marB="32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108317"/>
                  </a:ext>
                </a:extLst>
              </a:tr>
            </a:tbl>
          </a:graphicData>
        </a:graphic>
      </p:graphicFrame>
      <p:sp>
        <p:nvSpPr>
          <p:cNvPr id="12" name="TextBox 11">
            <a:extLst>
              <a:ext uri="{FF2B5EF4-FFF2-40B4-BE49-F238E27FC236}">
                <a16:creationId xmlns:a16="http://schemas.microsoft.com/office/drawing/2014/main" id="{9812E311-6EC1-4CCC-8F29-347206ACF45B}"/>
              </a:ext>
            </a:extLst>
          </p:cNvPr>
          <p:cNvSpPr txBox="1"/>
          <p:nvPr/>
        </p:nvSpPr>
        <p:spPr>
          <a:xfrm>
            <a:off x="-180363" y="60125"/>
            <a:ext cx="8011354" cy="400110"/>
          </a:xfrm>
          <a:prstGeom prst="rect">
            <a:avLst/>
          </a:prstGeom>
          <a:noFill/>
        </p:spPr>
        <p:txBody>
          <a:bodyPr wrap="square" rtlCol="0">
            <a:spAutoFit/>
          </a:bodyPr>
          <a:lstStyle/>
          <a:p>
            <a:pPr algn="ctr"/>
            <a:r>
              <a:rPr lang="en-GB" sz="2000" b="1" dirty="0">
                <a:latin typeface="Cambria" panose="02040503050406030204" pitchFamily="18" charset="0"/>
                <a:ea typeface="Cambria" panose="02040503050406030204" pitchFamily="18" charset="0"/>
              </a:rPr>
              <a:t>Year 9 | Term 5   </a:t>
            </a:r>
            <a:r>
              <a:rPr lang="en-GB" sz="2000" b="1" i="1" dirty="0">
                <a:latin typeface="Cambria" panose="02040503050406030204" pitchFamily="18" charset="0"/>
                <a:ea typeface="Cambria" panose="02040503050406030204" pitchFamily="18" charset="0"/>
              </a:rPr>
              <a:t>‘The Tempest’  </a:t>
            </a:r>
            <a:r>
              <a:rPr lang="en-GB" sz="2000" b="1" dirty="0">
                <a:latin typeface="Cambria" panose="02040503050406030204" pitchFamily="18" charset="0"/>
                <a:ea typeface="Cambria" panose="02040503050406030204" pitchFamily="18" charset="0"/>
              </a:rPr>
              <a:t>by William Shakespeare |</a:t>
            </a:r>
          </a:p>
        </p:txBody>
      </p:sp>
      <p:sp>
        <p:nvSpPr>
          <p:cNvPr id="13" name="TextBox 12">
            <a:extLst>
              <a:ext uri="{FF2B5EF4-FFF2-40B4-BE49-F238E27FC236}">
                <a16:creationId xmlns:a16="http://schemas.microsoft.com/office/drawing/2014/main" id="{EA04D9D5-603E-4DE4-A541-DDA941F7C120}"/>
              </a:ext>
            </a:extLst>
          </p:cNvPr>
          <p:cNvSpPr txBox="1"/>
          <p:nvPr/>
        </p:nvSpPr>
        <p:spPr>
          <a:xfrm>
            <a:off x="7209165" y="52542"/>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ENGLISH</a:t>
            </a:r>
          </a:p>
        </p:txBody>
      </p:sp>
    </p:spTree>
    <p:extLst>
      <p:ext uri="{BB962C8B-B14F-4D97-AF65-F5344CB8AC3E}">
        <p14:creationId xmlns:p14="http://schemas.microsoft.com/office/powerpoint/2010/main" val="424770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637" y="63503"/>
            <a:ext cx="8671401" cy="677108"/>
          </a:xfrm>
          <a:prstGeom prst="rect">
            <a:avLst/>
          </a:prstGeom>
          <a:noFill/>
        </p:spPr>
        <p:txBody>
          <a:bodyPr wrap="square" rtlCol="0">
            <a:spAutoFit/>
          </a:bodyPr>
          <a:lstStyle/>
          <a:p>
            <a:r>
              <a:rPr lang="en-GB" sz="1900" b="1" dirty="0">
                <a:latin typeface="Cambria" panose="02040503050406030204" pitchFamily="18" charset="0"/>
                <a:ea typeface="Cambria" panose="02040503050406030204" pitchFamily="18" charset="0"/>
              </a:rPr>
              <a:t>Year 9 | Term 5 | Quadratic Graphs, Angles and Bearings, Transformations and Similarity and Congruence</a:t>
            </a:r>
          </a:p>
        </p:txBody>
      </p:sp>
      <p:graphicFrame>
        <p:nvGraphicFramePr>
          <p:cNvPr id="5" name="Table 4"/>
          <p:cNvGraphicFramePr>
            <a:graphicFrameLocks noGrp="1"/>
          </p:cNvGraphicFramePr>
          <p:nvPr>
            <p:extLst>
              <p:ext uri="{D42A27DB-BD31-4B8C-83A1-F6EECF244321}">
                <p14:modId xmlns:p14="http://schemas.microsoft.com/office/powerpoint/2010/main" val="1899273062"/>
              </p:ext>
            </p:extLst>
          </p:nvPr>
        </p:nvGraphicFramePr>
        <p:xfrm>
          <a:off x="97655" y="722898"/>
          <a:ext cx="3894817" cy="5366479"/>
        </p:xfrm>
        <a:graphic>
          <a:graphicData uri="http://schemas.openxmlformats.org/drawingml/2006/table">
            <a:tbl>
              <a:tblPr firstRow="1" bandRow="1">
                <a:tableStyleId>{5C22544A-7EE6-4342-B048-85BDC9FD1C3A}</a:tableStyleId>
              </a:tblPr>
              <a:tblGrid>
                <a:gridCol w="478608">
                  <a:extLst>
                    <a:ext uri="{9D8B030D-6E8A-4147-A177-3AD203B41FA5}">
                      <a16:colId xmlns:a16="http://schemas.microsoft.com/office/drawing/2014/main" val="20000"/>
                    </a:ext>
                  </a:extLst>
                </a:gridCol>
                <a:gridCol w="1001001">
                  <a:extLst>
                    <a:ext uri="{9D8B030D-6E8A-4147-A177-3AD203B41FA5}">
                      <a16:colId xmlns:a16="http://schemas.microsoft.com/office/drawing/2014/main" val="20001"/>
                    </a:ext>
                  </a:extLst>
                </a:gridCol>
                <a:gridCol w="2415208">
                  <a:extLst>
                    <a:ext uri="{9D8B030D-6E8A-4147-A177-3AD203B41FA5}">
                      <a16:colId xmlns:a16="http://schemas.microsoft.com/office/drawing/2014/main" val="20002"/>
                    </a:ext>
                  </a:extLst>
                </a:gridCol>
              </a:tblGrid>
              <a:tr h="206997">
                <a:tc gridSpan="3">
                  <a:txBody>
                    <a:bodyPr/>
                    <a:lstStyle/>
                    <a:p>
                      <a:pPr algn="ctr"/>
                      <a:r>
                        <a:rPr lang="en-GB" sz="900" dirty="0">
                          <a:latin typeface="Cambria" panose="02040503050406030204" pitchFamily="18" charset="0"/>
                          <a:ea typeface="Cambria" panose="02040503050406030204" pitchFamily="18" charset="0"/>
                        </a:rPr>
                        <a:t>CALCULATION RULES</a:t>
                      </a:r>
                    </a:p>
                  </a:txBody>
                  <a:tcPr marL="74295" marR="74295" marT="37148" marB="3714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09801">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Quadratic Graphs</a:t>
                      </a:r>
                    </a:p>
                  </a:txBody>
                  <a:tcPr marL="74295" marR="74295" marT="37148" marB="37148" anchor="ctr"/>
                </a:tc>
                <a:tc>
                  <a:txBody>
                    <a:bodyPr/>
                    <a:lstStyle/>
                    <a:p>
                      <a:r>
                        <a:rPr lang="en-GB" sz="900" b="0" dirty="0">
                          <a:latin typeface="Cambria" panose="02040503050406030204" pitchFamily="18" charset="0"/>
                          <a:ea typeface="Cambria" panose="02040503050406030204" pitchFamily="18" charset="0"/>
                        </a:rPr>
                        <a:t>Unlike linear graphs, quadratic graphs will </a:t>
                      </a:r>
                      <a:r>
                        <a:rPr lang="en-GB" sz="900" b="1" dirty="0">
                          <a:latin typeface="Cambria" panose="02040503050406030204" pitchFamily="18" charset="0"/>
                          <a:ea typeface="Cambria" panose="02040503050406030204" pitchFamily="18" charset="0"/>
                        </a:rPr>
                        <a:t>ALWAYS</a:t>
                      </a:r>
                      <a:r>
                        <a:rPr lang="en-GB" sz="900" b="0" dirty="0">
                          <a:latin typeface="Cambria" panose="02040503050406030204" pitchFamily="18" charset="0"/>
                          <a:ea typeface="Cambria" panose="02040503050406030204" pitchFamily="18" charset="0"/>
                        </a:rPr>
                        <a:t> be a smooth curve in the shape of a ∪. If the squared variable is negative, it will be a ∩.</a:t>
                      </a:r>
                    </a:p>
                  </a:txBody>
                  <a:tcPr marL="74295" marR="74295" marT="37148" marB="37148" anchor="ctr"/>
                </a:tc>
                <a:extLst>
                  <a:ext uri="{0D108BD9-81ED-4DB2-BD59-A6C34878D82A}">
                    <a16:rowId xmlns:a16="http://schemas.microsoft.com/office/drawing/2014/main" val="10002"/>
                  </a:ext>
                </a:extLst>
              </a:tr>
              <a:tr h="475533">
                <a:tc>
                  <a:txBody>
                    <a:bodyPr/>
                    <a:lstStyle/>
                    <a:p>
                      <a:pPr algn="ctr"/>
                      <a:r>
                        <a:rPr lang="en-GB" sz="9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Quadratic graph solutions</a:t>
                      </a:r>
                    </a:p>
                  </a:txBody>
                  <a:tcPr marL="74295" marR="74295" marT="37148" marB="37148" anchor="ctr"/>
                </a:tc>
                <a:tc>
                  <a:txBody>
                    <a:bodyPr/>
                    <a:lstStyle/>
                    <a:p>
                      <a:r>
                        <a:rPr lang="en-GB" sz="900" b="0" dirty="0">
                          <a:latin typeface="Cambria" panose="02040503050406030204" pitchFamily="18" charset="0"/>
                          <a:ea typeface="Cambria" panose="02040503050406030204" pitchFamily="18" charset="0"/>
                        </a:rPr>
                        <a:t>Quadratic graphs can have multiple solutions, the solutions are where the curve intersects the x axis.</a:t>
                      </a:r>
                    </a:p>
                  </a:txBody>
                  <a:tcPr marL="74295" marR="74295" marT="37148" marB="37148" anchor="ctr"/>
                </a:tc>
                <a:extLst>
                  <a:ext uri="{0D108BD9-81ED-4DB2-BD59-A6C34878D82A}">
                    <a16:rowId xmlns:a16="http://schemas.microsoft.com/office/drawing/2014/main" val="2509702001"/>
                  </a:ext>
                </a:extLst>
              </a:tr>
              <a:tr h="341265">
                <a:tc>
                  <a:txBody>
                    <a:bodyPr/>
                    <a:lstStyle/>
                    <a:p>
                      <a:pPr algn="ctr"/>
                      <a:r>
                        <a:rPr lang="en-GB" sz="9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Alternate Angles</a:t>
                      </a:r>
                    </a:p>
                  </a:txBody>
                  <a:tcPr marL="74295" marR="74295" marT="37148" marB="37148" anchor="ctr"/>
                </a:tc>
                <a:tc>
                  <a:txBody>
                    <a:bodyPr/>
                    <a:lstStyle/>
                    <a:p>
                      <a:r>
                        <a:rPr lang="en-GB" sz="900" b="0" i="0" kern="1200" dirty="0">
                          <a:solidFill>
                            <a:schemeClr val="dk1"/>
                          </a:solidFill>
                          <a:effectLst/>
                          <a:latin typeface="Cambria" panose="02040503050406030204" pitchFamily="18" charset="0"/>
                          <a:ea typeface="Cambria" panose="02040503050406030204" pitchFamily="18" charset="0"/>
                          <a:cs typeface="+mn-cs"/>
                        </a:rPr>
                        <a:t>Angles that occur on opposite sides of the transversal line are equal.</a:t>
                      </a:r>
                      <a:endParaRPr lang="en-GB" sz="9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0005"/>
                  </a:ext>
                </a:extLst>
              </a:tr>
              <a:tr h="341265">
                <a:tc>
                  <a:txBody>
                    <a:bodyPr/>
                    <a:lstStyle/>
                    <a:p>
                      <a:pPr algn="ctr"/>
                      <a:r>
                        <a:rPr lang="en-GB" sz="9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Corresponding Angles</a:t>
                      </a:r>
                    </a:p>
                  </a:txBody>
                  <a:tcPr marL="74295" marR="74295" marT="37148" marB="37148" anchor="ctr"/>
                </a:tc>
                <a:tc>
                  <a:txBody>
                    <a:bodyPr/>
                    <a:lstStyle/>
                    <a:p>
                      <a:r>
                        <a:rPr lang="en-GB" sz="900" b="0" i="0" kern="1200" dirty="0">
                          <a:solidFill>
                            <a:schemeClr val="dk1"/>
                          </a:solidFill>
                          <a:effectLst/>
                          <a:latin typeface="Cambria" panose="02040503050406030204" pitchFamily="18" charset="0"/>
                          <a:ea typeface="Cambria" panose="02040503050406030204" pitchFamily="18" charset="0"/>
                          <a:cs typeface="+mn-cs"/>
                        </a:rPr>
                        <a:t>Angles that occur on the same side of the transversal line and are equal in size.</a:t>
                      </a:r>
                      <a:endParaRPr lang="en-GB" sz="9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2034055705"/>
                  </a:ext>
                </a:extLst>
              </a:tr>
              <a:tr h="341265">
                <a:tc>
                  <a:txBody>
                    <a:bodyPr/>
                    <a:lstStyle/>
                    <a:p>
                      <a:pPr algn="ctr"/>
                      <a:r>
                        <a:rPr lang="en-GB" sz="900" dirty="0">
                          <a:latin typeface="Cambria" panose="02040503050406030204" pitchFamily="18" charset="0"/>
                          <a:ea typeface="Cambria" panose="02040503050406030204" pitchFamily="18" charset="0"/>
                        </a:rPr>
                        <a:t>5</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Co-Interior  </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 pair of internal angles on the transversal line sum to 180°.</a:t>
                      </a:r>
                    </a:p>
                  </a:txBody>
                  <a:tcPr marL="74295" marR="74295" marT="37148" marB="37148" anchor="ctr"/>
                </a:tc>
                <a:extLst>
                  <a:ext uri="{0D108BD9-81ED-4DB2-BD59-A6C34878D82A}">
                    <a16:rowId xmlns:a16="http://schemas.microsoft.com/office/drawing/2014/main" val="828524195"/>
                  </a:ext>
                </a:extLst>
              </a:tr>
              <a:tr h="609801">
                <a:tc>
                  <a:txBody>
                    <a:bodyPr/>
                    <a:lstStyle/>
                    <a:p>
                      <a:pPr algn="ctr"/>
                      <a:r>
                        <a:rPr lang="en-GB" sz="900" dirty="0">
                          <a:latin typeface="Cambria" panose="02040503050406030204" pitchFamily="18" charset="0"/>
                          <a:ea typeface="Cambria" panose="02040503050406030204" pitchFamily="18" charset="0"/>
                        </a:rPr>
                        <a:t>6</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Bearings</a:t>
                      </a:r>
                    </a:p>
                  </a:txBody>
                  <a:tcPr marL="74295" marR="74295" marT="37148" marB="37148" anchor="ctr"/>
                </a:tc>
                <a:tc>
                  <a:txBody>
                    <a:bodyPr/>
                    <a:lstStyle/>
                    <a:p>
                      <a:r>
                        <a:rPr lang="en-GB" sz="900" b="0" dirty="0">
                          <a:latin typeface="Cambria" panose="02040503050406030204" pitchFamily="18" charset="0"/>
                          <a:ea typeface="Cambria" panose="02040503050406030204" pitchFamily="18" charset="0"/>
                        </a:rPr>
                        <a:t>Three rules of bearings: Bearings will always have </a:t>
                      </a:r>
                      <a:r>
                        <a:rPr lang="en-GB" sz="900" b="1" dirty="0">
                          <a:latin typeface="Cambria" panose="02040503050406030204" pitchFamily="18" charset="0"/>
                          <a:ea typeface="Cambria" panose="02040503050406030204" pitchFamily="18" charset="0"/>
                        </a:rPr>
                        <a:t>3 DIGITS</a:t>
                      </a:r>
                      <a:r>
                        <a:rPr lang="en-GB" sz="900" b="0" dirty="0">
                          <a:latin typeface="Cambria" panose="02040503050406030204" pitchFamily="18" charset="0"/>
                          <a:ea typeface="Cambria" panose="02040503050406030204" pitchFamily="18" charset="0"/>
                        </a:rPr>
                        <a:t>, They are measured from the </a:t>
                      </a:r>
                      <a:r>
                        <a:rPr lang="en-GB" sz="900" b="1" dirty="0">
                          <a:latin typeface="Cambria" panose="02040503050406030204" pitchFamily="18" charset="0"/>
                          <a:ea typeface="Cambria" panose="02040503050406030204" pitchFamily="18" charset="0"/>
                        </a:rPr>
                        <a:t>NORTH,</a:t>
                      </a:r>
                      <a:r>
                        <a:rPr lang="en-GB" sz="900" b="0" dirty="0">
                          <a:latin typeface="Cambria" panose="02040503050406030204" pitchFamily="18" charset="0"/>
                          <a:ea typeface="Cambria" panose="02040503050406030204" pitchFamily="18" charset="0"/>
                        </a:rPr>
                        <a:t> and they are measured </a:t>
                      </a:r>
                      <a:r>
                        <a:rPr lang="en-GB" sz="900" b="1" dirty="0">
                          <a:latin typeface="Cambria" panose="02040503050406030204" pitchFamily="18" charset="0"/>
                          <a:ea typeface="Cambria" panose="02040503050406030204" pitchFamily="18" charset="0"/>
                        </a:rPr>
                        <a:t>CLOCKWISE.</a:t>
                      </a:r>
                      <a:endParaRPr lang="en-GB" sz="900" b="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2834654108"/>
                  </a:ext>
                </a:extLst>
              </a:tr>
              <a:tr h="341265">
                <a:tc>
                  <a:txBody>
                    <a:bodyPr/>
                    <a:lstStyle/>
                    <a:p>
                      <a:pPr algn="ctr"/>
                      <a:r>
                        <a:rPr lang="en-GB" sz="900" dirty="0">
                          <a:latin typeface="Cambria" panose="02040503050406030204" pitchFamily="18" charset="0"/>
                          <a:ea typeface="Cambria" panose="02040503050406030204" pitchFamily="18" charset="0"/>
                        </a:rPr>
                        <a:t>7</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Translation</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Moves a shape with a column vector that describes distance and direction.</a:t>
                      </a:r>
                    </a:p>
                  </a:txBody>
                  <a:tcPr marL="74295" marR="74295" marT="37148" marB="37148" anchor="ctr"/>
                </a:tc>
                <a:extLst>
                  <a:ext uri="{0D108BD9-81ED-4DB2-BD59-A6C34878D82A}">
                    <a16:rowId xmlns:a16="http://schemas.microsoft.com/office/drawing/2014/main" val="2473086592"/>
                  </a:ext>
                </a:extLst>
              </a:tr>
              <a:tr h="341265">
                <a:tc>
                  <a:txBody>
                    <a:bodyPr/>
                    <a:lstStyle/>
                    <a:p>
                      <a:pPr algn="ctr"/>
                      <a:r>
                        <a:rPr lang="en-GB" sz="900" dirty="0">
                          <a:latin typeface="Cambria" panose="02040503050406030204" pitchFamily="18" charset="0"/>
                          <a:ea typeface="Cambria" panose="02040503050406030204" pitchFamily="18" charset="0"/>
                        </a:rPr>
                        <a:t>8</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Reflection</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Uses linear lines (usually parallel to the axis) or y=x/y=-x.</a:t>
                      </a:r>
                    </a:p>
                  </a:txBody>
                  <a:tcPr marL="74295" marR="74295" marT="37148" marB="37148" anchor="ctr"/>
                </a:tc>
                <a:extLst>
                  <a:ext uri="{0D108BD9-81ED-4DB2-BD59-A6C34878D82A}">
                    <a16:rowId xmlns:a16="http://schemas.microsoft.com/office/drawing/2014/main" val="3153153780"/>
                  </a:ext>
                </a:extLst>
              </a:tr>
              <a:tr h="475533">
                <a:tc>
                  <a:txBody>
                    <a:bodyPr/>
                    <a:lstStyle/>
                    <a:p>
                      <a:pPr algn="ctr"/>
                      <a:r>
                        <a:rPr lang="en-GB" sz="900" dirty="0">
                          <a:latin typeface="Cambria" panose="02040503050406030204" pitchFamily="18" charset="0"/>
                          <a:ea typeface="Cambria" panose="02040503050406030204" pitchFamily="18" charset="0"/>
                        </a:rPr>
                        <a:t>9</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Rotation</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Rotating a shape has 3 pieces of information; </a:t>
                      </a:r>
                      <a:r>
                        <a:rPr lang="en-GB" sz="900" b="1" dirty="0" err="1">
                          <a:latin typeface="Cambria" panose="02040503050406030204" pitchFamily="18" charset="0"/>
                          <a:ea typeface="Cambria" panose="02040503050406030204" pitchFamily="18" charset="0"/>
                        </a:rPr>
                        <a:t>CoR</a:t>
                      </a:r>
                      <a:r>
                        <a:rPr lang="en-GB" sz="900" b="1" dirty="0">
                          <a:latin typeface="Cambria" panose="02040503050406030204" pitchFamily="18" charset="0"/>
                          <a:ea typeface="Cambria" panose="02040503050406030204" pitchFamily="18" charset="0"/>
                        </a:rPr>
                        <a:t>, DIRECTION</a:t>
                      </a:r>
                      <a:r>
                        <a:rPr lang="en-GB" sz="900" b="0" dirty="0">
                          <a:latin typeface="Cambria" panose="02040503050406030204" pitchFamily="18" charset="0"/>
                          <a:ea typeface="Cambria" panose="02040503050406030204" pitchFamily="18" charset="0"/>
                        </a:rPr>
                        <a:t> and </a:t>
                      </a:r>
                      <a:r>
                        <a:rPr lang="en-GB" sz="900" b="1" dirty="0">
                          <a:latin typeface="Cambria" panose="02040503050406030204" pitchFamily="18" charset="0"/>
                          <a:ea typeface="Cambria" panose="02040503050406030204" pitchFamily="18" charset="0"/>
                        </a:rPr>
                        <a:t>DISTANCE.</a:t>
                      </a:r>
                    </a:p>
                  </a:txBody>
                  <a:tcPr marL="74295" marR="74295" marT="37148" marB="37148" anchor="ctr"/>
                </a:tc>
                <a:extLst>
                  <a:ext uri="{0D108BD9-81ED-4DB2-BD59-A6C34878D82A}">
                    <a16:rowId xmlns:a16="http://schemas.microsoft.com/office/drawing/2014/main" val="1144329237"/>
                  </a:ext>
                </a:extLst>
              </a:tr>
              <a:tr h="609801">
                <a:tc>
                  <a:txBody>
                    <a:bodyPr/>
                    <a:lstStyle/>
                    <a:p>
                      <a:pPr algn="ctr"/>
                      <a:r>
                        <a:rPr lang="en-GB" sz="900" dirty="0">
                          <a:latin typeface="Cambria" panose="02040503050406030204" pitchFamily="18" charset="0"/>
                          <a:ea typeface="Cambria" panose="02040503050406030204" pitchFamily="18" charset="0"/>
                        </a:rPr>
                        <a:t>10</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Enlargement</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Does not mean the shape always gets bigger, enlargement is based on the scale factor. Fractional scale factors lead to smaller shapes.</a:t>
                      </a:r>
                    </a:p>
                  </a:txBody>
                  <a:tcPr marL="74295" marR="74295" marT="37148" marB="37148" anchor="ctr"/>
                </a:tc>
                <a:extLst>
                  <a:ext uri="{0D108BD9-81ED-4DB2-BD59-A6C34878D82A}">
                    <a16:rowId xmlns:a16="http://schemas.microsoft.com/office/drawing/2014/main" val="2305956234"/>
                  </a:ext>
                </a:extLst>
              </a:tr>
              <a:tr h="608096">
                <a:tc>
                  <a:txBody>
                    <a:bodyPr/>
                    <a:lstStyle/>
                    <a:p>
                      <a:pPr algn="ctr"/>
                      <a:r>
                        <a:rPr lang="en-GB" sz="900" dirty="0">
                          <a:latin typeface="Cambria" panose="02040503050406030204" pitchFamily="18" charset="0"/>
                          <a:ea typeface="Cambria" panose="02040503050406030204" pitchFamily="18" charset="0"/>
                        </a:rPr>
                        <a:t>11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Congruent Triangles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Angle sizes </a:t>
                      </a:r>
                      <a:r>
                        <a:rPr lang="en-GB" sz="900" b="1" dirty="0">
                          <a:latin typeface="Cambria" panose="02040503050406030204" pitchFamily="18" charset="0"/>
                          <a:ea typeface="Cambria" panose="02040503050406030204" pitchFamily="18" charset="0"/>
                        </a:rPr>
                        <a:t>NEVER</a:t>
                      </a:r>
                      <a:r>
                        <a:rPr lang="en-GB" sz="900" b="0" dirty="0">
                          <a:latin typeface="Cambria" panose="02040503050406030204" pitchFamily="18" charset="0"/>
                          <a:ea typeface="Cambria" panose="02040503050406030204" pitchFamily="18" charset="0"/>
                        </a:rPr>
                        <a:t> change between congruent shapes. Four types of triangular congruency; </a:t>
                      </a:r>
                      <a:r>
                        <a:rPr lang="en-GB" sz="900" b="1" dirty="0">
                          <a:latin typeface="Cambria" panose="02040503050406030204" pitchFamily="18" charset="0"/>
                          <a:ea typeface="Cambria" panose="02040503050406030204" pitchFamily="18" charset="0"/>
                        </a:rPr>
                        <a:t>SSS, SAS, ASA</a:t>
                      </a:r>
                      <a:r>
                        <a:rPr lang="en-GB" sz="900" b="0" dirty="0">
                          <a:latin typeface="Cambria" panose="02040503050406030204" pitchFamily="18" charset="0"/>
                          <a:ea typeface="Cambria" panose="02040503050406030204" pitchFamily="18" charset="0"/>
                        </a:rPr>
                        <a:t> and </a:t>
                      </a:r>
                      <a:r>
                        <a:rPr lang="en-GB" sz="900" b="1" dirty="0">
                          <a:latin typeface="Cambria" panose="02040503050406030204" pitchFamily="18" charset="0"/>
                          <a:ea typeface="Cambria" panose="02040503050406030204" pitchFamily="18" charset="0"/>
                        </a:rPr>
                        <a:t>RHS.</a:t>
                      </a:r>
                      <a:endParaRPr lang="en-GB" sz="9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195926757"/>
                  </a:ext>
                </a:extLst>
              </a:tr>
            </a:tbl>
          </a:graphicData>
        </a:graphic>
      </p:graphicFrame>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738988735"/>
                  </p:ext>
                </p:extLst>
              </p:nvPr>
            </p:nvGraphicFramePr>
            <p:xfrm>
              <a:off x="97655" y="6099256"/>
              <a:ext cx="3894818" cy="697232"/>
            </p:xfrm>
            <a:graphic>
              <a:graphicData uri="http://schemas.openxmlformats.org/drawingml/2006/table">
                <a:tbl>
                  <a:tblPr firstRow="1" bandRow="1">
                    <a:tableStyleId>{21E4AEA4-8DFA-4A89-87EB-49C32662AFE0}</a:tableStyleId>
                  </a:tblPr>
                  <a:tblGrid>
                    <a:gridCol w="858237">
                      <a:extLst>
                        <a:ext uri="{9D8B030D-6E8A-4147-A177-3AD203B41FA5}">
                          <a16:colId xmlns:a16="http://schemas.microsoft.com/office/drawing/2014/main" val="20000"/>
                        </a:ext>
                      </a:extLst>
                    </a:gridCol>
                    <a:gridCol w="1304998">
                      <a:extLst>
                        <a:ext uri="{9D8B030D-6E8A-4147-A177-3AD203B41FA5}">
                          <a16:colId xmlns:a16="http://schemas.microsoft.com/office/drawing/2014/main" val="3820398831"/>
                        </a:ext>
                      </a:extLst>
                    </a:gridCol>
                    <a:gridCol w="1731583">
                      <a:extLst>
                        <a:ext uri="{9D8B030D-6E8A-4147-A177-3AD203B41FA5}">
                          <a16:colId xmlns:a16="http://schemas.microsoft.com/office/drawing/2014/main" val="20001"/>
                        </a:ext>
                      </a:extLst>
                    </a:gridCol>
                  </a:tblGrid>
                  <a:tr h="263241">
                    <a:tc gridSpan="3">
                      <a:txBody>
                        <a:bodyPr/>
                        <a:lstStyle/>
                        <a:p>
                          <a:pPr algn="ctr"/>
                          <a:r>
                            <a:rPr lang="en-GB" sz="900" dirty="0">
                              <a:latin typeface="Cambria" panose="02040503050406030204" pitchFamily="18" charset="0"/>
                              <a:ea typeface="Cambria" panose="02040503050406030204" pitchFamily="18" charset="0"/>
                            </a:rPr>
                            <a:t>KEY FORMULAE OR CONVERSIONS</a:t>
                          </a:r>
                        </a:p>
                      </a:txBody>
                      <a:tcPr marL="74295" marR="74295" marT="37148" marB="37148"/>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33991">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Angles in a Polygon</a:t>
                          </a:r>
                        </a:p>
                      </a:txBody>
                      <a:tcPr marL="74295" marR="74295" marT="37148" marB="37148" anchor="ctr"/>
                    </a:tc>
                    <a:tc>
                      <a:txBody>
                        <a:bodyPr/>
                        <a:lstStyle/>
                        <a:p>
                          <a:pPr algn="ctr"/>
                          <a14:m>
                            <m:oMathPara xmlns:m="http://schemas.openxmlformats.org/officeDocument/2006/math">
                              <m:oMathParaPr>
                                <m:jc m:val="center"/>
                              </m:oMathParaPr>
                              <m:oMath xmlns:m="http://schemas.openxmlformats.org/officeDocument/2006/math">
                                <m:r>
                                  <a:rPr lang="en-GB" sz="900" b="0" i="1" smtClean="0">
                                    <a:latin typeface="Cambria Math" panose="02040503050406030204" pitchFamily="18" charset="0"/>
                                    <a:ea typeface="Cambria" panose="02040503050406030204" pitchFamily="18" charset="0"/>
                                  </a:rPr>
                                  <m:t>(</m:t>
                                </m:r>
                                <m:r>
                                  <a:rPr lang="en-GB" sz="900" b="0" i="1" smtClean="0">
                                    <a:latin typeface="Cambria Math" panose="02040503050406030204" pitchFamily="18" charset="0"/>
                                    <a:ea typeface="Cambria" panose="02040503050406030204" pitchFamily="18" charset="0"/>
                                  </a:rPr>
                                  <m:t>𝑛</m:t>
                                </m:r>
                                <m:r>
                                  <a:rPr lang="en-GB" sz="900" b="0" i="1" smtClean="0">
                                    <a:latin typeface="Cambria Math" panose="02040503050406030204" pitchFamily="18" charset="0"/>
                                    <a:ea typeface="Cambria" panose="02040503050406030204" pitchFamily="18" charset="0"/>
                                  </a:rPr>
                                  <m:t>−2)×180</m:t>
                                </m:r>
                              </m:oMath>
                            </m:oMathPara>
                          </a14:m>
                          <a:endParaRPr lang="en-GB" sz="900" i="0" dirty="0">
                            <a:latin typeface="Cambria" panose="02040503050406030204" pitchFamily="18" charset="0"/>
                            <a:ea typeface="Cambria" panose="02040503050406030204" pitchFamily="18" charset="0"/>
                          </a:endParaRPr>
                        </a:p>
                        <a:p>
                          <a:pPr algn="ctr"/>
                          <a:r>
                            <a:rPr lang="en-GB" sz="900" i="0" dirty="0">
                              <a:latin typeface="Cambria" panose="02040503050406030204" pitchFamily="18" charset="0"/>
                              <a:ea typeface="Cambria" panose="02040503050406030204" pitchFamily="18" charset="0"/>
                            </a:rPr>
                            <a:t>Where n is the number of sides.</a:t>
                          </a:r>
                        </a:p>
                      </a:txBody>
                      <a:tcPr marL="74295" marR="74295" marT="37148" marB="37148" anchor="ct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738988735"/>
                  </p:ext>
                </p:extLst>
              </p:nvPr>
            </p:nvGraphicFramePr>
            <p:xfrm>
              <a:off x="97655" y="6099256"/>
              <a:ext cx="3894818" cy="697232"/>
            </p:xfrm>
            <a:graphic>
              <a:graphicData uri="http://schemas.openxmlformats.org/drawingml/2006/table">
                <a:tbl>
                  <a:tblPr firstRow="1" bandRow="1">
                    <a:tableStyleId>{21E4AEA4-8DFA-4A89-87EB-49C32662AFE0}</a:tableStyleId>
                  </a:tblPr>
                  <a:tblGrid>
                    <a:gridCol w="858237">
                      <a:extLst>
                        <a:ext uri="{9D8B030D-6E8A-4147-A177-3AD203B41FA5}">
                          <a16:colId xmlns:a16="http://schemas.microsoft.com/office/drawing/2014/main" val="20000"/>
                        </a:ext>
                      </a:extLst>
                    </a:gridCol>
                    <a:gridCol w="1304998">
                      <a:extLst>
                        <a:ext uri="{9D8B030D-6E8A-4147-A177-3AD203B41FA5}">
                          <a16:colId xmlns:a16="http://schemas.microsoft.com/office/drawing/2014/main" val="3820398831"/>
                        </a:ext>
                      </a:extLst>
                    </a:gridCol>
                    <a:gridCol w="1731583">
                      <a:extLst>
                        <a:ext uri="{9D8B030D-6E8A-4147-A177-3AD203B41FA5}">
                          <a16:colId xmlns:a16="http://schemas.microsoft.com/office/drawing/2014/main" val="20001"/>
                        </a:ext>
                      </a:extLst>
                    </a:gridCol>
                  </a:tblGrid>
                  <a:tr h="263241">
                    <a:tc gridSpan="3">
                      <a:txBody>
                        <a:bodyPr/>
                        <a:lstStyle/>
                        <a:p>
                          <a:pPr algn="ctr"/>
                          <a:r>
                            <a:rPr lang="en-GB" sz="900" dirty="0">
                              <a:latin typeface="Cambria" panose="02040503050406030204" pitchFamily="18" charset="0"/>
                              <a:ea typeface="Cambria" panose="02040503050406030204" pitchFamily="18" charset="0"/>
                            </a:rPr>
                            <a:t>KEY FORMULAE OR CONVERSIONS</a:t>
                          </a:r>
                        </a:p>
                      </a:txBody>
                      <a:tcPr marL="74295" marR="74295" marT="37148" marB="37148"/>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33991">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Angles in a Polygon</a:t>
                          </a:r>
                        </a:p>
                      </a:txBody>
                      <a:tcPr marL="74295" marR="74295" marT="37148" marB="37148" anchor="ctr"/>
                    </a:tc>
                    <a:tc>
                      <a:txBody>
                        <a:bodyPr/>
                        <a:lstStyle/>
                        <a:p>
                          <a:endParaRPr lang="en-US"/>
                        </a:p>
                      </a:txBody>
                      <a:tcPr marL="74295" marR="74295" marT="37148" marB="37148" anchor="ctr">
                        <a:blipFill>
                          <a:blip r:embed="rId3"/>
                          <a:stretch>
                            <a:fillRect l="-125704" t="-61111" r="-1761" b="-2778"/>
                          </a:stretch>
                        </a:blipFill>
                      </a:tcPr>
                    </a:tc>
                    <a:extLst>
                      <a:ext uri="{0D108BD9-81ED-4DB2-BD59-A6C34878D82A}">
                        <a16:rowId xmlns:a16="http://schemas.microsoft.com/office/drawing/2014/main" val="10001"/>
                      </a:ext>
                    </a:extLst>
                  </a:tr>
                </a:tbl>
              </a:graphicData>
            </a:graphic>
          </p:graphicFrame>
        </mc:Fallback>
      </mc:AlternateContent>
      <p:graphicFrame>
        <p:nvGraphicFramePr>
          <p:cNvPr id="8" name="Table 7"/>
          <p:cNvGraphicFramePr>
            <a:graphicFrameLocks noGrp="1"/>
          </p:cNvGraphicFramePr>
          <p:nvPr>
            <p:extLst>
              <p:ext uri="{D42A27DB-BD31-4B8C-83A1-F6EECF244321}">
                <p14:modId xmlns:p14="http://schemas.microsoft.com/office/powerpoint/2010/main" val="3464963214"/>
              </p:ext>
            </p:extLst>
          </p:nvPr>
        </p:nvGraphicFramePr>
        <p:xfrm>
          <a:off x="5925394" y="5631180"/>
          <a:ext cx="3812836" cy="1165308"/>
        </p:xfrm>
        <a:graphic>
          <a:graphicData uri="http://schemas.openxmlformats.org/drawingml/2006/table">
            <a:tbl>
              <a:tblPr firstRow="1" bandRow="1">
                <a:tableStyleId>{00A15C55-8517-42AA-B614-E9B94910E393}</a:tableStyleId>
              </a:tblPr>
              <a:tblGrid>
                <a:gridCol w="482954">
                  <a:extLst>
                    <a:ext uri="{9D8B030D-6E8A-4147-A177-3AD203B41FA5}">
                      <a16:colId xmlns:a16="http://schemas.microsoft.com/office/drawing/2014/main" val="20000"/>
                    </a:ext>
                  </a:extLst>
                </a:gridCol>
                <a:gridCol w="1164773">
                  <a:extLst>
                    <a:ext uri="{9D8B030D-6E8A-4147-A177-3AD203B41FA5}">
                      <a16:colId xmlns:a16="http://schemas.microsoft.com/office/drawing/2014/main" val="20001"/>
                    </a:ext>
                  </a:extLst>
                </a:gridCol>
                <a:gridCol w="2165109">
                  <a:extLst>
                    <a:ext uri="{9D8B030D-6E8A-4147-A177-3AD203B41FA5}">
                      <a16:colId xmlns:a16="http://schemas.microsoft.com/office/drawing/2014/main" val="20002"/>
                    </a:ext>
                  </a:extLst>
                </a:gridCol>
              </a:tblGrid>
              <a:tr h="26466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ambria" panose="02040503050406030204" pitchFamily="18" charset="0"/>
                          <a:ea typeface="Cambria" panose="02040503050406030204" pitchFamily="18" charset="0"/>
                        </a:rPr>
                        <a:t>STEP BY STEP</a:t>
                      </a:r>
                    </a:p>
                  </a:txBody>
                  <a:tcPr marL="74295" marR="74295" marT="37148" marB="3714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900647">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Work out the size of an internal angle for a regular dodecagon.</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0000"/>
                          </a:solidFill>
                          <a:latin typeface="Cambria" panose="02040503050406030204" pitchFamily="18" charset="0"/>
                          <a:ea typeface="Cambria" panose="02040503050406030204" pitchFamily="18" charset="0"/>
                        </a:rPr>
                        <a:t>Dodecagon = 12 sides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rgbClr val="FF0000"/>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0000"/>
                          </a:solidFill>
                          <a:latin typeface="Cambria" panose="02040503050406030204" pitchFamily="18" charset="0"/>
                          <a:ea typeface="Cambria" panose="02040503050406030204" pitchFamily="18" charset="0"/>
                        </a:rPr>
                        <a:t>(12-2) x 180 = 1800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rgbClr val="FF0000"/>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rgbClr val="FF0000"/>
                          </a:solidFill>
                          <a:latin typeface="Cambria" panose="02040503050406030204" pitchFamily="18" charset="0"/>
                          <a:ea typeface="Cambria" panose="02040503050406030204" pitchFamily="18" charset="0"/>
                        </a:rPr>
                        <a:t>1800 ÷ 12 = 150°</a:t>
                      </a:r>
                    </a:p>
                  </a:txBody>
                  <a:tcPr marL="74295" marR="74295" marT="37148" marB="37148" anchor="ct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966905498"/>
                  </p:ext>
                </p:extLst>
              </p:nvPr>
            </p:nvGraphicFramePr>
            <p:xfrm>
              <a:off x="5925394" y="722899"/>
              <a:ext cx="3812835" cy="4908283"/>
            </p:xfrm>
            <a:graphic>
              <a:graphicData uri="http://schemas.openxmlformats.org/drawingml/2006/table">
                <a:tbl>
                  <a:tblPr firstRow="1" bandRow="1">
                    <a:tableStyleId>{93296810-A885-4BE3-A3E7-6D5BEEA58F35}</a:tableStyleId>
                  </a:tblPr>
                  <a:tblGrid>
                    <a:gridCol w="337847">
                      <a:extLst>
                        <a:ext uri="{9D8B030D-6E8A-4147-A177-3AD203B41FA5}">
                          <a16:colId xmlns:a16="http://schemas.microsoft.com/office/drawing/2014/main" val="20000"/>
                        </a:ext>
                      </a:extLst>
                    </a:gridCol>
                    <a:gridCol w="888692">
                      <a:extLst>
                        <a:ext uri="{9D8B030D-6E8A-4147-A177-3AD203B41FA5}">
                          <a16:colId xmlns:a16="http://schemas.microsoft.com/office/drawing/2014/main" val="20001"/>
                        </a:ext>
                      </a:extLst>
                    </a:gridCol>
                    <a:gridCol w="2586296">
                      <a:extLst>
                        <a:ext uri="{9D8B030D-6E8A-4147-A177-3AD203B41FA5}">
                          <a16:colId xmlns:a16="http://schemas.microsoft.com/office/drawing/2014/main" val="20002"/>
                        </a:ext>
                      </a:extLst>
                    </a:gridCol>
                  </a:tblGrid>
                  <a:tr h="2824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ambria" panose="02040503050406030204" pitchFamily="18" charset="0"/>
                              <a:ea typeface="Cambria" panose="02040503050406030204" pitchFamily="18" charset="0"/>
                            </a:rPr>
                            <a:t>VOCABULARY</a:t>
                          </a:r>
                        </a:p>
                      </a:txBody>
                      <a:tcPr marL="74295" marR="74295" marT="37148" marB="37148"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66383">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Parallel lines to axis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Lines that are parallel to the x or y axis. E.g. y = 5 is parallel to the x axis (intersects at 5 on the y axis).</a:t>
                          </a:r>
                        </a:p>
                      </a:txBody>
                      <a:tcPr marL="74295" marR="74295" marT="37148" marB="37148" anchor="ctr"/>
                    </a:tc>
                    <a:extLst>
                      <a:ext uri="{0D108BD9-81ED-4DB2-BD59-A6C34878D82A}">
                        <a16:rowId xmlns:a16="http://schemas.microsoft.com/office/drawing/2014/main" val="10001"/>
                      </a:ext>
                    </a:extLst>
                  </a:tr>
                  <a:tr h="273815">
                    <a:tc>
                      <a:txBody>
                        <a:bodyPr/>
                        <a:lstStyle/>
                        <a:p>
                          <a:pPr algn="ctr"/>
                          <a:r>
                            <a:rPr lang="en-GB" sz="9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Mirror Line</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dk1"/>
                              </a:solidFill>
                              <a:effectLst/>
                              <a:latin typeface="Cambria" panose="02040503050406030204" pitchFamily="18" charset="0"/>
                              <a:ea typeface="Cambria" panose="02040503050406030204" pitchFamily="18" charset="0"/>
                              <a:cs typeface="+mn-cs"/>
                            </a:rPr>
                            <a:t>The line of reflection of the shape being reflected.</a:t>
                          </a:r>
                        </a:p>
                      </a:txBody>
                      <a:tcPr marL="74295" marR="74295" marT="37148" marB="37148" anchor="ctr"/>
                    </a:tc>
                    <a:extLst>
                      <a:ext uri="{0D108BD9-81ED-4DB2-BD59-A6C34878D82A}">
                        <a16:rowId xmlns:a16="http://schemas.microsoft.com/office/drawing/2014/main" val="1974824344"/>
                      </a:ext>
                    </a:extLst>
                  </a:tr>
                  <a:tr h="515445">
                    <a:tc>
                      <a:txBody>
                        <a:bodyPr/>
                        <a:lstStyle/>
                        <a:p>
                          <a:pPr algn="ctr"/>
                          <a:r>
                            <a:rPr lang="en-GB" sz="9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Column Vector</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 way of describing the movement of an object that give distance and direction. E.g. </a:t>
                          </a:r>
                          <a14:m>
                            <m:oMath xmlns:m="http://schemas.openxmlformats.org/officeDocument/2006/math">
                              <m:r>
                                <a:rPr lang="en-GB" sz="900" b="0" i="0" smtClean="0">
                                  <a:latin typeface="Cambria Math" panose="02040503050406030204" pitchFamily="18" charset="0"/>
                                  <a:ea typeface="Cambria" panose="02040503050406030204" pitchFamily="18" charset="0"/>
                                </a:rPr>
                                <m:t>(</m:t>
                              </m:r>
                              <m:m>
                                <m:mPr>
                                  <m:mcs>
                                    <m:mc>
                                      <m:mcPr>
                                        <m:count m:val="1"/>
                                        <m:mcJc m:val="center"/>
                                      </m:mcPr>
                                    </m:mc>
                                  </m:mcs>
                                  <m:ctrlPr>
                                    <a:rPr lang="en-GB" sz="900" i="1" smtClean="0">
                                      <a:latin typeface="Cambria Math" panose="02040503050406030204" pitchFamily="18" charset="0"/>
                                      <a:ea typeface="Cambria" panose="02040503050406030204" pitchFamily="18" charset="0"/>
                                    </a:rPr>
                                  </m:ctrlPr>
                                </m:mPr>
                                <m:mr>
                                  <m:e>
                                    <m:r>
                                      <m:rPr>
                                        <m:brk m:alnAt="7"/>
                                      </m:rPr>
                                      <a:rPr lang="en-GB" sz="900" b="0" i="1" smtClean="0">
                                        <a:latin typeface="Cambria Math" panose="02040503050406030204" pitchFamily="18" charset="0"/>
                                        <a:ea typeface="Cambria" panose="02040503050406030204" pitchFamily="18" charset="0"/>
                                      </a:rPr>
                                      <m:t>5</m:t>
                                    </m:r>
                                  </m:e>
                                </m:mr>
                                <m:mr>
                                  <m:e>
                                    <m:r>
                                      <a:rPr lang="en-GB" sz="900" b="0" i="1" smtClean="0">
                                        <a:latin typeface="Cambria Math" panose="02040503050406030204" pitchFamily="18" charset="0"/>
                                        <a:ea typeface="Cambria" panose="02040503050406030204" pitchFamily="18" charset="0"/>
                                      </a:rPr>
                                      <m:t>−2</m:t>
                                    </m:r>
                                  </m:e>
                                </m:mr>
                              </m:m>
                              <m:r>
                                <a:rPr lang="en-GB" sz="900" b="0" i="1" smtClean="0">
                                  <a:latin typeface="Cambria Math" panose="02040503050406030204" pitchFamily="18" charset="0"/>
                                  <a:ea typeface="Cambria" panose="02040503050406030204" pitchFamily="18" charset="0"/>
                                </a:rPr>
                                <m:t>)</m:t>
                              </m:r>
                            </m:oMath>
                          </a14:m>
                          <a:endParaRPr lang="en-GB" sz="900" dirty="0">
                            <a:latin typeface="Cambria" panose="02040503050406030204" pitchFamily="18" charset="0"/>
                            <a:ea typeface="Cambria" panose="02040503050406030204" pitchFamily="18" charset="0"/>
                          </a:endParaRPr>
                        </a:p>
                      </a:txBody>
                      <a:tcPr marL="74295" marR="74295" marT="37148" marB="37148" anchor="ctr"/>
                    </a:tc>
                    <a:extLst>
                      <a:ext uri="{0D108BD9-81ED-4DB2-BD59-A6C34878D82A}">
                        <a16:rowId xmlns:a16="http://schemas.microsoft.com/office/drawing/2014/main" val="10002"/>
                      </a:ext>
                    </a:extLst>
                  </a:tr>
                  <a:tr h="501334">
                    <a:tc>
                      <a:txBody>
                        <a:bodyPr/>
                        <a:lstStyle/>
                        <a:p>
                          <a:pPr algn="ctr"/>
                          <a:r>
                            <a:rPr lang="en-GB" sz="9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Bearings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 universal digit system that identifies position relevant to the poles of the planet.</a:t>
                          </a:r>
                        </a:p>
                      </a:txBody>
                      <a:tcPr marL="74295" marR="74295" marT="37148" marB="37148" anchor="ctr"/>
                    </a:tc>
                    <a:extLst>
                      <a:ext uri="{0D108BD9-81ED-4DB2-BD59-A6C34878D82A}">
                        <a16:rowId xmlns:a16="http://schemas.microsoft.com/office/drawing/2014/main" val="10003"/>
                      </a:ext>
                    </a:extLst>
                  </a:tr>
                  <a:tr h="474489">
                    <a:tc>
                      <a:txBody>
                        <a:bodyPr/>
                        <a:lstStyle/>
                        <a:p>
                          <a:pPr algn="ctr"/>
                          <a:r>
                            <a:rPr lang="en-GB" sz="900" dirty="0">
                              <a:latin typeface="Cambria" panose="02040503050406030204" pitchFamily="18" charset="0"/>
                              <a:ea typeface="Cambria" panose="02040503050406030204" pitchFamily="18" charset="0"/>
                            </a:rPr>
                            <a:t>5</a:t>
                          </a:r>
                        </a:p>
                      </a:txBody>
                      <a:tcPr marL="74295" marR="74295" marT="37148" marB="37148" anchor="ctr"/>
                    </a:tc>
                    <a:tc>
                      <a:txBody>
                        <a:bodyPr/>
                        <a:lstStyle/>
                        <a:p>
                          <a:r>
                            <a:rPr lang="en-GB" sz="900" dirty="0" err="1">
                              <a:latin typeface="Cambria" panose="02040503050406030204" pitchFamily="18" charset="0"/>
                              <a:ea typeface="Cambria" panose="02040503050406030204" pitchFamily="18" charset="0"/>
                            </a:rPr>
                            <a:t>CoR</a:t>
                          </a:r>
                          <a:endParaRPr lang="en-GB" sz="900" dirty="0">
                            <a:latin typeface="Cambria" panose="02040503050406030204" pitchFamily="18" charset="0"/>
                            <a:ea typeface="Cambria" panose="02040503050406030204" pitchFamily="18" charset="0"/>
                          </a:endParaRP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Centre of Rotation, a coordinate that acts as the point in which the shape will be rotated around.</a:t>
                          </a:r>
                        </a:p>
                      </a:txBody>
                      <a:tcPr marL="74295" marR="74295" marT="37148" marB="37148" anchor="ctr"/>
                    </a:tc>
                    <a:extLst>
                      <a:ext uri="{0D108BD9-81ED-4DB2-BD59-A6C34878D82A}">
                        <a16:rowId xmlns:a16="http://schemas.microsoft.com/office/drawing/2014/main" val="3100855966"/>
                      </a:ext>
                    </a:extLst>
                  </a:tr>
                  <a:tr h="566383">
                    <a:tc>
                      <a:txBody>
                        <a:bodyPr/>
                        <a:lstStyle/>
                        <a:p>
                          <a:pPr algn="ctr"/>
                          <a:r>
                            <a:rPr lang="en-GB" sz="900" dirty="0">
                              <a:latin typeface="Cambria" panose="02040503050406030204" pitchFamily="18" charset="0"/>
                              <a:ea typeface="Cambria" panose="02040503050406030204" pitchFamily="18" charset="0"/>
                            </a:rPr>
                            <a:t>6</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SSS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Side, Side, Side; identifies the type of congruency between triangles where all three sides are the same length and in the same position.</a:t>
                          </a:r>
                        </a:p>
                      </a:txBody>
                      <a:tcPr marL="74295" marR="74295" marT="37148" marB="37148" anchor="ctr"/>
                    </a:tc>
                    <a:extLst>
                      <a:ext uri="{0D108BD9-81ED-4DB2-BD59-A6C34878D82A}">
                        <a16:rowId xmlns:a16="http://schemas.microsoft.com/office/drawing/2014/main" val="10004"/>
                      </a:ext>
                    </a:extLst>
                  </a:tr>
                  <a:tr h="500859">
                    <a:tc>
                      <a:txBody>
                        <a:bodyPr/>
                        <a:lstStyle/>
                        <a:p>
                          <a:pPr algn="ctr"/>
                          <a:r>
                            <a:rPr lang="en-GB" sz="900" dirty="0">
                              <a:latin typeface="Cambria" panose="02040503050406030204" pitchFamily="18" charset="0"/>
                              <a:ea typeface="Cambria" panose="02040503050406030204" pitchFamily="18" charset="0"/>
                            </a:rPr>
                            <a:t>7</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SAS</a:t>
                          </a:r>
                        </a:p>
                      </a:txBody>
                      <a:tcPr marL="74295" marR="74295" marT="37148" marB="37148" anchor="ctr"/>
                    </a:tc>
                    <a:tc>
                      <a:txBody>
                        <a:bodyPr/>
                        <a:lstStyle/>
                        <a:p>
                          <a:pPr algn="l">
                            <a:lnSpc>
                              <a:spcPct val="107000"/>
                            </a:lnSpc>
                            <a:spcAft>
                              <a:spcPts val="800"/>
                            </a:spcAft>
                          </a:pPr>
                          <a:r>
                            <a:rPr lang="en-GB" sz="900" dirty="0">
                              <a:effectLst/>
                              <a:latin typeface="Cambria" panose="02040503050406030204" pitchFamily="18" charset="0"/>
                              <a:ea typeface="Cambria" panose="02040503050406030204" pitchFamily="18" charset="0"/>
                              <a:cs typeface="Times New Roman" panose="02020603050405020304" pitchFamily="18" charset="0"/>
                            </a:rPr>
                            <a:t>Side, Angle, Side; identifies the type of congruency between a pair of triangles. The two sides will be connected to the given angle.</a:t>
                          </a:r>
                        </a:p>
                      </a:txBody>
                      <a:tcPr marL="92869" marR="92869" marT="0" marB="0" anchor="ctr"/>
                    </a:tc>
                    <a:extLst>
                      <a:ext uri="{0D108BD9-81ED-4DB2-BD59-A6C34878D82A}">
                        <a16:rowId xmlns:a16="http://schemas.microsoft.com/office/drawing/2014/main" val="10005"/>
                      </a:ext>
                    </a:extLst>
                  </a:tr>
                  <a:tr h="500859">
                    <a:tc>
                      <a:txBody>
                        <a:bodyPr/>
                        <a:lstStyle/>
                        <a:p>
                          <a:pPr algn="ctr"/>
                          <a:r>
                            <a:rPr lang="en-GB" sz="900" dirty="0">
                              <a:latin typeface="Cambria" panose="02040503050406030204" pitchFamily="18" charset="0"/>
                              <a:ea typeface="Cambria" panose="02040503050406030204" pitchFamily="18" charset="0"/>
                            </a:rPr>
                            <a:t>8</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ASA</a:t>
                          </a:r>
                        </a:p>
                      </a:txBody>
                      <a:tcPr marL="74295" marR="74295" marT="37148" marB="37148" anchor="ctr"/>
                    </a:tc>
                    <a:tc>
                      <a:txBody>
                        <a:bodyPr/>
                        <a:lstStyle/>
                        <a:p>
                          <a:pPr algn="l">
                            <a:lnSpc>
                              <a:spcPct val="107000"/>
                            </a:lnSpc>
                            <a:spcAft>
                              <a:spcPts val="800"/>
                            </a:spcAft>
                          </a:pPr>
                          <a:r>
                            <a:rPr lang="en-GB" sz="900" dirty="0">
                              <a:effectLst/>
                              <a:latin typeface="Cambria" panose="02040503050406030204" pitchFamily="18" charset="0"/>
                              <a:ea typeface="Cambria" panose="02040503050406030204" pitchFamily="18" charset="0"/>
                              <a:cs typeface="Times New Roman" panose="02020603050405020304" pitchFamily="18" charset="0"/>
                            </a:rPr>
                            <a:t>Angle, Side, Angle; identifies the type of congruency between a pair of triangles. The two angles will be adjacent to the side.</a:t>
                          </a:r>
                        </a:p>
                      </a:txBody>
                      <a:tcPr marL="92869" marR="92869" marT="0" marB="0" anchor="ctr"/>
                    </a:tc>
                    <a:extLst>
                      <a:ext uri="{0D108BD9-81ED-4DB2-BD59-A6C34878D82A}">
                        <a16:rowId xmlns:a16="http://schemas.microsoft.com/office/drawing/2014/main" val="10007"/>
                      </a:ext>
                    </a:extLst>
                  </a:tr>
                  <a:tr h="726301">
                    <a:tc>
                      <a:txBody>
                        <a:bodyPr/>
                        <a:lstStyle/>
                        <a:p>
                          <a:pPr algn="ctr"/>
                          <a:r>
                            <a:rPr lang="en-GB" sz="900" dirty="0">
                              <a:latin typeface="Cambria" panose="02040503050406030204" pitchFamily="18" charset="0"/>
                              <a:ea typeface="Cambria" panose="02040503050406030204" pitchFamily="18" charset="0"/>
                            </a:rPr>
                            <a:t>9</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RHS</a:t>
                          </a:r>
                        </a:p>
                      </a:txBody>
                      <a:tcPr marL="74295" marR="74295" marT="37148" marB="37148" anchor="ctr"/>
                    </a:tc>
                    <a:tc>
                      <a:txBody>
                        <a:bodyPr/>
                        <a:lstStyle/>
                        <a:p>
                          <a:r>
                            <a:rPr lang="en-GB" sz="900" b="0" dirty="0">
                              <a:latin typeface="Cambria" panose="02040503050406030204" pitchFamily="18" charset="0"/>
                              <a:ea typeface="Cambria" panose="02040503050406030204" pitchFamily="18" charset="0"/>
                            </a:rPr>
                            <a:t>Right Angle Side; identifies the type of congruency between a pair of triangles. Both triangles will have a right angle, and the type will typically be opposite the angle.</a:t>
                          </a:r>
                        </a:p>
                      </a:txBody>
                      <a:tcPr marL="74295" marR="74295" marT="37148" marB="37148" anchor="ctr"/>
                    </a:tc>
                    <a:extLst>
                      <a:ext uri="{0D108BD9-81ED-4DB2-BD59-A6C34878D82A}">
                        <a16:rowId xmlns:a16="http://schemas.microsoft.com/office/drawing/2014/main" val="2448891142"/>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966905498"/>
                  </p:ext>
                </p:extLst>
              </p:nvPr>
            </p:nvGraphicFramePr>
            <p:xfrm>
              <a:off x="5925394" y="722899"/>
              <a:ext cx="3812835" cy="4908283"/>
            </p:xfrm>
            <a:graphic>
              <a:graphicData uri="http://schemas.openxmlformats.org/drawingml/2006/table">
                <a:tbl>
                  <a:tblPr firstRow="1" bandRow="1">
                    <a:tableStyleId>{93296810-A885-4BE3-A3E7-6D5BEEA58F35}</a:tableStyleId>
                  </a:tblPr>
                  <a:tblGrid>
                    <a:gridCol w="337847">
                      <a:extLst>
                        <a:ext uri="{9D8B030D-6E8A-4147-A177-3AD203B41FA5}">
                          <a16:colId xmlns:a16="http://schemas.microsoft.com/office/drawing/2014/main" val="20000"/>
                        </a:ext>
                      </a:extLst>
                    </a:gridCol>
                    <a:gridCol w="888692">
                      <a:extLst>
                        <a:ext uri="{9D8B030D-6E8A-4147-A177-3AD203B41FA5}">
                          <a16:colId xmlns:a16="http://schemas.microsoft.com/office/drawing/2014/main" val="20001"/>
                        </a:ext>
                      </a:extLst>
                    </a:gridCol>
                    <a:gridCol w="2586296">
                      <a:extLst>
                        <a:ext uri="{9D8B030D-6E8A-4147-A177-3AD203B41FA5}">
                          <a16:colId xmlns:a16="http://schemas.microsoft.com/office/drawing/2014/main" val="20002"/>
                        </a:ext>
                      </a:extLst>
                    </a:gridCol>
                  </a:tblGrid>
                  <a:tr h="2824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ambria" panose="02040503050406030204" pitchFamily="18" charset="0"/>
                              <a:ea typeface="Cambria" panose="02040503050406030204" pitchFamily="18" charset="0"/>
                            </a:rPr>
                            <a:t>VOCABULARY</a:t>
                          </a:r>
                        </a:p>
                      </a:txBody>
                      <a:tcPr marL="74295" marR="74295" marT="37148" marB="37148"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66383">
                    <a:tc>
                      <a:txBody>
                        <a:bodyPr/>
                        <a:lstStyle/>
                        <a:p>
                          <a:pPr algn="ctr"/>
                          <a:r>
                            <a:rPr lang="en-GB" sz="900" dirty="0">
                              <a:latin typeface="Cambria" panose="02040503050406030204" pitchFamily="18" charset="0"/>
                              <a:ea typeface="Cambria" panose="02040503050406030204" pitchFamily="18" charset="0"/>
                            </a:rPr>
                            <a:t>1</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Parallel lines to axis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Lines that are parallel to the x or y axis. E.g. y = 5 is parallel to the x axis (intersects at 5 on the y axis).</a:t>
                          </a:r>
                        </a:p>
                      </a:txBody>
                      <a:tcPr marL="74295" marR="74295" marT="37148" marB="37148" anchor="ctr"/>
                    </a:tc>
                    <a:extLst>
                      <a:ext uri="{0D108BD9-81ED-4DB2-BD59-A6C34878D82A}">
                        <a16:rowId xmlns:a16="http://schemas.microsoft.com/office/drawing/2014/main" val="10001"/>
                      </a:ext>
                    </a:extLst>
                  </a:tr>
                  <a:tr h="273815">
                    <a:tc>
                      <a:txBody>
                        <a:bodyPr/>
                        <a:lstStyle/>
                        <a:p>
                          <a:pPr algn="ctr"/>
                          <a:r>
                            <a:rPr lang="en-GB" sz="900" dirty="0">
                              <a:latin typeface="Cambria" panose="02040503050406030204" pitchFamily="18" charset="0"/>
                              <a:ea typeface="Cambria" panose="02040503050406030204" pitchFamily="18" charset="0"/>
                            </a:rPr>
                            <a:t>2</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Mirror Line</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dk1"/>
                              </a:solidFill>
                              <a:effectLst/>
                              <a:latin typeface="Cambria" panose="02040503050406030204" pitchFamily="18" charset="0"/>
                              <a:ea typeface="Cambria" panose="02040503050406030204" pitchFamily="18" charset="0"/>
                              <a:cs typeface="+mn-cs"/>
                            </a:rPr>
                            <a:t>The line of reflection of the shape being reflected.</a:t>
                          </a:r>
                        </a:p>
                      </a:txBody>
                      <a:tcPr marL="74295" marR="74295" marT="37148" marB="37148" anchor="ctr"/>
                    </a:tc>
                    <a:extLst>
                      <a:ext uri="{0D108BD9-81ED-4DB2-BD59-A6C34878D82A}">
                        <a16:rowId xmlns:a16="http://schemas.microsoft.com/office/drawing/2014/main" val="1974824344"/>
                      </a:ext>
                    </a:extLst>
                  </a:tr>
                  <a:tr h="515445">
                    <a:tc>
                      <a:txBody>
                        <a:bodyPr/>
                        <a:lstStyle/>
                        <a:p>
                          <a:pPr algn="ctr"/>
                          <a:r>
                            <a:rPr lang="en-GB" sz="900" dirty="0">
                              <a:latin typeface="Cambria" panose="02040503050406030204" pitchFamily="18" charset="0"/>
                              <a:ea typeface="Cambria" panose="02040503050406030204" pitchFamily="18" charset="0"/>
                            </a:rPr>
                            <a:t>3</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Column Vector</a:t>
                          </a:r>
                        </a:p>
                      </a:txBody>
                      <a:tcPr marL="74295" marR="74295" marT="37148" marB="37148" anchor="ctr"/>
                    </a:tc>
                    <a:tc>
                      <a:txBody>
                        <a:bodyPr/>
                        <a:lstStyle/>
                        <a:p>
                          <a:endParaRPr lang="en-US"/>
                        </a:p>
                      </a:txBody>
                      <a:tcPr marL="74295" marR="74295" marT="37148" marB="37148" anchor="ctr">
                        <a:blipFill>
                          <a:blip r:embed="rId4"/>
                          <a:stretch>
                            <a:fillRect l="-47765" t="-217647" r="-941" b="-634118"/>
                          </a:stretch>
                        </a:blipFill>
                      </a:tcPr>
                    </a:tc>
                    <a:extLst>
                      <a:ext uri="{0D108BD9-81ED-4DB2-BD59-A6C34878D82A}">
                        <a16:rowId xmlns:a16="http://schemas.microsoft.com/office/drawing/2014/main" val="10002"/>
                      </a:ext>
                    </a:extLst>
                  </a:tr>
                  <a:tr h="501334">
                    <a:tc>
                      <a:txBody>
                        <a:bodyPr/>
                        <a:lstStyle/>
                        <a:p>
                          <a:pPr algn="ctr"/>
                          <a:r>
                            <a:rPr lang="en-GB" sz="900" dirty="0">
                              <a:latin typeface="Cambria" panose="02040503050406030204" pitchFamily="18" charset="0"/>
                              <a:ea typeface="Cambria" panose="02040503050406030204" pitchFamily="18" charset="0"/>
                            </a:rPr>
                            <a:t>4</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Bearings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 universal digit system that identifies position relevant to the poles of the planet.</a:t>
                          </a:r>
                        </a:p>
                      </a:txBody>
                      <a:tcPr marL="74295" marR="74295" marT="37148" marB="37148" anchor="ctr"/>
                    </a:tc>
                    <a:extLst>
                      <a:ext uri="{0D108BD9-81ED-4DB2-BD59-A6C34878D82A}">
                        <a16:rowId xmlns:a16="http://schemas.microsoft.com/office/drawing/2014/main" val="10003"/>
                      </a:ext>
                    </a:extLst>
                  </a:tr>
                  <a:tr h="474489">
                    <a:tc>
                      <a:txBody>
                        <a:bodyPr/>
                        <a:lstStyle/>
                        <a:p>
                          <a:pPr algn="ctr"/>
                          <a:r>
                            <a:rPr lang="en-GB" sz="900" dirty="0">
                              <a:latin typeface="Cambria" panose="02040503050406030204" pitchFamily="18" charset="0"/>
                              <a:ea typeface="Cambria" panose="02040503050406030204" pitchFamily="18" charset="0"/>
                            </a:rPr>
                            <a:t>5</a:t>
                          </a:r>
                        </a:p>
                      </a:txBody>
                      <a:tcPr marL="74295" marR="74295" marT="37148" marB="37148" anchor="ctr"/>
                    </a:tc>
                    <a:tc>
                      <a:txBody>
                        <a:bodyPr/>
                        <a:lstStyle/>
                        <a:p>
                          <a:r>
                            <a:rPr lang="en-GB" sz="900" dirty="0" err="1">
                              <a:latin typeface="Cambria" panose="02040503050406030204" pitchFamily="18" charset="0"/>
                              <a:ea typeface="Cambria" panose="02040503050406030204" pitchFamily="18" charset="0"/>
                            </a:rPr>
                            <a:t>CoR</a:t>
                          </a:r>
                          <a:endParaRPr lang="en-GB" sz="900" dirty="0">
                            <a:latin typeface="Cambria" panose="02040503050406030204" pitchFamily="18" charset="0"/>
                            <a:ea typeface="Cambria" panose="02040503050406030204" pitchFamily="18" charset="0"/>
                          </a:endParaRP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Centre of Rotation, a coordinate that acts as the point in which the shape will be rotated around.</a:t>
                          </a:r>
                        </a:p>
                      </a:txBody>
                      <a:tcPr marL="74295" marR="74295" marT="37148" marB="37148" anchor="ctr"/>
                    </a:tc>
                    <a:extLst>
                      <a:ext uri="{0D108BD9-81ED-4DB2-BD59-A6C34878D82A}">
                        <a16:rowId xmlns:a16="http://schemas.microsoft.com/office/drawing/2014/main" val="3100855966"/>
                      </a:ext>
                    </a:extLst>
                  </a:tr>
                  <a:tr h="566383">
                    <a:tc>
                      <a:txBody>
                        <a:bodyPr/>
                        <a:lstStyle/>
                        <a:p>
                          <a:pPr algn="ctr"/>
                          <a:r>
                            <a:rPr lang="en-GB" sz="900" dirty="0">
                              <a:latin typeface="Cambria" panose="02040503050406030204" pitchFamily="18" charset="0"/>
                              <a:ea typeface="Cambria" panose="02040503050406030204" pitchFamily="18" charset="0"/>
                            </a:rPr>
                            <a:t>6</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SSS</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Side, Side, Side; identifies the type of congruency between triangles where all three sides are the same length and in the same position.</a:t>
                          </a:r>
                        </a:p>
                      </a:txBody>
                      <a:tcPr marL="74295" marR="74295" marT="37148" marB="37148" anchor="ctr"/>
                    </a:tc>
                    <a:extLst>
                      <a:ext uri="{0D108BD9-81ED-4DB2-BD59-A6C34878D82A}">
                        <a16:rowId xmlns:a16="http://schemas.microsoft.com/office/drawing/2014/main" val="10004"/>
                      </a:ext>
                    </a:extLst>
                  </a:tr>
                  <a:tr h="500859">
                    <a:tc>
                      <a:txBody>
                        <a:bodyPr/>
                        <a:lstStyle/>
                        <a:p>
                          <a:pPr algn="ctr"/>
                          <a:r>
                            <a:rPr lang="en-GB" sz="900" dirty="0">
                              <a:latin typeface="Cambria" panose="02040503050406030204" pitchFamily="18" charset="0"/>
                              <a:ea typeface="Cambria" panose="02040503050406030204" pitchFamily="18" charset="0"/>
                            </a:rPr>
                            <a:t>7</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SAS</a:t>
                          </a:r>
                        </a:p>
                      </a:txBody>
                      <a:tcPr marL="74295" marR="74295" marT="37148" marB="37148" anchor="ctr"/>
                    </a:tc>
                    <a:tc>
                      <a:txBody>
                        <a:bodyPr/>
                        <a:lstStyle/>
                        <a:p>
                          <a:pPr algn="l">
                            <a:lnSpc>
                              <a:spcPct val="107000"/>
                            </a:lnSpc>
                            <a:spcAft>
                              <a:spcPts val="800"/>
                            </a:spcAft>
                          </a:pPr>
                          <a:r>
                            <a:rPr lang="en-GB" sz="900" dirty="0">
                              <a:effectLst/>
                              <a:latin typeface="Cambria" panose="02040503050406030204" pitchFamily="18" charset="0"/>
                              <a:ea typeface="Cambria" panose="02040503050406030204" pitchFamily="18" charset="0"/>
                              <a:cs typeface="Times New Roman" panose="02020603050405020304" pitchFamily="18" charset="0"/>
                            </a:rPr>
                            <a:t>Side, Angle, Side; identifies the type of congruency between a pair of triangles. The two sides will be connected to the given angle.</a:t>
                          </a:r>
                        </a:p>
                      </a:txBody>
                      <a:tcPr marL="92869" marR="92869" marT="0" marB="0" anchor="ctr"/>
                    </a:tc>
                    <a:extLst>
                      <a:ext uri="{0D108BD9-81ED-4DB2-BD59-A6C34878D82A}">
                        <a16:rowId xmlns:a16="http://schemas.microsoft.com/office/drawing/2014/main" val="10005"/>
                      </a:ext>
                    </a:extLst>
                  </a:tr>
                  <a:tr h="500859">
                    <a:tc>
                      <a:txBody>
                        <a:bodyPr/>
                        <a:lstStyle/>
                        <a:p>
                          <a:pPr algn="ctr"/>
                          <a:r>
                            <a:rPr lang="en-GB" sz="900" dirty="0">
                              <a:latin typeface="Cambria" panose="02040503050406030204" pitchFamily="18" charset="0"/>
                              <a:ea typeface="Cambria" panose="02040503050406030204" pitchFamily="18" charset="0"/>
                            </a:rPr>
                            <a:t>8</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ASA</a:t>
                          </a:r>
                        </a:p>
                      </a:txBody>
                      <a:tcPr marL="74295" marR="74295" marT="37148" marB="37148" anchor="ctr"/>
                    </a:tc>
                    <a:tc>
                      <a:txBody>
                        <a:bodyPr/>
                        <a:lstStyle/>
                        <a:p>
                          <a:pPr algn="l">
                            <a:lnSpc>
                              <a:spcPct val="107000"/>
                            </a:lnSpc>
                            <a:spcAft>
                              <a:spcPts val="800"/>
                            </a:spcAft>
                          </a:pPr>
                          <a:r>
                            <a:rPr lang="en-GB" sz="900" dirty="0">
                              <a:effectLst/>
                              <a:latin typeface="Cambria" panose="02040503050406030204" pitchFamily="18" charset="0"/>
                              <a:ea typeface="Cambria" panose="02040503050406030204" pitchFamily="18" charset="0"/>
                              <a:cs typeface="Times New Roman" panose="02020603050405020304" pitchFamily="18" charset="0"/>
                            </a:rPr>
                            <a:t>Angle, Side, Angle; identifies the type of congruency between a pair of triangles. The two angles will be adjacent to the side.</a:t>
                          </a:r>
                        </a:p>
                      </a:txBody>
                      <a:tcPr marL="92869" marR="92869" marT="0" marB="0" anchor="ctr"/>
                    </a:tc>
                    <a:extLst>
                      <a:ext uri="{0D108BD9-81ED-4DB2-BD59-A6C34878D82A}">
                        <a16:rowId xmlns:a16="http://schemas.microsoft.com/office/drawing/2014/main" val="10007"/>
                      </a:ext>
                    </a:extLst>
                  </a:tr>
                  <a:tr h="726301">
                    <a:tc>
                      <a:txBody>
                        <a:bodyPr/>
                        <a:lstStyle/>
                        <a:p>
                          <a:pPr algn="ctr"/>
                          <a:r>
                            <a:rPr lang="en-GB" sz="900" dirty="0">
                              <a:latin typeface="Cambria" panose="02040503050406030204" pitchFamily="18" charset="0"/>
                              <a:ea typeface="Cambria" panose="02040503050406030204" pitchFamily="18" charset="0"/>
                            </a:rPr>
                            <a:t>9</a:t>
                          </a:r>
                        </a:p>
                      </a:txBody>
                      <a:tcPr marL="74295" marR="74295" marT="37148" marB="37148" anchor="ctr"/>
                    </a:tc>
                    <a:tc>
                      <a:txBody>
                        <a:bodyPr/>
                        <a:lstStyle/>
                        <a:p>
                          <a:r>
                            <a:rPr lang="en-GB" sz="900" dirty="0">
                              <a:latin typeface="Cambria" panose="02040503050406030204" pitchFamily="18" charset="0"/>
                              <a:ea typeface="Cambria" panose="02040503050406030204" pitchFamily="18" charset="0"/>
                            </a:rPr>
                            <a:t>RHS</a:t>
                          </a:r>
                        </a:p>
                      </a:txBody>
                      <a:tcPr marL="74295" marR="74295" marT="37148" marB="37148" anchor="ctr"/>
                    </a:tc>
                    <a:tc>
                      <a:txBody>
                        <a:bodyPr/>
                        <a:lstStyle/>
                        <a:p>
                          <a:r>
                            <a:rPr lang="en-GB" sz="900" b="0" dirty="0">
                              <a:latin typeface="Cambria" panose="02040503050406030204" pitchFamily="18" charset="0"/>
                              <a:ea typeface="Cambria" panose="02040503050406030204" pitchFamily="18" charset="0"/>
                            </a:rPr>
                            <a:t>Right Angle Side; identifies the type of congruency between a pair of triangles. Both triangles will have a right angle, and the type will typically be opposite the angle.</a:t>
                          </a:r>
                        </a:p>
                      </a:txBody>
                      <a:tcPr marL="74295" marR="74295" marT="37148" marB="37148" anchor="ctr"/>
                    </a:tc>
                    <a:extLst>
                      <a:ext uri="{0D108BD9-81ED-4DB2-BD59-A6C34878D82A}">
                        <a16:rowId xmlns:a16="http://schemas.microsoft.com/office/drawing/2014/main" val="2448891142"/>
                      </a:ext>
                    </a:extLst>
                  </a:tr>
                </a:tbl>
              </a:graphicData>
            </a:graphic>
          </p:graphicFrame>
        </mc:Fallback>
      </mc:AlternateContent>
      <p:graphicFrame>
        <p:nvGraphicFramePr>
          <p:cNvPr id="13" name="Table 12"/>
          <p:cNvGraphicFramePr>
            <a:graphicFrameLocks noGrp="1"/>
          </p:cNvGraphicFramePr>
          <p:nvPr>
            <p:extLst>
              <p:ext uri="{D42A27DB-BD31-4B8C-83A1-F6EECF244321}">
                <p14:modId xmlns:p14="http://schemas.microsoft.com/office/powerpoint/2010/main" val="1425407432"/>
              </p:ext>
            </p:extLst>
          </p:nvPr>
        </p:nvGraphicFramePr>
        <p:xfrm>
          <a:off x="4052836" y="4856857"/>
          <a:ext cx="1744888" cy="1939631"/>
        </p:xfrm>
        <a:graphic>
          <a:graphicData uri="http://schemas.openxmlformats.org/drawingml/2006/table">
            <a:tbl>
              <a:tblPr firstRow="1" bandRow="1">
                <a:tableStyleId>{F5AB1C69-6EDB-4FF4-983F-18BD219EF322}</a:tableStyleId>
              </a:tblPr>
              <a:tblGrid>
                <a:gridCol w="1744888">
                  <a:extLst>
                    <a:ext uri="{9D8B030D-6E8A-4147-A177-3AD203B41FA5}">
                      <a16:colId xmlns:a16="http://schemas.microsoft.com/office/drawing/2014/main" val="20000"/>
                    </a:ext>
                  </a:extLst>
                </a:gridCol>
              </a:tblGrid>
              <a:tr h="375402">
                <a:tc>
                  <a:txBody>
                    <a:bodyPr/>
                    <a:lstStyle/>
                    <a:p>
                      <a:pPr algn="ctr"/>
                      <a:r>
                        <a:rPr lang="en-GB" sz="900" dirty="0">
                          <a:latin typeface="Cambria" panose="02040503050406030204" pitchFamily="18" charset="0"/>
                          <a:ea typeface="Cambria" panose="02040503050406030204" pitchFamily="18" charset="0"/>
                        </a:rPr>
                        <a:t>IDENTIFYING CONGRUENCY </a:t>
                      </a:r>
                      <a:r>
                        <a:rPr lang="en-GB" sz="800" dirty="0">
                          <a:latin typeface="Cambria" panose="02040503050406030204" pitchFamily="18" charset="0"/>
                          <a:ea typeface="Cambria" panose="02040503050406030204" pitchFamily="18" charset="0"/>
                        </a:rPr>
                        <a:t>IN </a:t>
                      </a:r>
                      <a:r>
                        <a:rPr lang="en-GB" sz="900" dirty="0">
                          <a:latin typeface="Cambria" panose="02040503050406030204" pitchFamily="18" charset="0"/>
                          <a:ea typeface="Cambria" panose="02040503050406030204" pitchFamily="18" charset="0"/>
                        </a:rPr>
                        <a:t>TRIANGLES</a:t>
                      </a:r>
                      <a:endParaRPr lang="en-GB" sz="800" dirty="0">
                        <a:latin typeface="Cambria" panose="02040503050406030204" pitchFamily="18" charset="0"/>
                        <a:ea typeface="Cambria" panose="02040503050406030204" pitchFamily="18" charset="0"/>
                      </a:endParaRPr>
                    </a:p>
                  </a:txBody>
                  <a:tcPr marL="74295" marR="74295" marT="37148" marB="37148"/>
                </a:tc>
                <a:extLst>
                  <a:ext uri="{0D108BD9-81ED-4DB2-BD59-A6C34878D82A}">
                    <a16:rowId xmlns:a16="http://schemas.microsoft.com/office/drawing/2014/main" val="10000"/>
                  </a:ext>
                </a:extLst>
              </a:tr>
              <a:tr h="1564229">
                <a:tc>
                  <a:txBody>
                    <a:bodyPr/>
                    <a:lstStyle/>
                    <a:p>
                      <a:endParaRPr lang="en-GB" sz="800" dirty="0">
                        <a:latin typeface="Cambria" panose="02040503050406030204" pitchFamily="18" charset="0"/>
                        <a:ea typeface="Cambria" panose="02040503050406030204" pitchFamily="18" charset="0"/>
                      </a:endParaRPr>
                    </a:p>
                  </a:txBody>
                  <a:tcPr marL="74295" marR="74295" marT="37148" marB="37148"/>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03405038"/>
              </p:ext>
            </p:extLst>
          </p:nvPr>
        </p:nvGraphicFramePr>
        <p:xfrm>
          <a:off x="4052836" y="2615868"/>
          <a:ext cx="1744888" cy="2159770"/>
        </p:xfrm>
        <a:graphic>
          <a:graphicData uri="http://schemas.openxmlformats.org/drawingml/2006/table">
            <a:tbl>
              <a:tblPr firstRow="1" bandRow="1">
                <a:tableStyleId>{F5AB1C69-6EDB-4FF4-983F-18BD219EF322}</a:tableStyleId>
              </a:tblPr>
              <a:tblGrid>
                <a:gridCol w="1744888">
                  <a:extLst>
                    <a:ext uri="{9D8B030D-6E8A-4147-A177-3AD203B41FA5}">
                      <a16:colId xmlns:a16="http://schemas.microsoft.com/office/drawing/2014/main" val="20000"/>
                    </a:ext>
                  </a:extLst>
                </a:gridCol>
              </a:tblGrid>
              <a:tr h="403572">
                <a:tc>
                  <a:txBody>
                    <a:bodyPr/>
                    <a:lstStyle/>
                    <a:p>
                      <a:pPr algn="ctr"/>
                      <a:r>
                        <a:rPr lang="en-GB" sz="900" dirty="0">
                          <a:latin typeface="Cambria" panose="02040503050406030204" pitchFamily="18" charset="0"/>
                          <a:ea typeface="Cambria" panose="02040503050406030204" pitchFamily="18" charset="0"/>
                        </a:rPr>
                        <a:t>QUADRATIC GRAPH</a:t>
                      </a:r>
                    </a:p>
                  </a:txBody>
                  <a:tcPr marL="74295" marR="74295" marT="37148" marB="37148"/>
                </a:tc>
                <a:extLst>
                  <a:ext uri="{0D108BD9-81ED-4DB2-BD59-A6C34878D82A}">
                    <a16:rowId xmlns:a16="http://schemas.microsoft.com/office/drawing/2014/main" val="10000"/>
                  </a:ext>
                </a:extLst>
              </a:tr>
              <a:tr h="1756198">
                <a:tc>
                  <a:txBody>
                    <a:bodyPr/>
                    <a:lstStyle/>
                    <a:p>
                      <a:endParaRPr lang="en-GB" sz="1300" b="1" dirty="0">
                        <a:solidFill>
                          <a:srgbClr val="FF0000"/>
                        </a:solidFill>
                        <a:latin typeface="Cambria" panose="02040503050406030204" pitchFamily="18" charset="0"/>
                        <a:ea typeface="Cambria" panose="02040503050406030204" pitchFamily="18" charset="0"/>
                      </a:endParaRPr>
                    </a:p>
                  </a:txBody>
                  <a:tcPr marL="74295" marR="74295" marT="37148" marB="37148"/>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23975827"/>
              </p:ext>
            </p:extLst>
          </p:nvPr>
        </p:nvGraphicFramePr>
        <p:xfrm>
          <a:off x="4097532" y="722898"/>
          <a:ext cx="1700192" cy="1866843"/>
        </p:xfrm>
        <a:graphic>
          <a:graphicData uri="http://schemas.openxmlformats.org/drawingml/2006/table">
            <a:tbl>
              <a:tblPr firstRow="1" bandRow="1">
                <a:tableStyleId>{F5AB1C69-6EDB-4FF4-983F-18BD219EF322}</a:tableStyleId>
              </a:tblPr>
              <a:tblGrid>
                <a:gridCol w="1700192">
                  <a:extLst>
                    <a:ext uri="{9D8B030D-6E8A-4147-A177-3AD203B41FA5}">
                      <a16:colId xmlns:a16="http://schemas.microsoft.com/office/drawing/2014/main" val="20000"/>
                    </a:ext>
                  </a:extLst>
                </a:gridCol>
              </a:tblGrid>
              <a:tr h="339577">
                <a:tc>
                  <a:txBody>
                    <a:bodyPr/>
                    <a:lstStyle/>
                    <a:p>
                      <a:pPr algn="ctr"/>
                      <a:r>
                        <a:rPr lang="en-GB" sz="900" dirty="0">
                          <a:latin typeface="Cambria" panose="02040503050406030204" pitchFamily="18" charset="0"/>
                          <a:ea typeface="Cambria" panose="02040503050406030204" pitchFamily="18" charset="0"/>
                        </a:rPr>
                        <a:t>BEARING OB FROM A</a:t>
                      </a:r>
                    </a:p>
                  </a:txBody>
                  <a:tcPr marL="74295" marR="74295" marT="37148" marB="37148"/>
                </a:tc>
                <a:extLst>
                  <a:ext uri="{0D108BD9-81ED-4DB2-BD59-A6C34878D82A}">
                    <a16:rowId xmlns:a16="http://schemas.microsoft.com/office/drawing/2014/main" val="10000"/>
                  </a:ext>
                </a:extLst>
              </a:tr>
              <a:tr h="1527266">
                <a:tc>
                  <a:txBody>
                    <a:bodyPr/>
                    <a:lstStyle/>
                    <a:p>
                      <a:endParaRPr lang="en-GB" sz="800" dirty="0">
                        <a:latin typeface="Cambria" panose="02040503050406030204" pitchFamily="18" charset="0"/>
                        <a:ea typeface="Cambria" panose="02040503050406030204" pitchFamily="18" charset="0"/>
                      </a:endParaRPr>
                    </a:p>
                  </a:txBody>
                  <a:tcPr marL="74295" marR="74295" marT="37148" marB="37148"/>
                </a:tc>
                <a:extLst>
                  <a:ext uri="{0D108BD9-81ED-4DB2-BD59-A6C34878D82A}">
                    <a16:rowId xmlns:a16="http://schemas.microsoft.com/office/drawing/2014/main" val="10001"/>
                  </a:ext>
                </a:extLst>
              </a:tr>
            </a:tbl>
          </a:graphicData>
        </a:graphic>
      </p:graphicFrame>
      <p:sp>
        <p:nvSpPr>
          <p:cNvPr id="31" name="AutoShape 12" descr="Greatest Common Factor">
            <a:extLst>
              <a:ext uri="{FF2B5EF4-FFF2-40B4-BE49-F238E27FC236}">
                <a16:creationId xmlns:a16="http://schemas.microsoft.com/office/drawing/2014/main" id="{62417EA9-FD29-3AB4-6973-010899727CFD}"/>
              </a:ext>
            </a:extLst>
          </p:cNvPr>
          <p:cNvSpPr>
            <a:spLocks noChangeAspect="1" noChangeArrowheads="1"/>
          </p:cNvSpPr>
          <p:nvPr/>
        </p:nvSpPr>
        <p:spPr bwMode="auto">
          <a:xfrm>
            <a:off x="4829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463"/>
          </a:p>
        </p:txBody>
      </p:sp>
      <p:pic>
        <p:nvPicPr>
          <p:cNvPr id="2" name="Picture 2" descr="Bearings Worksheets | Bearings ...">
            <a:extLst>
              <a:ext uri="{FF2B5EF4-FFF2-40B4-BE49-F238E27FC236}">
                <a16:creationId xmlns:a16="http://schemas.microsoft.com/office/drawing/2014/main" id="{B62CF7B1-F2AE-AFBC-3BE7-4367806DB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798" y="1153184"/>
            <a:ext cx="1596229" cy="1354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ING QUADRATIC FUNCTIONS USING A TABLE OF VALUES">
            <a:extLst>
              <a:ext uri="{FF2B5EF4-FFF2-40B4-BE49-F238E27FC236}">
                <a16:creationId xmlns:a16="http://schemas.microsoft.com/office/drawing/2014/main" id="{56F40041-E7F5-B9DB-7075-67773DF064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643" t="5950" r="18661" b="8730"/>
          <a:stretch/>
        </p:blipFill>
        <p:spPr bwMode="auto">
          <a:xfrm>
            <a:off x="4097532" y="3177039"/>
            <a:ext cx="1620116" cy="14193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gruent Triangles – Definition, Properties, Proof, Examples">
            <a:extLst>
              <a:ext uri="{FF2B5EF4-FFF2-40B4-BE49-F238E27FC236}">
                <a16:creationId xmlns:a16="http://schemas.microsoft.com/office/drawing/2014/main" id="{C8DEC3C4-D2CD-8373-12E9-DD7E3CAA37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9252"/>
          <a:stretch/>
        </p:blipFill>
        <p:spPr bwMode="auto">
          <a:xfrm>
            <a:off x="4097646" y="5422024"/>
            <a:ext cx="1610570" cy="12932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ACE5AA9-B9A0-429E-A51E-C595B961DAE5}"/>
              </a:ext>
            </a:extLst>
          </p:cNvPr>
          <p:cNvSpPr txBox="1"/>
          <p:nvPr/>
        </p:nvSpPr>
        <p:spPr>
          <a:xfrm>
            <a:off x="8680025" y="125660"/>
            <a:ext cx="1026435" cy="400110"/>
          </a:xfrm>
          <a:prstGeom prst="rect">
            <a:avLst/>
          </a:prstGeom>
          <a:noFill/>
        </p:spPr>
        <p:txBody>
          <a:bodyPr wrap="none" rtlCol="0">
            <a:spAutoFit/>
          </a:bodyPr>
          <a:lstStyle/>
          <a:p>
            <a:r>
              <a:rPr lang="en-GB" sz="2000" b="1" dirty="0">
                <a:latin typeface="Cambria" panose="02040503050406030204" pitchFamily="18" charset="0"/>
                <a:ea typeface="Cambria" panose="02040503050406030204" pitchFamily="18" charset="0"/>
              </a:rPr>
              <a:t>MATHS</a:t>
            </a:r>
          </a:p>
        </p:txBody>
      </p:sp>
    </p:spTree>
    <p:custDataLst>
      <p:tags r:id="rId1"/>
    </p:custDataLst>
    <p:extLst>
      <p:ext uri="{BB962C8B-B14F-4D97-AF65-F5344CB8AC3E}">
        <p14:creationId xmlns:p14="http://schemas.microsoft.com/office/powerpoint/2010/main" val="189489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939972-C822-037E-9B2A-BD76E23396B3}"/>
              </a:ext>
            </a:extLst>
          </p:cNvPr>
          <p:cNvSpPr txBox="1"/>
          <p:nvPr/>
        </p:nvSpPr>
        <p:spPr>
          <a:xfrm>
            <a:off x="8416031" y="37444"/>
            <a:ext cx="1381904"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SCIENCE</a:t>
            </a:r>
          </a:p>
        </p:txBody>
      </p:sp>
      <p:sp>
        <p:nvSpPr>
          <p:cNvPr id="12" name="TextBox 11">
            <a:extLst>
              <a:ext uri="{FF2B5EF4-FFF2-40B4-BE49-F238E27FC236}">
                <a16:creationId xmlns:a16="http://schemas.microsoft.com/office/drawing/2014/main" id="{C07EFF76-A939-43BB-B63E-B3851DF65777}"/>
              </a:ext>
            </a:extLst>
          </p:cNvPr>
          <p:cNvSpPr txBox="1"/>
          <p:nvPr/>
        </p:nvSpPr>
        <p:spPr>
          <a:xfrm>
            <a:off x="108065" y="27381"/>
            <a:ext cx="9227630" cy="353943"/>
          </a:xfrm>
          <a:prstGeom prst="rect">
            <a:avLst/>
          </a:prstGeom>
          <a:noFill/>
        </p:spPr>
        <p:txBody>
          <a:bodyPr wrap="square" rtlCol="0">
            <a:spAutoFit/>
          </a:bodyPr>
          <a:lstStyle/>
          <a:p>
            <a:r>
              <a:rPr lang="en-GB" sz="1700" b="1" dirty="0">
                <a:latin typeface="Cambria"/>
                <a:ea typeface="Cambria" panose="02040503050406030204" pitchFamily="18" charset="0"/>
              </a:rPr>
              <a:t>| </a:t>
            </a:r>
            <a:r>
              <a:rPr lang="en-GB" sz="1700" b="1" dirty="0">
                <a:latin typeface="Cambria" panose="02040503050406030204" pitchFamily="18" charset="0"/>
                <a:ea typeface="Cambria" panose="02040503050406030204" pitchFamily="18" charset="0"/>
              </a:rPr>
              <a:t>Year 9 | Term 5 | Why can you not find every type of fossil in all kinds of rock?</a:t>
            </a:r>
          </a:p>
        </p:txBody>
      </p:sp>
      <p:graphicFrame>
        <p:nvGraphicFramePr>
          <p:cNvPr id="25" name="Table 24">
            <a:extLst>
              <a:ext uri="{FF2B5EF4-FFF2-40B4-BE49-F238E27FC236}">
                <a16:creationId xmlns:a16="http://schemas.microsoft.com/office/drawing/2014/main" id="{80C3DBE4-6E1D-40C0-BD23-CBDB35A733B6}"/>
              </a:ext>
            </a:extLst>
          </p:cNvPr>
          <p:cNvGraphicFramePr>
            <a:graphicFrameLocks noGrp="1"/>
          </p:cNvGraphicFramePr>
          <p:nvPr/>
        </p:nvGraphicFramePr>
        <p:xfrm>
          <a:off x="154002" y="333182"/>
          <a:ext cx="3789292" cy="1338360"/>
        </p:xfrm>
        <a:graphic>
          <a:graphicData uri="http://schemas.openxmlformats.org/drawingml/2006/table">
            <a:tbl>
              <a:tblPr firstRow="1" bandRow="1">
                <a:tableStyleId>{5C22544A-7EE6-4342-B048-85BDC9FD1C3A}</a:tableStyleId>
              </a:tblPr>
              <a:tblGrid>
                <a:gridCol w="318864">
                  <a:extLst>
                    <a:ext uri="{9D8B030D-6E8A-4147-A177-3AD203B41FA5}">
                      <a16:colId xmlns:a16="http://schemas.microsoft.com/office/drawing/2014/main" val="20000"/>
                    </a:ext>
                  </a:extLst>
                </a:gridCol>
                <a:gridCol w="1233563">
                  <a:extLst>
                    <a:ext uri="{9D8B030D-6E8A-4147-A177-3AD203B41FA5}">
                      <a16:colId xmlns:a16="http://schemas.microsoft.com/office/drawing/2014/main" val="20001"/>
                    </a:ext>
                  </a:extLst>
                </a:gridCol>
                <a:gridCol w="2236865">
                  <a:extLst>
                    <a:ext uri="{9D8B030D-6E8A-4147-A177-3AD203B41FA5}">
                      <a16:colId xmlns:a16="http://schemas.microsoft.com/office/drawing/2014/main" val="20002"/>
                    </a:ext>
                  </a:extLst>
                </a:gridCol>
              </a:tblGrid>
              <a:tr h="314040">
                <a:tc gridSpan="3">
                  <a:txBody>
                    <a:bodyPr/>
                    <a:lstStyle/>
                    <a:p>
                      <a:pPr algn="ctr"/>
                      <a:r>
                        <a:rPr lang="en-GB" sz="1400" dirty="0">
                          <a:latin typeface="Cambria" panose="02040503050406030204" pitchFamily="18" charset="0"/>
                          <a:ea typeface="Cambria" panose="02040503050406030204" pitchFamily="18" charset="0"/>
                        </a:rPr>
                        <a:t>THE THREE TYPES OF ROCK</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14040">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Sedimentary rock</a:t>
                      </a:r>
                    </a:p>
                  </a:txBody>
                  <a:tcPr anchor="ctr"/>
                </a:tc>
                <a:tc>
                  <a:txBody>
                    <a:bodyPr/>
                    <a:lstStyle/>
                    <a:p>
                      <a:r>
                        <a:rPr lang="en-GB" sz="1000" dirty="0">
                          <a:latin typeface="Cambria" panose="02040503050406030204" pitchFamily="18" charset="0"/>
                          <a:ea typeface="Cambria" panose="02040503050406030204" pitchFamily="18" charset="0"/>
                        </a:rPr>
                        <a:t>This is formed from the compression of sediments (may include fossils).</a:t>
                      </a:r>
                    </a:p>
                  </a:txBody>
                  <a:tcPr anchor="ctr"/>
                </a:tc>
                <a:extLst>
                  <a:ext uri="{0D108BD9-81ED-4DB2-BD59-A6C34878D82A}">
                    <a16:rowId xmlns:a16="http://schemas.microsoft.com/office/drawing/2014/main" val="10001"/>
                  </a:ext>
                </a:extLst>
              </a:tr>
              <a:tr h="314040">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Igneous rock</a:t>
                      </a:r>
                    </a:p>
                  </a:txBody>
                  <a:tcPr anchor="ctr"/>
                </a:tc>
                <a:tc>
                  <a:txBody>
                    <a:bodyPr/>
                    <a:lstStyle/>
                    <a:p>
                      <a:r>
                        <a:rPr lang="en-GB" sz="1000" dirty="0">
                          <a:latin typeface="Cambria" panose="02040503050406030204" pitchFamily="18" charset="0"/>
                          <a:ea typeface="Cambria" panose="02040503050406030204" pitchFamily="18" charset="0"/>
                        </a:rPr>
                        <a:t>Rock formed by the cooling of lava.</a:t>
                      </a:r>
                    </a:p>
                  </a:txBody>
                  <a:tcPr anchor="ctr"/>
                </a:tc>
                <a:extLst>
                  <a:ext uri="{0D108BD9-81ED-4DB2-BD59-A6C34878D82A}">
                    <a16:rowId xmlns:a16="http://schemas.microsoft.com/office/drawing/2014/main" val="10002"/>
                  </a:ext>
                </a:extLst>
              </a:tr>
              <a:tr h="314040">
                <a:tc>
                  <a:txBody>
                    <a:bodyPr/>
                    <a:lstStyle/>
                    <a:p>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Metamorphic rock</a:t>
                      </a:r>
                    </a:p>
                  </a:txBody>
                  <a:tcPr anchor="ctr"/>
                </a:tc>
                <a:tc>
                  <a:txBody>
                    <a:bodyPr/>
                    <a:lstStyle/>
                    <a:p>
                      <a:r>
                        <a:rPr lang="en-GB" sz="1000" dirty="0">
                          <a:latin typeface="Cambria" panose="02040503050406030204" pitchFamily="18" charset="0"/>
                          <a:ea typeface="Cambria" panose="02040503050406030204" pitchFamily="18" charset="0"/>
                        </a:rPr>
                        <a:t>Rock changed by heat and pressure.</a:t>
                      </a:r>
                    </a:p>
                  </a:txBody>
                  <a:tcPr anchor="ctr"/>
                </a:tc>
                <a:extLst>
                  <a:ext uri="{0D108BD9-81ED-4DB2-BD59-A6C34878D82A}">
                    <a16:rowId xmlns:a16="http://schemas.microsoft.com/office/drawing/2014/main" val="2957108555"/>
                  </a:ext>
                </a:extLst>
              </a:tr>
            </a:tbl>
          </a:graphicData>
        </a:graphic>
      </p:graphicFrame>
      <p:graphicFrame>
        <p:nvGraphicFramePr>
          <p:cNvPr id="28" name="Table 27">
            <a:extLst>
              <a:ext uri="{FF2B5EF4-FFF2-40B4-BE49-F238E27FC236}">
                <a16:creationId xmlns:a16="http://schemas.microsoft.com/office/drawing/2014/main" id="{99A7B2BB-AF82-4138-ADBE-FE420C6029AC}"/>
              </a:ext>
            </a:extLst>
          </p:cNvPr>
          <p:cNvGraphicFramePr>
            <a:graphicFrameLocks noGrp="1"/>
          </p:cNvGraphicFramePr>
          <p:nvPr/>
        </p:nvGraphicFramePr>
        <p:xfrm>
          <a:off x="4029651" y="333182"/>
          <a:ext cx="1769753" cy="2177698"/>
        </p:xfrm>
        <a:graphic>
          <a:graphicData uri="http://schemas.openxmlformats.org/drawingml/2006/table">
            <a:tbl>
              <a:tblPr firstRow="1" bandRow="1">
                <a:tableStyleId>{F5AB1C69-6EDB-4FF4-983F-18BD219EF322}</a:tableStyleId>
              </a:tblPr>
              <a:tblGrid>
                <a:gridCol w="1769753">
                  <a:extLst>
                    <a:ext uri="{9D8B030D-6E8A-4147-A177-3AD203B41FA5}">
                      <a16:colId xmlns:a16="http://schemas.microsoft.com/office/drawing/2014/main" val="20000"/>
                    </a:ext>
                  </a:extLst>
                </a:gridCol>
              </a:tblGrid>
              <a:tr h="438854">
                <a:tc>
                  <a:txBody>
                    <a:bodyPr/>
                    <a:lstStyle/>
                    <a:p>
                      <a:pPr algn="ctr"/>
                      <a:r>
                        <a:rPr lang="en-GB" sz="1400" dirty="0">
                          <a:latin typeface="Cambria" panose="02040503050406030204" pitchFamily="18" charset="0"/>
                          <a:ea typeface="Cambria" panose="02040503050406030204" pitchFamily="18" charset="0"/>
                        </a:rPr>
                        <a:t>THE ROCK CYCLE</a:t>
                      </a:r>
                    </a:p>
                  </a:txBody>
                  <a:tcPr anchor="ctr"/>
                </a:tc>
                <a:extLst>
                  <a:ext uri="{0D108BD9-81ED-4DB2-BD59-A6C34878D82A}">
                    <a16:rowId xmlns:a16="http://schemas.microsoft.com/office/drawing/2014/main" val="10000"/>
                  </a:ext>
                </a:extLst>
              </a:tr>
              <a:tr h="1738844">
                <a:tc>
                  <a:txBody>
                    <a:bodyPr/>
                    <a:lstStyle/>
                    <a:p>
                      <a:endParaRPr lang="en-GB"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graphicFrame>
        <p:nvGraphicFramePr>
          <p:cNvPr id="31" name="Table 30">
            <a:extLst>
              <a:ext uri="{FF2B5EF4-FFF2-40B4-BE49-F238E27FC236}">
                <a16:creationId xmlns:a16="http://schemas.microsoft.com/office/drawing/2014/main" id="{23185C85-79A0-4E4B-AA62-1380A276C6F7}"/>
              </a:ext>
            </a:extLst>
          </p:cNvPr>
          <p:cNvGraphicFramePr>
            <a:graphicFrameLocks noGrp="1"/>
          </p:cNvGraphicFramePr>
          <p:nvPr/>
        </p:nvGraphicFramePr>
        <p:xfrm>
          <a:off x="154002" y="3725066"/>
          <a:ext cx="3800437" cy="1973170"/>
        </p:xfrm>
        <a:graphic>
          <a:graphicData uri="http://schemas.openxmlformats.org/drawingml/2006/table">
            <a:tbl>
              <a:tblPr firstRow="1" bandRow="1">
                <a:tableStyleId>{F5AB1C69-6EDB-4FF4-983F-18BD219EF322}</a:tableStyleId>
              </a:tblPr>
              <a:tblGrid>
                <a:gridCol w="3800437">
                  <a:extLst>
                    <a:ext uri="{9D8B030D-6E8A-4147-A177-3AD203B41FA5}">
                      <a16:colId xmlns:a16="http://schemas.microsoft.com/office/drawing/2014/main" val="20000"/>
                    </a:ext>
                  </a:extLst>
                </a:gridCol>
              </a:tblGrid>
              <a:tr h="434682">
                <a:tc>
                  <a:txBody>
                    <a:bodyPr/>
                    <a:lstStyle/>
                    <a:p>
                      <a:pPr algn="ctr"/>
                      <a:r>
                        <a:rPr lang="en-GB" sz="1100" dirty="0">
                          <a:latin typeface="Cambria" panose="02040503050406030204" pitchFamily="18" charset="0"/>
                          <a:ea typeface="Cambria" panose="02040503050406030204" pitchFamily="18" charset="0"/>
                        </a:rPr>
                        <a:t>THE FORMATION OF FOSSIL FUELS </a:t>
                      </a:r>
                    </a:p>
                  </a:txBody>
                  <a:tcPr anchor="ctr"/>
                </a:tc>
                <a:extLst>
                  <a:ext uri="{0D108BD9-81ED-4DB2-BD59-A6C34878D82A}">
                    <a16:rowId xmlns:a16="http://schemas.microsoft.com/office/drawing/2014/main" val="10000"/>
                  </a:ext>
                </a:extLst>
              </a:tr>
              <a:tr h="1538488">
                <a:tc>
                  <a:txBody>
                    <a:bodyPr/>
                    <a:lstStyle/>
                    <a:p>
                      <a:endParaRPr lang="en-GB"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graphicFrame>
        <p:nvGraphicFramePr>
          <p:cNvPr id="34" name="Table 33">
            <a:extLst>
              <a:ext uri="{FF2B5EF4-FFF2-40B4-BE49-F238E27FC236}">
                <a16:creationId xmlns:a16="http://schemas.microsoft.com/office/drawing/2014/main" id="{EA0E597E-C074-45BC-8FA4-197B6D8D6144}"/>
              </a:ext>
            </a:extLst>
          </p:cNvPr>
          <p:cNvGraphicFramePr>
            <a:graphicFrameLocks noGrp="1"/>
          </p:cNvGraphicFramePr>
          <p:nvPr>
            <p:extLst>
              <p:ext uri="{D42A27DB-BD31-4B8C-83A1-F6EECF244321}">
                <p14:modId xmlns:p14="http://schemas.microsoft.com/office/powerpoint/2010/main" val="224169588"/>
              </p:ext>
            </p:extLst>
          </p:nvPr>
        </p:nvGraphicFramePr>
        <p:xfrm>
          <a:off x="4029651" y="2545535"/>
          <a:ext cx="1769753" cy="2453640"/>
        </p:xfrm>
        <a:graphic>
          <a:graphicData uri="http://schemas.openxmlformats.org/drawingml/2006/table">
            <a:tbl>
              <a:tblPr firstRow="1" bandRow="1">
                <a:tableStyleId>{F5AB1C69-6EDB-4FF4-983F-18BD219EF322}</a:tableStyleId>
              </a:tblPr>
              <a:tblGrid>
                <a:gridCol w="1769753">
                  <a:extLst>
                    <a:ext uri="{9D8B030D-6E8A-4147-A177-3AD203B41FA5}">
                      <a16:colId xmlns:a16="http://schemas.microsoft.com/office/drawing/2014/main" val="20000"/>
                    </a:ext>
                  </a:extLst>
                </a:gridCol>
              </a:tblGrid>
              <a:tr h="482041">
                <a:tc>
                  <a:txBody>
                    <a:bodyPr/>
                    <a:lstStyle/>
                    <a:p>
                      <a:pPr algn="ctr"/>
                      <a:r>
                        <a:rPr lang="en-GB" sz="1400" dirty="0">
                          <a:latin typeface="Cambria" panose="02040503050406030204" pitchFamily="18" charset="0"/>
                          <a:ea typeface="Cambria" panose="02040503050406030204" pitchFamily="18" charset="0"/>
                        </a:rPr>
                        <a:t>EARTH’S ATMOSPHERE</a:t>
                      </a:r>
                    </a:p>
                  </a:txBody>
                  <a:tcPr anchor="ctr"/>
                </a:tc>
                <a:extLst>
                  <a:ext uri="{0D108BD9-81ED-4DB2-BD59-A6C34878D82A}">
                    <a16:rowId xmlns:a16="http://schemas.microsoft.com/office/drawing/2014/main" val="10000"/>
                  </a:ext>
                </a:extLst>
              </a:tr>
              <a:tr h="1800567">
                <a:tc>
                  <a:txBody>
                    <a:bodyPr/>
                    <a:lstStyle/>
                    <a:p>
                      <a:r>
                        <a:rPr lang="en-GB" sz="1100" dirty="0">
                          <a:latin typeface="Cambria" panose="02040503050406030204" pitchFamily="18" charset="0"/>
                          <a:ea typeface="Cambria" panose="02040503050406030204" pitchFamily="18" charset="0"/>
                        </a:rPr>
                        <a:t>.</a:t>
                      </a: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r>
                        <a:rPr lang="en-GB" sz="1100" dirty="0">
                          <a:latin typeface="Cambria" panose="02040503050406030204" pitchFamily="18" charset="0"/>
                          <a:ea typeface="Cambria" panose="02040503050406030204" pitchFamily="18" charset="0"/>
                        </a:rPr>
                        <a:t>78% Nitrogen gas (N</a:t>
                      </a:r>
                      <a:r>
                        <a:rPr lang="en-GB" sz="1100" baseline="-25000" dirty="0">
                          <a:latin typeface="Cambria" panose="02040503050406030204" pitchFamily="18" charset="0"/>
                          <a:ea typeface="Cambria" panose="02040503050406030204" pitchFamily="18" charset="0"/>
                        </a:rPr>
                        <a:t>2</a:t>
                      </a:r>
                      <a:r>
                        <a:rPr lang="en-GB" sz="1100" dirty="0">
                          <a:latin typeface="Cambria" panose="02040503050406030204" pitchFamily="18" charset="0"/>
                          <a:ea typeface="Cambria" panose="02040503050406030204" pitchFamily="18" charset="0"/>
                        </a:rPr>
                        <a:t>)</a:t>
                      </a:r>
                    </a:p>
                    <a:p>
                      <a:r>
                        <a:rPr lang="en-GB" sz="1100" dirty="0">
                          <a:latin typeface="Cambria" panose="02040503050406030204" pitchFamily="18" charset="0"/>
                          <a:ea typeface="Cambria" panose="02040503050406030204" pitchFamily="18" charset="0"/>
                        </a:rPr>
                        <a:t>21% Oxygen (O</a:t>
                      </a:r>
                      <a:r>
                        <a:rPr lang="en-GB" sz="1100" baseline="-25000" dirty="0">
                          <a:latin typeface="Cambria" panose="02040503050406030204" pitchFamily="18" charset="0"/>
                          <a:ea typeface="Cambria" panose="02040503050406030204" pitchFamily="18" charset="0"/>
                        </a:rPr>
                        <a:t>2</a:t>
                      </a:r>
                      <a:r>
                        <a:rPr lang="en-GB" sz="1100" dirty="0">
                          <a:latin typeface="Cambria" panose="02040503050406030204" pitchFamily="18" charset="0"/>
                          <a:ea typeface="Cambria" panose="02040503050406030204" pitchFamily="18" charset="0"/>
                        </a:rPr>
                        <a:t>)</a:t>
                      </a:r>
                    </a:p>
                    <a:p>
                      <a:r>
                        <a:rPr lang="en-GB" sz="1100" dirty="0">
                          <a:latin typeface="Cambria" panose="02040503050406030204" pitchFamily="18" charset="0"/>
                          <a:ea typeface="Cambria" panose="02040503050406030204" pitchFamily="18" charset="0"/>
                        </a:rPr>
                        <a:t>1% Argon (</a:t>
                      </a:r>
                      <a:r>
                        <a:rPr lang="en-GB" sz="1100" dirty="0" err="1">
                          <a:latin typeface="Cambria" panose="02040503050406030204" pitchFamily="18" charset="0"/>
                          <a:ea typeface="Cambria" panose="02040503050406030204" pitchFamily="18" charset="0"/>
                        </a:rPr>
                        <a:t>Ar</a:t>
                      </a:r>
                      <a:r>
                        <a:rPr lang="en-GB" sz="1100" dirty="0">
                          <a:latin typeface="Cambria" panose="02040503050406030204" pitchFamily="18" charset="0"/>
                          <a:ea typeface="Cambria" panose="02040503050406030204" pitchFamily="18" charset="0"/>
                        </a:rPr>
                        <a:t>)</a:t>
                      </a:r>
                    </a:p>
                    <a:p>
                      <a:r>
                        <a:rPr lang="en-GB" sz="1100" dirty="0">
                          <a:latin typeface="Cambria" panose="02040503050406030204" pitchFamily="18" charset="0"/>
                          <a:ea typeface="Cambria" panose="02040503050406030204" pitchFamily="18" charset="0"/>
                        </a:rPr>
                        <a:t>~0.04% Carbon dioxide</a:t>
                      </a:r>
                    </a:p>
                  </a:txBody>
                  <a:tcPr/>
                </a:tc>
                <a:extLst>
                  <a:ext uri="{0D108BD9-81ED-4DB2-BD59-A6C34878D82A}">
                    <a16:rowId xmlns:a16="http://schemas.microsoft.com/office/drawing/2014/main" val="10001"/>
                  </a:ext>
                </a:extLst>
              </a:tr>
            </a:tbl>
          </a:graphicData>
        </a:graphic>
      </p:graphicFrame>
      <p:graphicFrame>
        <p:nvGraphicFramePr>
          <p:cNvPr id="38" name="Table 37">
            <a:extLst>
              <a:ext uri="{FF2B5EF4-FFF2-40B4-BE49-F238E27FC236}">
                <a16:creationId xmlns:a16="http://schemas.microsoft.com/office/drawing/2014/main" id="{5A0C7643-E761-4971-A0D8-D8C820DFD495}"/>
              </a:ext>
            </a:extLst>
          </p:cNvPr>
          <p:cNvGraphicFramePr>
            <a:graphicFrameLocks noGrp="1"/>
          </p:cNvGraphicFramePr>
          <p:nvPr/>
        </p:nvGraphicFramePr>
        <p:xfrm>
          <a:off x="5852134" y="343533"/>
          <a:ext cx="3929528" cy="6492240"/>
        </p:xfrm>
        <a:graphic>
          <a:graphicData uri="http://schemas.openxmlformats.org/drawingml/2006/table">
            <a:tbl>
              <a:tblPr firstRow="1" bandRow="1">
                <a:tableStyleId>{93296810-A885-4BE3-A3E7-6D5BEEA58F35}</a:tableStyleId>
              </a:tblPr>
              <a:tblGrid>
                <a:gridCol w="359249">
                  <a:extLst>
                    <a:ext uri="{9D8B030D-6E8A-4147-A177-3AD203B41FA5}">
                      <a16:colId xmlns:a16="http://schemas.microsoft.com/office/drawing/2014/main" val="20000"/>
                    </a:ext>
                  </a:extLst>
                </a:gridCol>
                <a:gridCol w="1054360">
                  <a:extLst>
                    <a:ext uri="{9D8B030D-6E8A-4147-A177-3AD203B41FA5}">
                      <a16:colId xmlns:a16="http://schemas.microsoft.com/office/drawing/2014/main" val="20001"/>
                    </a:ext>
                  </a:extLst>
                </a:gridCol>
                <a:gridCol w="2515919">
                  <a:extLst>
                    <a:ext uri="{9D8B030D-6E8A-4147-A177-3AD203B41FA5}">
                      <a16:colId xmlns:a16="http://schemas.microsoft.com/office/drawing/2014/main" val="20002"/>
                    </a:ext>
                  </a:extLst>
                </a:gridCol>
              </a:tblGrid>
              <a:tr h="262383">
                <a:tc gridSpan="3">
                  <a:txBody>
                    <a:bodyPr/>
                    <a:lstStyle/>
                    <a:p>
                      <a:pPr algn="ctr"/>
                      <a:r>
                        <a:rPr lang="en-GB" sz="1400" dirty="0">
                          <a:latin typeface="Cambria" panose="02040503050406030204" pitchFamily="18" charset="0"/>
                          <a:ea typeface="Cambria" panose="02040503050406030204" pitchFamily="18" charset="0"/>
                        </a:rPr>
                        <a:t>KEY VOCABULARY</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41098">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Weathering</a:t>
                      </a:r>
                    </a:p>
                  </a:txBody>
                  <a:tcPr anchor="ctr"/>
                </a:tc>
                <a:tc>
                  <a:txBody>
                    <a:bodyPr/>
                    <a:lstStyle/>
                    <a:p>
                      <a:r>
                        <a:rPr lang="en-GB" sz="1000" dirty="0">
                          <a:latin typeface="Cambria" panose="02040503050406030204" pitchFamily="18" charset="0"/>
                          <a:ea typeface="Cambria" panose="02040503050406030204" pitchFamily="18" charset="0"/>
                        </a:rPr>
                        <a:t>The wearing down (breaking) of rocks by biological, chemical or physical processes.</a:t>
                      </a:r>
                    </a:p>
                  </a:txBody>
                  <a:tcPr anchor="ctr"/>
                </a:tc>
                <a:extLst>
                  <a:ext uri="{0D108BD9-81ED-4DB2-BD59-A6C34878D82A}">
                    <a16:rowId xmlns:a16="http://schemas.microsoft.com/office/drawing/2014/main" val="10001"/>
                  </a:ext>
                </a:extLst>
              </a:tr>
              <a:tr h="341098">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Expansion</a:t>
                      </a:r>
                    </a:p>
                  </a:txBody>
                  <a:tcPr anchor="ctr"/>
                </a:tc>
                <a:tc>
                  <a:txBody>
                    <a:bodyPr/>
                    <a:lstStyle/>
                    <a:p>
                      <a:r>
                        <a:rPr lang="en-GB" sz="1000" dirty="0">
                          <a:latin typeface="Cambria" panose="02040503050406030204" pitchFamily="18" charset="0"/>
                          <a:ea typeface="Cambria" panose="02040503050406030204" pitchFamily="18" charset="0"/>
                        </a:rPr>
                        <a:t>An increase in volume when solids get hotter or when water freezes.</a:t>
                      </a:r>
                    </a:p>
                  </a:txBody>
                  <a:tcPr anchor="ctr"/>
                </a:tc>
                <a:extLst>
                  <a:ext uri="{0D108BD9-81ED-4DB2-BD59-A6C34878D82A}">
                    <a16:rowId xmlns:a16="http://schemas.microsoft.com/office/drawing/2014/main" val="10002"/>
                  </a:ext>
                </a:extLst>
              </a:tr>
              <a:tr h="341098">
                <a:tc>
                  <a:txBody>
                    <a:bodyPr/>
                    <a:lstStyle/>
                    <a:p>
                      <a:r>
                        <a:rPr lang="en-GB" sz="1000" dirty="0">
                          <a:latin typeface="Cambria" panose="02040503050406030204" pitchFamily="18" charset="0"/>
                          <a:ea typeface="Cambria" panose="02040503050406030204" pitchFamily="18" charset="0"/>
                        </a:rPr>
                        <a:t>3</a:t>
                      </a:r>
                    </a:p>
                  </a:txBody>
                  <a:tcPr anchor="ctr"/>
                </a:tc>
                <a:tc>
                  <a:txBody>
                    <a:bodyPr/>
                    <a:lstStyle/>
                    <a:p>
                      <a:r>
                        <a:rPr lang="en-GB" sz="1000" dirty="0">
                          <a:latin typeface="Cambria" panose="02040503050406030204" pitchFamily="18" charset="0"/>
                          <a:ea typeface="Cambria" panose="02040503050406030204" pitchFamily="18" charset="0"/>
                        </a:rPr>
                        <a:t>Freeze-thaw</a:t>
                      </a:r>
                    </a:p>
                  </a:txBody>
                  <a:tcPr anchor="ctr"/>
                </a:tc>
                <a:tc>
                  <a:txBody>
                    <a:bodyPr/>
                    <a:lstStyle/>
                    <a:p>
                      <a:r>
                        <a:rPr lang="en-GB" sz="1000" dirty="0">
                          <a:latin typeface="Cambria" panose="02040503050406030204" pitchFamily="18" charset="0"/>
                          <a:ea typeface="Cambria" panose="02040503050406030204" pitchFamily="18" charset="0"/>
                        </a:rPr>
                        <a:t>A physical weathering process where water in cracks freezes and expands.</a:t>
                      </a:r>
                    </a:p>
                  </a:txBody>
                  <a:tcPr anchor="ctr"/>
                </a:tc>
                <a:extLst>
                  <a:ext uri="{0D108BD9-81ED-4DB2-BD59-A6C34878D82A}">
                    <a16:rowId xmlns:a16="http://schemas.microsoft.com/office/drawing/2014/main" val="10003"/>
                  </a:ext>
                </a:extLst>
              </a:tr>
              <a:tr h="341098">
                <a:tc>
                  <a:txBody>
                    <a:bodyPr/>
                    <a:lstStyle/>
                    <a:p>
                      <a:r>
                        <a:rPr lang="en-GB" sz="1000" dirty="0">
                          <a:latin typeface="Cambria" panose="02040503050406030204" pitchFamily="18" charset="0"/>
                          <a:ea typeface="Cambria" panose="02040503050406030204" pitchFamily="18" charset="0"/>
                        </a:rPr>
                        <a:t>4</a:t>
                      </a:r>
                    </a:p>
                  </a:txBody>
                  <a:tcPr anchor="ctr"/>
                </a:tc>
                <a:tc>
                  <a:txBody>
                    <a:bodyPr/>
                    <a:lstStyle/>
                    <a:p>
                      <a:r>
                        <a:rPr lang="en-GB" sz="1000" dirty="0">
                          <a:latin typeface="Cambria" panose="02040503050406030204" pitchFamily="18" charset="0"/>
                          <a:ea typeface="Cambria" panose="02040503050406030204" pitchFamily="18" charset="0"/>
                        </a:rPr>
                        <a:t>Erosion</a:t>
                      </a:r>
                    </a:p>
                  </a:txBody>
                  <a:tcPr anchor="ctr"/>
                </a:tc>
                <a:tc>
                  <a:txBody>
                    <a:bodyPr/>
                    <a:lstStyle/>
                    <a:p>
                      <a:r>
                        <a:rPr lang="en-GB" sz="1000" dirty="0">
                          <a:latin typeface="Cambria" panose="02040503050406030204" pitchFamily="18" charset="0"/>
                          <a:ea typeface="Cambria" panose="02040503050406030204" pitchFamily="18" charset="0"/>
                        </a:rPr>
                        <a:t>The breakdown and removal of rock material by water, wind or moving ice.</a:t>
                      </a:r>
                    </a:p>
                  </a:txBody>
                  <a:tcPr anchor="ctr"/>
                </a:tc>
                <a:extLst>
                  <a:ext uri="{0D108BD9-81ED-4DB2-BD59-A6C34878D82A}">
                    <a16:rowId xmlns:a16="http://schemas.microsoft.com/office/drawing/2014/main" val="10004"/>
                  </a:ext>
                </a:extLst>
              </a:tr>
              <a:tr h="341098">
                <a:tc>
                  <a:txBody>
                    <a:bodyPr/>
                    <a:lstStyle/>
                    <a:p>
                      <a:r>
                        <a:rPr lang="en-GB" sz="1000" dirty="0">
                          <a:latin typeface="Cambria" panose="02040503050406030204" pitchFamily="18" charset="0"/>
                          <a:ea typeface="Cambria" panose="02040503050406030204" pitchFamily="18" charset="0"/>
                        </a:rPr>
                        <a:t>5</a:t>
                      </a:r>
                    </a:p>
                  </a:txBody>
                  <a:tcPr anchor="ctr"/>
                </a:tc>
                <a:tc>
                  <a:txBody>
                    <a:bodyPr/>
                    <a:lstStyle/>
                    <a:p>
                      <a:r>
                        <a:rPr lang="en-GB" sz="1000" dirty="0">
                          <a:latin typeface="Cambria" panose="02040503050406030204" pitchFamily="18" charset="0"/>
                          <a:ea typeface="Cambria" panose="02040503050406030204" pitchFamily="18" charset="0"/>
                        </a:rPr>
                        <a:t>Sediment</a:t>
                      </a:r>
                    </a:p>
                  </a:txBody>
                  <a:tcPr anchor="ctr"/>
                </a:tc>
                <a:tc>
                  <a:txBody>
                    <a:bodyPr/>
                    <a:lstStyle/>
                    <a:p>
                      <a:r>
                        <a:rPr lang="en-GB" sz="1000" dirty="0">
                          <a:latin typeface="Cambria" panose="02040503050406030204" pitchFamily="18" charset="0"/>
                          <a:ea typeface="Cambria" panose="02040503050406030204" pitchFamily="18" charset="0"/>
                        </a:rPr>
                        <a:t>A material deposited by water, wind or ice or salts left by evaporation.</a:t>
                      </a:r>
                    </a:p>
                  </a:txBody>
                  <a:tcPr anchor="ctr"/>
                </a:tc>
                <a:extLst>
                  <a:ext uri="{0D108BD9-81ED-4DB2-BD59-A6C34878D82A}">
                    <a16:rowId xmlns:a16="http://schemas.microsoft.com/office/drawing/2014/main" val="10005"/>
                  </a:ext>
                </a:extLst>
              </a:tr>
              <a:tr h="341098">
                <a:tc>
                  <a:txBody>
                    <a:bodyPr/>
                    <a:lstStyle/>
                    <a:p>
                      <a:r>
                        <a:rPr lang="en-GB" sz="1000" dirty="0">
                          <a:latin typeface="Cambria" panose="02040503050406030204" pitchFamily="18" charset="0"/>
                          <a:ea typeface="Cambria" panose="02040503050406030204" pitchFamily="18" charset="0"/>
                        </a:rPr>
                        <a:t>6</a:t>
                      </a:r>
                    </a:p>
                  </a:txBody>
                  <a:tcPr anchor="ctr"/>
                </a:tc>
                <a:tc>
                  <a:txBody>
                    <a:bodyPr/>
                    <a:lstStyle/>
                    <a:p>
                      <a:r>
                        <a:rPr lang="en-GB" sz="1000" dirty="0">
                          <a:latin typeface="Cambria" panose="02040503050406030204" pitchFamily="18" charset="0"/>
                          <a:ea typeface="Cambria" panose="02040503050406030204" pitchFamily="18" charset="0"/>
                        </a:rPr>
                        <a:t>Deposition</a:t>
                      </a:r>
                    </a:p>
                  </a:txBody>
                  <a:tcPr anchor="ctr"/>
                </a:tc>
                <a:tc>
                  <a:txBody>
                    <a:bodyPr/>
                    <a:lstStyle/>
                    <a:p>
                      <a:r>
                        <a:rPr lang="en-GB" sz="1000" dirty="0">
                          <a:latin typeface="Cambria" panose="02040503050406030204" pitchFamily="18" charset="0"/>
                          <a:ea typeface="Cambria" panose="02040503050406030204" pitchFamily="18" charset="0"/>
                        </a:rPr>
                        <a:t>The process of grains settling out from slowing water or wind, or as ice melts.</a:t>
                      </a:r>
                    </a:p>
                  </a:txBody>
                  <a:tcPr anchor="ctr"/>
                </a:tc>
                <a:extLst>
                  <a:ext uri="{0D108BD9-81ED-4DB2-BD59-A6C34878D82A}">
                    <a16:rowId xmlns:a16="http://schemas.microsoft.com/office/drawing/2014/main" val="10006"/>
                  </a:ext>
                </a:extLst>
              </a:tr>
              <a:tr h="341098">
                <a:tc>
                  <a:txBody>
                    <a:bodyPr/>
                    <a:lstStyle/>
                    <a:p>
                      <a:r>
                        <a:rPr lang="en-GB" sz="1000" dirty="0">
                          <a:latin typeface="Cambria" panose="02040503050406030204" pitchFamily="18" charset="0"/>
                          <a:ea typeface="Cambria" panose="02040503050406030204" pitchFamily="18" charset="0"/>
                        </a:rPr>
                        <a:t>7</a:t>
                      </a:r>
                    </a:p>
                  </a:txBody>
                  <a:tcPr anchor="ctr"/>
                </a:tc>
                <a:tc>
                  <a:txBody>
                    <a:bodyPr/>
                    <a:lstStyle/>
                    <a:p>
                      <a:r>
                        <a:rPr lang="en-GB" sz="1000" dirty="0">
                          <a:latin typeface="Cambria" panose="02040503050406030204" pitchFamily="18" charset="0"/>
                          <a:ea typeface="Cambria" panose="02040503050406030204" pitchFamily="18" charset="0"/>
                        </a:rPr>
                        <a:t>Compaction</a:t>
                      </a:r>
                    </a:p>
                  </a:txBody>
                  <a:tcPr anchor="ctr"/>
                </a:tc>
                <a:tc>
                  <a:txBody>
                    <a:bodyPr/>
                    <a:lstStyle/>
                    <a:p>
                      <a:r>
                        <a:rPr lang="en-GB" sz="1000" dirty="0">
                          <a:latin typeface="Cambria" panose="02040503050406030204" pitchFamily="18" charset="0"/>
                          <a:ea typeface="Cambria" panose="02040503050406030204" pitchFamily="18" charset="0"/>
                        </a:rPr>
                        <a:t>Sediment grains becoming compacted, during burial.</a:t>
                      </a:r>
                    </a:p>
                  </a:txBody>
                  <a:tcPr anchor="ctr"/>
                </a:tc>
                <a:extLst>
                  <a:ext uri="{0D108BD9-81ED-4DB2-BD59-A6C34878D82A}">
                    <a16:rowId xmlns:a16="http://schemas.microsoft.com/office/drawing/2014/main" val="10007"/>
                  </a:ext>
                </a:extLst>
              </a:tr>
              <a:tr h="341098">
                <a:tc>
                  <a:txBody>
                    <a:bodyPr/>
                    <a:lstStyle/>
                    <a:p>
                      <a:r>
                        <a:rPr lang="en-GB" sz="1000" dirty="0">
                          <a:latin typeface="Cambria" panose="02040503050406030204" pitchFamily="18" charset="0"/>
                          <a:ea typeface="Cambria" panose="02040503050406030204" pitchFamily="18" charset="0"/>
                        </a:rPr>
                        <a:t>8</a:t>
                      </a:r>
                    </a:p>
                  </a:txBody>
                  <a:tcPr anchor="ctr"/>
                </a:tc>
                <a:tc>
                  <a:txBody>
                    <a:bodyPr/>
                    <a:lstStyle/>
                    <a:p>
                      <a:r>
                        <a:rPr lang="en-GB" sz="1000" dirty="0">
                          <a:latin typeface="Cambria" panose="02040503050406030204" pitchFamily="18" charset="0"/>
                          <a:ea typeface="Cambria" panose="02040503050406030204" pitchFamily="18" charset="0"/>
                        </a:rPr>
                        <a:t>Cementation</a:t>
                      </a:r>
                    </a:p>
                  </a:txBody>
                  <a:tcPr anchor="ctr"/>
                </a:tc>
                <a:tc>
                  <a:txBody>
                    <a:bodyPr/>
                    <a:lstStyle/>
                    <a:p>
                      <a:r>
                        <a:rPr lang="en-GB" sz="1000" dirty="0">
                          <a:latin typeface="Cambria" panose="02040503050406030204" pitchFamily="18" charset="0"/>
                          <a:ea typeface="Cambria" panose="02040503050406030204" pitchFamily="18" charset="0"/>
                        </a:rPr>
                        <a:t>Sediment grains are stuck together by minerals, turning sediment into rock.</a:t>
                      </a:r>
                    </a:p>
                  </a:txBody>
                  <a:tcPr anchor="ctr"/>
                </a:tc>
                <a:extLst>
                  <a:ext uri="{0D108BD9-81ED-4DB2-BD59-A6C34878D82A}">
                    <a16:rowId xmlns:a16="http://schemas.microsoft.com/office/drawing/2014/main" val="10008"/>
                  </a:ext>
                </a:extLst>
              </a:tr>
              <a:tr h="209907">
                <a:tc>
                  <a:txBody>
                    <a:bodyPr/>
                    <a:lstStyle/>
                    <a:p>
                      <a:r>
                        <a:rPr lang="en-GB" sz="1000" dirty="0">
                          <a:latin typeface="Cambria" panose="02040503050406030204" pitchFamily="18" charset="0"/>
                          <a:ea typeface="Cambria" panose="02040503050406030204" pitchFamily="18" charset="0"/>
                        </a:rPr>
                        <a:t>9</a:t>
                      </a:r>
                    </a:p>
                  </a:txBody>
                  <a:tcPr anchor="ctr"/>
                </a:tc>
                <a:tc>
                  <a:txBody>
                    <a:bodyPr/>
                    <a:lstStyle/>
                    <a:p>
                      <a:r>
                        <a:rPr lang="en-GB" sz="1000" dirty="0">
                          <a:latin typeface="Cambria" panose="02040503050406030204" pitchFamily="18" charset="0"/>
                          <a:ea typeface="Cambria" panose="02040503050406030204" pitchFamily="18" charset="0"/>
                        </a:rPr>
                        <a:t>Strata</a:t>
                      </a:r>
                    </a:p>
                  </a:txBody>
                  <a:tcPr anchor="ctr"/>
                </a:tc>
                <a:tc>
                  <a:txBody>
                    <a:bodyPr/>
                    <a:lstStyle/>
                    <a:p>
                      <a:r>
                        <a:rPr lang="en-GB" sz="1000" dirty="0">
                          <a:latin typeface="Cambria" panose="02040503050406030204" pitchFamily="18" charset="0"/>
                          <a:ea typeface="Cambria" panose="02040503050406030204" pitchFamily="18" charset="0"/>
                        </a:rPr>
                        <a:t>Strata are layers of sedimentary rock.</a:t>
                      </a:r>
                    </a:p>
                  </a:txBody>
                  <a:tcPr anchor="ctr"/>
                </a:tc>
                <a:extLst>
                  <a:ext uri="{0D108BD9-81ED-4DB2-BD59-A6C34878D82A}">
                    <a16:rowId xmlns:a16="http://schemas.microsoft.com/office/drawing/2014/main" val="10009"/>
                  </a:ext>
                </a:extLst>
              </a:tr>
              <a:tr h="341098">
                <a:tc>
                  <a:txBody>
                    <a:bodyPr/>
                    <a:lstStyle/>
                    <a:p>
                      <a:r>
                        <a:rPr lang="en-GB" sz="1000" dirty="0">
                          <a:latin typeface="Cambria" panose="02040503050406030204" pitchFamily="18" charset="0"/>
                          <a:ea typeface="Cambria" panose="02040503050406030204" pitchFamily="18" charset="0"/>
                        </a:rPr>
                        <a:t>10</a:t>
                      </a:r>
                    </a:p>
                  </a:txBody>
                  <a:tcPr anchor="ctr"/>
                </a:tc>
                <a:tc>
                  <a:txBody>
                    <a:bodyPr/>
                    <a:lstStyle/>
                    <a:p>
                      <a:r>
                        <a:rPr lang="en-GB" sz="1000" dirty="0">
                          <a:latin typeface="Cambria" panose="02040503050406030204" pitchFamily="18" charset="0"/>
                          <a:ea typeface="Cambria" panose="02040503050406030204" pitchFamily="18" charset="0"/>
                        </a:rPr>
                        <a:t>Fossils</a:t>
                      </a:r>
                    </a:p>
                  </a:txBody>
                  <a:tcPr anchor="ctr"/>
                </a:tc>
                <a:tc>
                  <a:txBody>
                    <a:bodyPr/>
                    <a:lstStyle/>
                    <a:p>
                      <a:r>
                        <a:rPr lang="en-GB" sz="1000" dirty="0">
                          <a:latin typeface="Cambria" panose="02040503050406030204" pitchFamily="18" charset="0"/>
                          <a:ea typeface="Cambria" panose="02040503050406030204" pitchFamily="18" charset="0"/>
                        </a:rPr>
                        <a:t>The mineralised remains of once-living organisms, or footprints, shells, faeces.</a:t>
                      </a:r>
                    </a:p>
                  </a:txBody>
                  <a:tcPr anchor="ctr"/>
                </a:tc>
                <a:extLst>
                  <a:ext uri="{0D108BD9-81ED-4DB2-BD59-A6C34878D82A}">
                    <a16:rowId xmlns:a16="http://schemas.microsoft.com/office/drawing/2014/main" val="10010"/>
                  </a:ext>
                </a:extLst>
              </a:tr>
              <a:tr h="341098">
                <a:tc>
                  <a:txBody>
                    <a:bodyPr/>
                    <a:lstStyle/>
                    <a:p>
                      <a:r>
                        <a:rPr lang="en-GB" sz="1000" dirty="0">
                          <a:latin typeface="Cambria" panose="02040503050406030204" pitchFamily="18" charset="0"/>
                          <a:ea typeface="Cambria" panose="02040503050406030204" pitchFamily="18" charset="0"/>
                        </a:rPr>
                        <a:t>11</a:t>
                      </a:r>
                    </a:p>
                  </a:txBody>
                  <a:tcPr anchor="ctr"/>
                </a:tc>
                <a:tc>
                  <a:txBody>
                    <a:bodyPr/>
                    <a:lstStyle/>
                    <a:p>
                      <a:r>
                        <a:rPr lang="en-GB" sz="1000" dirty="0">
                          <a:latin typeface="Cambria" panose="02040503050406030204" pitchFamily="18" charset="0"/>
                          <a:ea typeface="Cambria" panose="02040503050406030204" pitchFamily="18" charset="0"/>
                        </a:rPr>
                        <a:t>Mineral</a:t>
                      </a:r>
                    </a:p>
                  </a:txBody>
                  <a:tcPr anchor="ctr"/>
                </a:tc>
                <a:tc>
                  <a:txBody>
                    <a:bodyPr/>
                    <a:lstStyle/>
                    <a:p>
                      <a:r>
                        <a:rPr lang="en-GB" sz="1000" dirty="0">
                          <a:latin typeface="Cambria" panose="02040503050406030204" pitchFamily="18" charset="0"/>
                          <a:ea typeface="Cambria" panose="02040503050406030204" pitchFamily="18" charset="0"/>
                        </a:rPr>
                        <a:t>A crystal-like structure of elements or compound; the “building blocks” of rocks.</a:t>
                      </a:r>
                    </a:p>
                  </a:txBody>
                  <a:tcPr anchor="ctr"/>
                </a:tc>
                <a:extLst>
                  <a:ext uri="{0D108BD9-81ED-4DB2-BD59-A6C34878D82A}">
                    <a16:rowId xmlns:a16="http://schemas.microsoft.com/office/drawing/2014/main" val="247655608"/>
                  </a:ext>
                </a:extLst>
              </a:tr>
              <a:tr h="341765">
                <a:tc>
                  <a:txBody>
                    <a:bodyPr/>
                    <a:lstStyle/>
                    <a:p>
                      <a:r>
                        <a:rPr lang="en-GB" sz="1000" dirty="0">
                          <a:latin typeface="Cambria" panose="02040503050406030204" pitchFamily="18" charset="0"/>
                          <a:ea typeface="Cambria" panose="02040503050406030204" pitchFamily="18" charset="0"/>
                        </a:rPr>
                        <a:t>12</a:t>
                      </a:r>
                    </a:p>
                  </a:txBody>
                  <a:tcPr anchor="ctr"/>
                </a:tc>
                <a:tc>
                  <a:txBody>
                    <a:bodyPr/>
                    <a:lstStyle/>
                    <a:p>
                      <a:r>
                        <a:rPr lang="en-GB" sz="1000" dirty="0">
                          <a:latin typeface="Cambria" panose="02040503050406030204" pitchFamily="18" charset="0"/>
                          <a:ea typeface="Cambria" panose="02040503050406030204" pitchFamily="18" charset="0"/>
                        </a:rPr>
                        <a:t>Organic matter</a:t>
                      </a:r>
                    </a:p>
                  </a:txBody>
                  <a:tcPr anchor="ctr"/>
                </a:tc>
                <a:tc>
                  <a:txBody>
                    <a:bodyPr/>
                    <a:lstStyle/>
                    <a:p>
                      <a:r>
                        <a:rPr lang="en-GB" sz="1000" dirty="0">
                          <a:latin typeface="Cambria" panose="02040503050406030204" pitchFamily="18" charset="0"/>
                          <a:ea typeface="Cambria" panose="02040503050406030204" pitchFamily="18" charset="0"/>
                        </a:rPr>
                        <a:t>Matter from living organisms; contains carbon chains with hydrogens attached.</a:t>
                      </a:r>
                    </a:p>
                  </a:txBody>
                  <a:tcPr anchor="ctr"/>
                </a:tc>
                <a:extLst>
                  <a:ext uri="{0D108BD9-81ED-4DB2-BD59-A6C34878D82A}">
                    <a16:rowId xmlns:a16="http://schemas.microsoft.com/office/drawing/2014/main" val="4092048413"/>
                  </a:ext>
                </a:extLst>
              </a:tr>
              <a:tr h="341098">
                <a:tc>
                  <a:txBody>
                    <a:bodyPr/>
                    <a:lstStyle/>
                    <a:p>
                      <a:r>
                        <a:rPr lang="en-GB" sz="1000" dirty="0">
                          <a:latin typeface="Cambria" panose="02040503050406030204" pitchFamily="18" charset="0"/>
                          <a:ea typeface="Cambria" panose="02040503050406030204" pitchFamily="18" charset="0"/>
                        </a:rPr>
                        <a:t>13</a:t>
                      </a:r>
                    </a:p>
                  </a:txBody>
                  <a:tcPr anchor="ctr"/>
                </a:tc>
                <a:tc>
                  <a:txBody>
                    <a:bodyPr/>
                    <a:lstStyle/>
                    <a:p>
                      <a:r>
                        <a:rPr lang="en-GB" sz="1000" dirty="0">
                          <a:latin typeface="Cambria" panose="02040503050406030204" pitchFamily="18" charset="0"/>
                          <a:ea typeface="Cambria" panose="02040503050406030204" pitchFamily="18" charset="0"/>
                        </a:rPr>
                        <a:t>Hydrocarbons</a:t>
                      </a:r>
                    </a:p>
                  </a:txBody>
                  <a:tcPr anchor="ctr"/>
                </a:tc>
                <a:tc>
                  <a:txBody>
                    <a:bodyPr/>
                    <a:lstStyle/>
                    <a:p>
                      <a:r>
                        <a:rPr lang="en-GB" sz="1000" dirty="0">
                          <a:latin typeface="Cambria" panose="02040503050406030204" pitchFamily="18" charset="0"/>
                          <a:ea typeface="Cambria" panose="02040503050406030204" pitchFamily="18" charset="0"/>
                        </a:rPr>
                        <a:t>Molecules which are made up of carbon and hydrogen atoms only.</a:t>
                      </a:r>
                    </a:p>
                  </a:txBody>
                  <a:tcPr anchor="ctr"/>
                </a:tc>
                <a:extLst>
                  <a:ext uri="{0D108BD9-81ED-4DB2-BD59-A6C34878D82A}">
                    <a16:rowId xmlns:a16="http://schemas.microsoft.com/office/drawing/2014/main" val="92027319"/>
                  </a:ext>
                </a:extLst>
              </a:tr>
              <a:tr h="341098">
                <a:tc>
                  <a:txBody>
                    <a:bodyPr/>
                    <a:lstStyle/>
                    <a:p>
                      <a:r>
                        <a:rPr lang="en-GB" sz="1000" dirty="0">
                          <a:latin typeface="Cambria" panose="02040503050406030204" pitchFamily="18" charset="0"/>
                          <a:ea typeface="Cambria" panose="02040503050406030204" pitchFamily="18" charset="0"/>
                        </a:rPr>
                        <a:t>14</a:t>
                      </a:r>
                    </a:p>
                  </a:txBody>
                  <a:tcPr anchor="ctr"/>
                </a:tc>
                <a:tc>
                  <a:txBody>
                    <a:bodyPr/>
                    <a:lstStyle/>
                    <a:p>
                      <a:r>
                        <a:rPr lang="en-GB" sz="1000" dirty="0">
                          <a:latin typeface="Cambria" panose="02040503050406030204" pitchFamily="18" charset="0"/>
                          <a:ea typeface="Cambria" panose="02040503050406030204" pitchFamily="18" charset="0"/>
                        </a:rPr>
                        <a:t>Plankton</a:t>
                      </a:r>
                    </a:p>
                  </a:txBody>
                  <a:tcPr anchor="ctr"/>
                </a:tc>
                <a:tc>
                  <a:txBody>
                    <a:bodyPr/>
                    <a:lstStyle/>
                    <a:p>
                      <a:r>
                        <a:rPr lang="en-GB" sz="1000" dirty="0">
                          <a:latin typeface="Cambria" panose="02040503050406030204" pitchFamily="18" charset="0"/>
                          <a:ea typeface="Cambria" panose="02040503050406030204" pitchFamily="18" charset="0"/>
                        </a:rPr>
                        <a:t>Plankton are microscopic, aquatic plants and animals.</a:t>
                      </a:r>
                    </a:p>
                  </a:txBody>
                  <a:tcPr anchor="ctr"/>
                </a:tc>
                <a:extLst>
                  <a:ext uri="{0D108BD9-81ED-4DB2-BD59-A6C34878D82A}">
                    <a16:rowId xmlns:a16="http://schemas.microsoft.com/office/drawing/2014/main" val="1766983232"/>
                  </a:ext>
                </a:extLst>
              </a:tr>
              <a:tr h="341098">
                <a:tc>
                  <a:txBody>
                    <a:bodyPr/>
                    <a:lstStyle/>
                    <a:p>
                      <a:r>
                        <a:rPr lang="en-GB" sz="1000" dirty="0">
                          <a:latin typeface="Cambria" panose="02040503050406030204" pitchFamily="18" charset="0"/>
                          <a:ea typeface="Cambria" panose="02040503050406030204" pitchFamily="18" charset="0"/>
                        </a:rPr>
                        <a:t>15</a:t>
                      </a:r>
                    </a:p>
                  </a:txBody>
                  <a:tcPr anchor="ctr"/>
                </a:tc>
                <a:tc>
                  <a:txBody>
                    <a:bodyPr/>
                    <a:lstStyle/>
                    <a:p>
                      <a:r>
                        <a:rPr lang="en-GB" sz="1000" dirty="0">
                          <a:latin typeface="Cambria" panose="02040503050406030204" pitchFamily="18" charset="0"/>
                          <a:ea typeface="Cambria" panose="02040503050406030204" pitchFamily="18" charset="0"/>
                        </a:rPr>
                        <a:t>Decomposition</a:t>
                      </a:r>
                    </a:p>
                  </a:txBody>
                  <a:tcPr anchor="ctr"/>
                </a:tc>
                <a:tc>
                  <a:txBody>
                    <a:bodyPr/>
                    <a:lstStyle/>
                    <a:p>
                      <a:r>
                        <a:rPr lang="en-GB" sz="1000" dirty="0">
                          <a:latin typeface="Cambria" panose="02040503050406030204" pitchFamily="18" charset="0"/>
                          <a:ea typeface="Cambria" panose="02040503050406030204" pitchFamily="18" charset="0"/>
                        </a:rPr>
                        <a:t>The breakdown of dead organic matter by microorganisms.</a:t>
                      </a:r>
                    </a:p>
                  </a:txBody>
                  <a:tcPr anchor="ctr"/>
                </a:tc>
                <a:extLst>
                  <a:ext uri="{0D108BD9-81ED-4DB2-BD59-A6C34878D82A}">
                    <a16:rowId xmlns:a16="http://schemas.microsoft.com/office/drawing/2014/main" val="1093388316"/>
                  </a:ext>
                </a:extLst>
              </a:tr>
              <a:tr h="341098">
                <a:tc>
                  <a:txBody>
                    <a:bodyPr/>
                    <a:lstStyle/>
                    <a:p>
                      <a:r>
                        <a:rPr lang="en-GB" sz="1000" dirty="0">
                          <a:latin typeface="Cambria" panose="02040503050406030204" pitchFamily="18" charset="0"/>
                          <a:ea typeface="Cambria" panose="02040503050406030204" pitchFamily="18" charset="0"/>
                        </a:rPr>
                        <a:t>16</a:t>
                      </a:r>
                    </a:p>
                  </a:txBody>
                  <a:tcPr anchor="ctr"/>
                </a:tc>
                <a:tc>
                  <a:txBody>
                    <a:bodyPr/>
                    <a:lstStyle/>
                    <a:p>
                      <a:r>
                        <a:rPr lang="en-GB" sz="1000" dirty="0">
                          <a:latin typeface="Cambria" panose="02040503050406030204" pitchFamily="18" charset="0"/>
                          <a:ea typeface="Cambria" panose="02040503050406030204" pitchFamily="18" charset="0"/>
                        </a:rPr>
                        <a:t>Combustion</a:t>
                      </a:r>
                    </a:p>
                  </a:txBody>
                  <a:tcPr anchor="ctr"/>
                </a:tc>
                <a:tc>
                  <a:txBody>
                    <a:bodyPr/>
                    <a:lstStyle/>
                    <a:p>
                      <a:r>
                        <a:rPr lang="en-GB" sz="1000" dirty="0">
                          <a:latin typeface="Cambria" panose="02040503050406030204" pitchFamily="18" charset="0"/>
                          <a:ea typeface="Cambria" panose="02040503050406030204" pitchFamily="18" charset="0"/>
                        </a:rPr>
                        <a:t>An exothermic reaction which uses oxygen to release heat.</a:t>
                      </a:r>
                    </a:p>
                  </a:txBody>
                  <a:tcPr anchor="ctr"/>
                </a:tc>
                <a:extLst>
                  <a:ext uri="{0D108BD9-81ED-4DB2-BD59-A6C34878D82A}">
                    <a16:rowId xmlns:a16="http://schemas.microsoft.com/office/drawing/2014/main" val="2624098315"/>
                  </a:ext>
                </a:extLst>
              </a:tr>
            </a:tbl>
          </a:graphicData>
        </a:graphic>
      </p:graphicFrame>
      <p:graphicFrame>
        <p:nvGraphicFramePr>
          <p:cNvPr id="39" name="Table 38">
            <a:extLst>
              <a:ext uri="{FF2B5EF4-FFF2-40B4-BE49-F238E27FC236}">
                <a16:creationId xmlns:a16="http://schemas.microsoft.com/office/drawing/2014/main" id="{1E665929-0443-448A-8184-783B882CA4A0}"/>
              </a:ext>
            </a:extLst>
          </p:cNvPr>
          <p:cNvGraphicFramePr>
            <a:graphicFrameLocks noGrp="1"/>
          </p:cNvGraphicFramePr>
          <p:nvPr/>
        </p:nvGraphicFramePr>
        <p:xfrm>
          <a:off x="111217" y="1687404"/>
          <a:ext cx="3852583" cy="944880"/>
        </p:xfrm>
        <a:graphic>
          <a:graphicData uri="http://schemas.openxmlformats.org/drawingml/2006/table">
            <a:tbl>
              <a:tblPr firstRow="1" bandRow="1">
                <a:tableStyleId>{00A15C55-8517-42AA-B614-E9B94910E393}</a:tableStyleId>
              </a:tblPr>
              <a:tblGrid>
                <a:gridCol w="234857">
                  <a:extLst>
                    <a:ext uri="{9D8B030D-6E8A-4147-A177-3AD203B41FA5}">
                      <a16:colId xmlns:a16="http://schemas.microsoft.com/office/drawing/2014/main" val="20000"/>
                    </a:ext>
                  </a:extLst>
                </a:gridCol>
                <a:gridCol w="3617726">
                  <a:extLst>
                    <a:ext uri="{9D8B030D-6E8A-4147-A177-3AD203B41FA5}">
                      <a16:colId xmlns:a16="http://schemas.microsoft.com/office/drawing/2014/main" val="20001"/>
                    </a:ext>
                  </a:extLst>
                </a:gridCol>
              </a:tblGrid>
              <a:tr h="181579">
                <a:tc gridSpan="2">
                  <a:txBody>
                    <a:bodyPr/>
                    <a:lstStyle/>
                    <a:p>
                      <a:pPr algn="ctr"/>
                      <a:r>
                        <a:rPr lang="en-GB" sz="1400" dirty="0">
                          <a:latin typeface="Cambria" panose="02040503050406030204" pitchFamily="18" charset="0"/>
                          <a:ea typeface="Cambria" panose="02040503050406030204" pitchFamily="18" charset="0"/>
                        </a:rPr>
                        <a:t>KEY POINTS ABOUT THE ROCK CYCLE</a:t>
                      </a:r>
                    </a:p>
                  </a:txBody>
                  <a:tcPr/>
                </a:tc>
                <a:tc hMerge="1">
                  <a:txBody>
                    <a:bodyPr/>
                    <a:lstStyle/>
                    <a:p>
                      <a:endParaRPr lang="en-GB" dirty="0"/>
                    </a:p>
                  </a:txBody>
                  <a:tcPr/>
                </a:tc>
                <a:extLst>
                  <a:ext uri="{0D108BD9-81ED-4DB2-BD59-A6C34878D82A}">
                    <a16:rowId xmlns:a16="http://schemas.microsoft.com/office/drawing/2014/main" val="10000"/>
                  </a:ext>
                </a:extLst>
              </a:tr>
              <a:tr h="277708">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Rocks are gradually recycled, which means that we do not have rocks from every age of the Earth.</a:t>
                      </a:r>
                    </a:p>
                  </a:txBody>
                  <a:tcPr anchor="ctr"/>
                </a:tc>
                <a:extLst>
                  <a:ext uri="{0D108BD9-81ED-4DB2-BD59-A6C34878D82A}">
                    <a16:rowId xmlns:a16="http://schemas.microsoft.com/office/drawing/2014/main" val="10001"/>
                  </a:ext>
                </a:extLst>
              </a:tr>
              <a:tr h="235003">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The Rock Cycle takes place over millions of years.</a:t>
                      </a:r>
                    </a:p>
                  </a:txBody>
                  <a:tcPr anchor="ctr"/>
                </a:tc>
                <a:extLst>
                  <a:ext uri="{0D108BD9-81ED-4DB2-BD59-A6C34878D82A}">
                    <a16:rowId xmlns:a16="http://schemas.microsoft.com/office/drawing/2014/main" val="10002"/>
                  </a:ext>
                </a:extLst>
              </a:tr>
            </a:tbl>
          </a:graphicData>
        </a:graphic>
      </p:graphicFrame>
      <p:pic>
        <p:nvPicPr>
          <p:cNvPr id="2" name="Picture 2" descr="Rock cycle - Wikipedia">
            <a:extLst>
              <a:ext uri="{FF2B5EF4-FFF2-40B4-BE49-F238E27FC236}">
                <a16:creationId xmlns:a16="http://schemas.microsoft.com/office/drawing/2014/main" id="{0338119F-DB5E-32A1-54F1-67D8BCC86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009" y="783408"/>
            <a:ext cx="1772395" cy="1727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AD2226-E154-574A-A115-069B901ADA10}"/>
              </a:ext>
            </a:extLst>
          </p:cNvPr>
          <p:cNvPicPr>
            <a:picLocks noChangeAspect="1"/>
          </p:cNvPicPr>
          <p:nvPr/>
        </p:nvPicPr>
        <p:blipFill>
          <a:blip r:embed="rId3"/>
          <a:stretch>
            <a:fillRect/>
          </a:stretch>
        </p:blipFill>
        <p:spPr>
          <a:xfrm>
            <a:off x="274949" y="4253494"/>
            <a:ext cx="3525118" cy="1370879"/>
          </a:xfrm>
          <a:prstGeom prst="rect">
            <a:avLst/>
          </a:prstGeom>
        </p:spPr>
      </p:pic>
      <p:pic>
        <p:nvPicPr>
          <p:cNvPr id="5" name="Picture 4">
            <a:extLst>
              <a:ext uri="{FF2B5EF4-FFF2-40B4-BE49-F238E27FC236}">
                <a16:creationId xmlns:a16="http://schemas.microsoft.com/office/drawing/2014/main" id="{D24A569B-AEEB-15FA-4508-DF806EAAA936}"/>
              </a:ext>
            </a:extLst>
          </p:cNvPr>
          <p:cNvPicPr>
            <a:picLocks noChangeAspect="1"/>
          </p:cNvPicPr>
          <p:nvPr/>
        </p:nvPicPr>
        <p:blipFill>
          <a:blip r:embed="rId4"/>
          <a:stretch>
            <a:fillRect/>
          </a:stretch>
        </p:blipFill>
        <p:spPr>
          <a:xfrm>
            <a:off x="4207300" y="3130912"/>
            <a:ext cx="1414454" cy="1122582"/>
          </a:xfrm>
          <a:prstGeom prst="rect">
            <a:avLst/>
          </a:prstGeom>
        </p:spPr>
      </p:pic>
      <p:graphicFrame>
        <p:nvGraphicFramePr>
          <p:cNvPr id="8" name="Table 7">
            <a:extLst>
              <a:ext uri="{FF2B5EF4-FFF2-40B4-BE49-F238E27FC236}">
                <a16:creationId xmlns:a16="http://schemas.microsoft.com/office/drawing/2014/main" id="{1467CE32-20B9-8097-48C6-6D8FF90860BA}"/>
              </a:ext>
            </a:extLst>
          </p:cNvPr>
          <p:cNvGraphicFramePr>
            <a:graphicFrameLocks noGrp="1"/>
          </p:cNvGraphicFramePr>
          <p:nvPr>
            <p:extLst>
              <p:ext uri="{D42A27DB-BD31-4B8C-83A1-F6EECF244321}">
                <p14:modId xmlns:p14="http://schemas.microsoft.com/office/powerpoint/2010/main" val="3141994262"/>
              </p:ext>
            </p:extLst>
          </p:nvPr>
        </p:nvGraphicFramePr>
        <p:xfrm>
          <a:off x="146622" y="5732519"/>
          <a:ext cx="3807817" cy="1076178"/>
        </p:xfrm>
        <a:graphic>
          <a:graphicData uri="http://schemas.openxmlformats.org/drawingml/2006/table">
            <a:tbl>
              <a:tblPr firstRow="1" bandRow="1">
                <a:tableStyleId>{21E4AEA4-8DFA-4A89-87EB-49C32662AFE0}</a:tableStyleId>
              </a:tblPr>
              <a:tblGrid>
                <a:gridCol w="208485">
                  <a:extLst>
                    <a:ext uri="{9D8B030D-6E8A-4147-A177-3AD203B41FA5}">
                      <a16:colId xmlns:a16="http://schemas.microsoft.com/office/drawing/2014/main" val="20000"/>
                    </a:ext>
                  </a:extLst>
                </a:gridCol>
                <a:gridCol w="1091953">
                  <a:extLst>
                    <a:ext uri="{9D8B030D-6E8A-4147-A177-3AD203B41FA5}">
                      <a16:colId xmlns:a16="http://schemas.microsoft.com/office/drawing/2014/main" val="20001"/>
                    </a:ext>
                  </a:extLst>
                </a:gridCol>
                <a:gridCol w="2507379">
                  <a:extLst>
                    <a:ext uri="{9D8B030D-6E8A-4147-A177-3AD203B41FA5}">
                      <a16:colId xmlns:a16="http://schemas.microsoft.com/office/drawing/2014/main" val="20002"/>
                    </a:ext>
                  </a:extLst>
                </a:gridCol>
              </a:tblGrid>
              <a:tr h="193822">
                <a:tc gridSpan="3">
                  <a:txBody>
                    <a:bodyPr/>
                    <a:lstStyle/>
                    <a:p>
                      <a:pPr algn="ctr"/>
                      <a:r>
                        <a:rPr lang="en-GB" sz="1000" dirty="0">
                          <a:latin typeface="Cambria" panose="02040503050406030204" pitchFamily="18" charset="0"/>
                          <a:ea typeface="Cambria" panose="02040503050406030204" pitchFamily="18" charset="0"/>
                        </a:rPr>
                        <a:t>RELATED IMPORTANT PROCESSES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14960">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Respiration</a:t>
                      </a:r>
                    </a:p>
                  </a:txBody>
                  <a:tcPr anchor="ctr"/>
                </a:tc>
                <a:tc>
                  <a:txBody>
                    <a:bodyPr/>
                    <a:lstStyle/>
                    <a:p>
                      <a:r>
                        <a:rPr lang="en-GB" sz="1000" dirty="0">
                          <a:latin typeface="Cambria" panose="02040503050406030204" pitchFamily="18" charset="0"/>
                          <a:ea typeface="Cambria" panose="02040503050406030204" pitchFamily="18" charset="0"/>
                        </a:rPr>
                        <a:t>The process of using glucose and oxygen to provide energy for life.</a:t>
                      </a:r>
                    </a:p>
                  </a:txBody>
                  <a:tcPr anchor="ctr"/>
                </a:tc>
                <a:extLst>
                  <a:ext uri="{0D108BD9-81ED-4DB2-BD59-A6C34878D82A}">
                    <a16:rowId xmlns:a16="http://schemas.microsoft.com/office/drawing/2014/main" val="10001"/>
                  </a:ext>
                </a:extLst>
              </a:tr>
              <a:tr h="436098">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Photosynthesis</a:t>
                      </a:r>
                    </a:p>
                  </a:txBody>
                  <a:tcPr anchor="ctr"/>
                </a:tc>
                <a:tc>
                  <a:txBody>
                    <a:bodyPr/>
                    <a:lstStyle/>
                    <a:p>
                      <a:r>
                        <a:rPr lang="en-GB" sz="1000" dirty="0">
                          <a:latin typeface="Cambria" panose="02040503050406030204" pitchFamily="18" charset="0"/>
                          <a:ea typeface="Cambria" panose="02040503050406030204" pitchFamily="18" charset="0"/>
                        </a:rPr>
                        <a:t>Converting water and carbon dioxide into glucose using energy from sunlight.</a:t>
                      </a:r>
                    </a:p>
                  </a:txBody>
                  <a:tcPr anchor="ct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C3F24032-1AB5-3753-40F8-6F746D442DEE}"/>
              </a:ext>
            </a:extLst>
          </p:cNvPr>
          <p:cNvGraphicFramePr>
            <a:graphicFrameLocks noGrp="1"/>
          </p:cNvGraphicFramePr>
          <p:nvPr/>
        </p:nvGraphicFramePr>
        <p:xfrm>
          <a:off x="124338" y="2613949"/>
          <a:ext cx="3852583" cy="1097280"/>
        </p:xfrm>
        <a:graphic>
          <a:graphicData uri="http://schemas.openxmlformats.org/drawingml/2006/table">
            <a:tbl>
              <a:tblPr firstRow="1" bandRow="1">
                <a:tableStyleId>{00A15C55-8517-42AA-B614-E9B94910E393}</a:tableStyleId>
              </a:tblPr>
              <a:tblGrid>
                <a:gridCol w="234857">
                  <a:extLst>
                    <a:ext uri="{9D8B030D-6E8A-4147-A177-3AD203B41FA5}">
                      <a16:colId xmlns:a16="http://schemas.microsoft.com/office/drawing/2014/main" val="20000"/>
                    </a:ext>
                  </a:extLst>
                </a:gridCol>
                <a:gridCol w="3617726">
                  <a:extLst>
                    <a:ext uri="{9D8B030D-6E8A-4147-A177-3AD203B41FA5}">
                      <a16:colId xmlns:a16="http://schemas.microsoft.com/office/drawing/2014/main" val="20001"/>
                    </a:ext>
                  </a:extLst>
                </a:gridCol>
              </a:tblGrid>
              <a:tr h="190568">
                <a:tc gridSpan="2">
                  <a:txBody>
                    <a:bodyPr/>
                    <a:lstStyle/>
                    <a:p>
                      <a:pPr algn="ctr"/>
                      <a:r>
                        <a:rPr lang="en-GB" sz="1400" dirty="0">
                          <a:latin typeface="Cambria" panose="02040503050406030204" pitchFamily="18" charset="0"/>
                          <a:ea typeface="Cambria" panose="02040503050406030204" pitchFamily="18" charset="0"/>
                        </a:rPr>
                        <a:t>KEY POINTS ABOUT CLIMATE CHANGE</a:t>
                      </a:r>
                    </a:p>
                  </a:txBody>
                  <a:tcPr/>
                </a:tc>
                <a:tc hMerge="1">
                  <a:txBody>
                    <a:bodyPr/>
                    <a:lstStyle/>
                    <a:p>
                      <a:endParaRPr lang="en-GB" dirty="0"/>
                    </a:p>
                  </a:txBody>
                  <a:tcPr/>
                </a:tc>
                <a:extLst>
                  <a:ext uri="{0D108BD9-81ED-4DB2-BD59-A6C34878D82A}">
                    <a16:rowId xmlns:a16="http://schemas.microsoft.com/office/drawing/2014/main" val="10000"/>
                  </a:ext>
                </a:extLst>
              </a:tr>
              <a:tr h="291457">
                <a:tc>
                  <a:txBody>
                    <a:bodyPr/>
                    <a:lstStyle/>
                    <a:p>
                      <a:r>
                        <a:rPr lang="en-GB" sz="1000" dirty="0">
                          <a:latin typeface="Cambria" panose="02040503050406030204" pitchFamily="18" charset="0"/>
                          <a:ea typeface="Cambria" panose="02040503050406030204" pitchFamily="18" charset="0"/>
                        </a:rPr>
                        <a:t>1</a:t>
                      </a:r>
                    </a:p>
                  </a:txBody>
                  <a:tcPr anchor="ctr"/>
                </a:tc>
                <a:tc>
                  <a:txBody>
                    <a:bodyPr/>
                    <a:lstStyle/>
                    <a:p>
                      <a:r>
                        <a:rPr lang="en-GB" sz="1000" dirty="0">
                          <a:latin typeface="Cambria" panose="02040503050406030204" pitchFamily="18" charset="0"/>
                          <a:ea typeface="Cambria" panose="02040503050406030204" pitchFamily="18" charset="0"/>
                        </a:rPr>
                        <a:t>Greenhouse gases contribute to global warming by reducing the amount of radiation leaving Earth’s atmosphere.</a:t>
                      </a:r>
                    </a:p>
                  </a:txBody>
                  <a:tcPr anchor="ctr"/>
                </a:tc>
                <a:extLst>
                  <a:ext uri="{0D108BD9-81ED-4DB2-BD59-A6C34878D82A}">
                    <a16:rowId xmlns:a16="http://schemas.microsoft.com/office/drawing/2014/main" val="10001"/>
                  </a:ext>
                </a:extLst>
              </a:tr>
              <a:tr h="313877">
                <a:tc>
                  <a:txBody>
                    <a:bodyPr/>
                    <a:lstStyle/>
                    <a:p>
                      <a:r>
                        <a:rPr lang="en-GB" sz="1000" dirty="0">
                          <a:latin typeface="Cambria" panose="02040503050406030204" pitchFamily="18" charset="0"/>
                          <a:ea typeface="Cambria" panose="02040503050406030204" pitchFamily="18" charset="0"/>
                        </a:rPr>
                        <a:t>2</a:t>
                      </a:r>
                    </a:p>
                  </a:txBody>
                  <a:tcPr anchor="ctr"/>
                </a:tc>
                <a:tc>
                  <a:txBody>
                    <a:bodyPr/>
                    <a:lstStyle/>
                    <a:p>
                      <a:r>
                        <a:rPr lang="en-GB" sz="1000" dirty="0">
                          <a:latin typeface="Cambria" panose="02040503050406030204" pitchFamily="18" charset="0"/>
                          <a:ea typeface="Cambria" panose="02040503050406030204" pitchFamily="18" charset="0"/>
                        </a:rPr>
                        <a:t>Global warming is the increase in global temperatures caused by higher levels of greenhouse gases.</a:t>
                      </a:r>
                    </a:p>
                  </a:txBody>
                  <a:tcPr anchor="ct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53E98188-7014-F60F-D180-501C70DFA91F}"/>
              </a:ext>
            </a:extLst>
          </p:cNvPr>
          <p:cNvGraphicFramePr>
            <a:graphicFrameLocks noGrp="1"/>
          </p:cNvGraphicFramePr>
          <p:nvPr>
            <p:extLst>
              <p:ext uri="{D42A27DB-BD31-4B8C-83A1-F6EECF244321}">
                <p14:modId xmlns:p14="http://schemas.microsoft.com/office/powerpoint/2010/main" val="2959700656"/>
              </p:ext>
            </p:extLst>
          </p:nvPr>
        </p:nvGraphicFramePr>
        <p:xfrm>
          <a:off x="4019172" y="5033832"/>
          <a:ext cx="1769753" cy="1795515"/>
        </p:xfrm>
        <a:graphic>
          <a:graphicData uri="http://schemas.openxmlformats.org/drawingml/2006/table">
            <a:tbl>
              <a:tblPr firstRow="1" bandRow="1">
                <a:tableStyleId>{F5AB1C69-6EDB-4FF4-983F-18BD219EF322}</a:tableStyleId>
              </a:tblPr>
              <a:tblGrid>
                <a:gridCol w="1769753">
                  <a:extLst>
                    <a:ext uri="{9D8B030D-6E8A-4147-A177-3AD203B41FA5}">
                      <a16:colId xmlns:a16="http://schemas.microsoft.com/office/drawing/2014/main" val="20000"/>
                    </a:ext>
                  </a:extLst>
                </a:gridCol>
              </a:tblGrid>
              <a:tr h="362955">
                <a:tc>
                  <a:txBody>
                    <a:bodyPr/>
                    <a:lstStyle/>
                    <a:p>
                      <a:pPr algn="ctr"/>
                      <a:r>
                        <a:rPr lang="en-GB" sz="1400" dirty="0">
                          <a:latin typeface="Cambria" panose="02040503050406030204" pitchFamily="18" charset="0"/>
                          <a:ea typeface="Cambria" panose="02040503050406030204" pitchFamily="18" charset="0"/>
                        </a:rPr>
                        <a:t>PRECIPITATION</a:t>
                      </a:r>
                    </a:p>
                  </a:txBody>
                  <a:tcPr anchor="ctr"/>
                </a:tc>
                <a:extLst>
                  <a:ext uri="{0D108BD9-81ED-4DB2-BD59-A6C34878D82A}">
                    <a16:rowId xmlns:a16="http://schemas.microsoft.com/office/drawing/2014/main" val="10000"/>
                  </a:ext>
                </a:extLst>
              </a:tr>
              <a:tr h="1364516">
                <a:tc>
                  <a:txBody>
                    <a:bodyPr/>
                    <a:lstStyle/>
                    <a:p>
                      <a:r>
                        <a:rPr lang="en-GB" sz="1100" dirty="0">
                          <a:latin typeface="Cambria" panose="02040503050406030204" pitchFamily="18" charset="0"/>
                          <a:ea typeface="Cambria" panose="02040503050406030204" pitchFamily="18" charset="0"/>
                        </a:rPr>
                        <a:t>.</a:t>
                      </a: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endParaRPr lang="en-GB" sz="11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mbria" panose="02040503050406030204" pitchFamily="18" charset="0"/>
                          <a:ea typeface="Cambria" panose="02040503050406030204" pitchFamily="18" charset="0"/>
                        </a:rPr>
                        <a:t>An insoluble solid (precipitate) formed when two solutions react.</a:t>
                      </a:r>
                    </a:p>
                  </a:txBody>
                  <a:tcPr/>
                </a:tc>
                <a:extLst>
                  <a:ext uri="{0D108BD9-81ED-4DB2-BD59-A6C34878D82A}">
                    <a16:rowId xmlns:a16="http://schemas.microsoft.com/office/drawing/2014/main" val="10001"/>
                  </a:ext>
                </a:extLst>
              </a:tr>
            </a:tbl>
          </a:graphicData>
        </a:graphic>
      </p:graphicFrame>
      <p:pic>
        <p:nvPicPr>
          <p:cNvPr id="9" name="Picture 8">
            <a:extLst>
              <a:ext uri="{FF2B5EF4-FFF2-40B4-BE49-F238E27FC236}">
                <a16:creationId xmlns:a16="http://schemas.microsoft.com/office/drawing/2014/main" id="{D91972F1-BD19-B789-2101-CBF8AA64016B}"/>
              </a:ext>
            </a:extLst>
          </p:cNvPr>
          <p:cNvPicPr>
            <a:picLocks noChangeAspect="1"/>
          </p:cNvPicPr>
          <p:nvPr/>
        </p:nvPicPr>
        <p:blipFill>
          <a:blip r:embed="rId5"/>
          <a:stretch>
            <a:fillRect/>
          </a:stretch>
        </p:blipFill>
        <p:spPr>
          <a:xfrm>
            <a:off x="4367297" y="5476611"/>
            <a:ext cx="1116742" cy="755514"/>
          </a:xfrm>
          <a:prstGeom prst="rect">
            <a:avLst/>
          </a:prstGeom>
        </p:spPr>
      </p:pic>
    </p:spTree>
    <p:extLst>
      <p:ext uri="{BB962C8B-B14F-4D97-AF65-F5344CB8AC3E}">
        <p14:creationId xmlns:p14="http://schemas.microsoft.com/office/powerpoint/2010/main" val="105663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8">
            <a:extLst>
              <a:ext uri="{FF2B5EF4-FFF2-40B4-BE49-F238E27FC236}">
                <a16:creationId xmlns:a16="http://schemas.microsoft.com/office/drawing/2014/main" id="{85B76431-12B0-41FD-B7C4-0C20622B935F}"/>
              </a:ext>
            </a:extLst>
          </p:cNvPr>
          <p:cNvSpPr txBox="1">
            <a:spLocks noChangeArrowheads="1"/>
          </p:cNvSpPr>
          <p:nvPr/>
        </p:nvSpPr>
        <p:spPr bwMode="auto">
          <a:xfrm>
            <a:off x="766273" y="56957"/>
            <a:ext cx="21416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1200" b="1" dirty="0">
                <a:latin typeface="Cambria" panose="02040503050406030204" pitchFamily="18" charset="0"/>
                <a:ea typeface="Cambria" panose="02040503050406030204" pitchFamily="18" charset="0"/>
                <a:cs typeface="Cambria" panose="02040503050406030204" pitchFamily="18" charset="0"/>
              </a:rPr>
              <a:t>| Year 9 | </a:t>
            </a:r>
            <a:r>
              <a:rPr lang="en-GB" altLang="en-US" sz="1200" b="1" dirty="0">
                <a:highlight>
                  <a:srgbClr val="FFFFFF"/>
                </a:highlight>
                <a:latin typeface="Cambria" panose="02040503050406030204" pitchFamily="18" charset="0"/>
                <a:ea typeface="Cambria" panose="02040503050406030204" pitchFamily="18" charset="0"/>
                <a:cs typeface="Cambria" panose="02040503050406030204" pitchFamily="18" charset="0"/>
              </a:rPr>
              <a:t>Term 5 </a:t>
            </a:r>
            <a:r>
              <a:rPr lang="en-GB" altLang="en-US" sz="1200" b="1" dirty="0">
                <a:latin typeface="Cambria" panose="02040503050406030204" pitchFamily="18" charset="0"/>
                <a:ea typeface="Cambria" panose="02040503050406030204" pitchFamily="18" charset="0"/>
                <a:cs typeface="Cambria" panose="02040503050406030204" pitchFamily="18" charset="0"/>
              </a:rPr>
              <a:t>| How did the First World War Propel Medical Advancement?</a:t>
            </a:r>
          </a:p>
        </p:txBody>
      </p:sp>
      <p:grpSp>
        <p:nvGrpSpPr>
          <p:cNvPr id="4" name="Group 3">
            <a:extLst>
              <a:ext uri="{FF2B5EF4-FFF2-40B4-BE49-F238E27FC236}">
                <a16:creationId xmlns:a16="http://schemas.microsoft.com/office/drawing/2014/main" id="{61E16E80-D9DA-4A50-55E2-F7EC16D35718}"/>
              </a:ext>
            </a:extLst>
          </p:cNvPr>
          <p:cNvGrpSpPr/>
          <p:nvPr/>
        </p:nvGrpSpPr>
        <p:grpSpPr>
          <a:xfrm>
            <a:off x="2668666" y="28605"/>
            <a:ext cx="6102804" cy="751628"/>
            <a:chOff x="2822575" y="120452"/>
            <a:chExt cx="6102804" cy="751628"/>
          </a:xfrm>
        </p:grpSpPr>
        <p:cxnSp>
          <p:nvCxnSpPr>
            <p:cNvPr id="83" name="Straight Connector 82">
              <a:extLst>
                <a:ext uri="{FF2B5EF4-FFF2-40B4-BE49-F238E27FC236}">
                  <a16:creationId xmlns:a16="http://schemas.microsoft.com/office/drawing/2014/main" id="{164515A7-D115-4654-8261-B561B90A131C}"/>
                </a:ext>
              </a:extLst>
            </p:cNvPr>
            <p:cNvCxnSpPr>
              <a:cxnSpLocks/>
              <a:endCxn id="100" idx="2"/>
            </p:cNvCxnSpPr>
            <p:nvPr/>
          </p:nvCxnSpPr>
          <p:spPr>
            <a:xfrm flipV="1">
              <a:off x="3137807" y="371050"/>
              <a:ext cx="5429250" cy="9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EF1B5755-A390-4675-BB4C-FB06CD9AA36E}"/>
                </a:ext>
              </a:extLst>
            </p:cNvPr>
            <p:cNvSpPr/>
            <p:nvPr/>
          </p:nvSpPr>
          <p:spPr>
            <a:xfrm>
              <a:off x="3084513" y="325693"/>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1" name="Oval 90">
              <a:extLst>
                <a:ext uri="{FF2B5EF4-FFF2-40B4-BE49-F238E27FC236}">
                  <a16:creationId xmlns:a16="http://schemas.microsoft.com/office/drawing/2014/main" id="{7C68CCCC-63E1-4A82-BBD3-548547D7DBCE}"/>
                </a:ext>
              </a:extLst>
            </p:cNvPr>
            <p:cNvSpPr/>
            <p:nvPr/>
          </p:nvSpPr>
          <p:spPr>
            <a:xfrm>
              <a:off x="3691164" y="318889"/>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2248" name="TextBox 165">
              <a:extLst>
                <a:ext uri="{FF2B5EF4-FFF2-40B4-BE49-F238E27FC236}">
                  <a16:creationId xmlns:a16="http://schemas.microsoft.com/office/drawing/2014/main" id="{E5FC9E43-37D1-47A0-AC52-62859870E5F0}"/>
                </a:ext>
              </a:extLst>
            </p:cNvPr>
            <p:cNvSpPr txBox="1">
              <a:spLocks noChangeArrowheads="1"/>
            </p:cNvSpPr>
            <p:nvPr/>
          </p:nvSpPr>
          <p:spPr bwMode="auto">
            <a:xfrm>
              <a:off x="2940504" y="124988"/>
              <a:ext cx="393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1895</a:t>
              </a:r>
            </a:p>
          </p:txBody>
        </p:sp>
        <p:sp>
          <p:nvSpPr>
            <p:cNvPr id="93" name="Oval 92">
              <a:extLst>
                <a:ext uri="{FF2B5EF4-FFF2-40B4-BE49-F238E27FC236}">
                  <a16:creationId xmlns:a16="http://schemas.microsoft.com/office/drawing/2014/main" id="{F6F2F4E9-68B2-4E0F-A2B4-41B0F9D5E8A5}"/>
                </a:ext>
              </a:extLst>
            </p:cNvPr>
            <p:cNvSpPr/>
            <p:nvPr/>
          </p:nvSpPr>
          <p:spPr>
            <a:xfrm>
              <a:off x="7358289" y="309818"/>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4" name="Oval 93">
              <a:extLst>
                <a:ext uri="{FF2B5EF4-FFF2-40B4-BE49-F238E27FC236}">
                  <a16:creationId xmlns:a16="http://schemas.microsoft.com/office/drawing/2014/main" id="{EC506695-57FA-48A6-A563-3AC2BC30DA91}"/>
                </a:ext>
              </a:extLst>
            </p:cNvPr>
            <p:cNvSpPr/>
            <p:nvPr/>
          </p:nvSpPr>
          <p:spPr>
            <a:xfrm>
              <a:off x="4336370" y="325693"/>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5" name="Oval 94">
              <a:extLst>
                <a:ext uri="{FF2B5EF4-FFF2-40B4-BE49-F238E27FC236}">
                  <a16:creationId xmlns:a16="http://schemas.microsoft.com/office/drawing/2014/main" id="{21328F15-BB4D-4E5D-99D9-4F01DA80D2EF}"/>
                </a:ext>
              </a:extLst>
            </p:cNvPr>
            <p:cNvSpPr/>
            <p:nvPr/>
          </p:nvSpPr>
          <p:spPr>
            <a:xfrm>
              <a:off x="4940754" y="332496"/>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6" name="Oval 95">
              <a:extLst>
                <a:ext uri="{FF2B5EF4-FFF2-40B4-BE49-F238E27FC236}">
                  <a16:creationId xmlns:a16="http://schemas.microsoft.com/office/drawing/2014/main" id="{7FD9ACCD-75DE-483A-8433-2195604EB8EE}"/>
                </a:ext>
              </a:extLst>
            </p:cNvPr>
            <p:cNvSpPr/>
            <p:nvPr/>
          </p:nvSpPr>
          <p:spPr>
            <a:xfrm>
              <a:off x="5545138" y="330229"/>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7" name="Oval 96">
              <a:extLst>
                <a:ext uri="{FF2B5EF4-FFF2-40B4-BE49-F238E27FC236}">
                  <a16:creationId xmlns:a16="http://schemas.microsoft.com/office/drawing/2014/main" id="{CE91F0F3-193B-471A-B052-3ED063343C8A}"/>
                </a:ext>
              </a:extLst>
            </p:cNvPr>
            <p:cNvSpPr/>
            <p:nvPr/>
          </p:nvSpPr>
          <p:spPr>
            <a:xfrm>
              <a:off x="6149521" y="309818"/>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8" name="Oval 97">
              <a:extLst>
                <a:ext uri="{FF2B5EF4-FFF2-40B4-BE49-F238E27FC236}">
                  <a16:creationId xmlns:a16="http://schemas.microsoft.com/office/drawing/2014/main" id="{B8D9C7D0-561E-49E3-B28B-0927D6610437}"/>
                </a:ext>
              </a:extLst>
            </p:cNvPr>
            <p:cNvSpPr/>
            <p:nvPr/>
          </p:nvSpPr>
          <p:spPr>
            <a:xfrm>
              <a:off x="6752771" y="309818"/>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99" name="Oval 98">
              <a:extLst>
                <a:ext uri="{FF2B5EF4-FFF2-40B4-BE49-F238E27FC236}">
                  <a16:creationId xmlns:a16="http://schemas.microsoft.com/office/drawing/2014/main" id="{6FEB96F3-A21A-4C6A-9597-0240D5264DC4}"/>
                </a:ext>
              </a:extLst>
            </p:cNvPr>
            <p:cNvSpPr/>
            <p:nvPr/>
          </p:nvSpPr>
          <p:spPr>
            <a:xfrm>
              <a:off x="7963807" y="313220"/>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100" name="Oval 99">
              <a:extLst>
                <a:ext uri="{FF2B5EF4-FFF2-40B4-BE49-F238E27FC236}">
                  <a16:creationId xmlns:a16="http://schemas.microsoft.com/office/drawing/2014/main" id="{FCD150C7-3EEA-41DE-B3E3-0EC0908C0F35}"/>
                </a:ext>
              </a:extLst>
            </p:cNvPr>
            <p:cNvSpPr/>
            <p:nvPr/>
          </p:nvSpPr>
          <p:spPr>
            <a:xfrm>
              <a:off x="8567057" y="309818"/>
              <a:ext cx="128134" cy="12246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Cambria" panose="02040503050406030204" pitchFamily="18" charset="0"/>
                <a:ea typeface="Cambria" panose="02040503050406030204" pitchFamily="18" charset="0"/>
              </a:endParaRPr>
            </a:p>
          </p:txBody>
        </p:sp>
        <p:sp>
          <p:nvSpPr>
            <p:cNvPr id="2257" name="TextBox 165">
              <a:extLst>
                <a:ext uri="{FF2B5EF4-FFF2-40B4-BE49-F238E27FC236}">
                  <a16:creationId xmlns:a16="http://schemas.microsoft.com/office/drawing/2014/main" id="{7F28A231-D301-410B-9B5C-E04DBD2EB19D}"/>
                </a:ext>
              </a:extLst>
            </p:cNvPr>
            <p:cNvSpPr txBox="1">
              <a:spLocks noChangeArrowheads="1"/>
            </p:cNvSpPr>
            <p:nvPr/>
          </p:nvSpPr>
          <p:spPr bwMode="auto">
            <a:xfrm>
              <a:off x="3509736" y="120452"/>
              <a:ext cx="496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1909-10</a:t>
              </a:r>
            </a:p>
          </p:txBody>
        </p:sp>
        <p:sp>
          <p:nvSpPr>
            <p:cNvPr id="2258" name="TextBox 165">
              <a:extLst>
                <a:ext uri="{FF2B5EF4-FFF2-40B4-BE49-F238E27FC236}">
                  <a16:creationId xmlns:a16="http://schemas.microsoft.com/office/drawing/2014/main" id="{A0BBB3FA-71C2-46D9-B39B-334149F702C8}"/>
                </a:ext>
              </a:extLst>
            </p:cNvPr>
            <p:cNvSpPr txBox="1">
              <a:spLocks noChangeArrowheads="1"/>
            </p:cNvSpPr>
            <p:nvPr/>
          </p:nvSpPr>
          <p:spPr bwMode="auto">
            <a:xfrm>
              <a:off x="4200298" y="122720"/>
              <a:ext cx="3934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1928</a:t>
              </a:r>
            </a:p>
          </p:txBody>
        </p:sp>
        <p:sp>
          <p:nvSpPr>
            <p:cNvPr id="2259" name="TextBox 165">
              <a:extLst>
                <a:ext uri="{FF2B5EF4-FFF2-40B4-BE49-F238E27FC236}">
                  <a16:creationId xmlns:a16="http://schemas.microsoft.com/office/drawing/2014/main" id="{325B3C18-F746-43B2-9D1D-DC94F8FD52A8}"/>
                </a:ext>
              </a:extLst>
            </p:cNvPr>
            <p:cNvSpPr txBox="1">
              <a:spLocks noChangeArrowheads="1"/>
            </p:cNvSpPr>
            <p:nvPr/>
          </p:nvSpPr>
          <p:spPr bwMode="auto">
            <a:xfrm>
              <a:off x="4786539" y="131791"/>
              <a:ext cx="393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1932</a:t>
              </a:r>
            </a:p>
          </p:txBody>
        </p:sp>
        <p:sp>
          <p:nvSpPr>
            <p:cNvPr id="2260" name="TextBox 165">
              <a:extLst>
                <a:ext uri="{FF2B5EF4-FFF2-40B4-BE49-F238E27FC236}">
                  <a16:creationId xmlns:a16="http://schemas.microsoft.com/office/drawing/2014/main" id="{8BA27413-6A5B-4D86-BDB6-65164017C7F2}"/>
                </a:ext>
              </a:extLst>
            </p:cNvPr>
            <p:cNvSpPr txBox="1">
              <a:spLocks noChangeArrowheads="1"/>
            </p:cNvSpPr>
            <p:nvPr/>
          </p:nvSpPr>
          <p:spPr bwMode="auto">
            <a:xfrm>
              <a:off x="5394325" y="122720"/>
              <a:ext cx="393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1941</a:t>
              </a:r>
            </a:p>
          </p:txBody>
        </p:sp>
        <p:sp>
          <p:nvSpPr>
            <p:cNvPr id="2261" name="TextBox 165">
              <a:extLst>
                <a:ext uri="{FF2B5EF4-FFF2-40B4-BE49-F238E27FC236}">
                  <a16:creationId xmlns:a16="http://schemas.microsoft.com/office/drawing/2014/main" id="{16477F65-9334-4944-B682-C1EBA593C1A1}"/>
                </a:ext>
              </a:extLst>
            </p:cNvPr>
            <p:cNvSpPr txBox="1">
              <a:spLocks noChangeArrowheads="1"/>
            </p:cNvSpPr>
            <p:nvPr/>
          </p:nvSpPr>
          <p:spPr bwMode="auto">
            <a:xfrm>
              <a:off x="6005513" y="136327"/>
              <a:ext cx="3934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1948</a:t>
              </a:r>
            </a:p>
          </p:txBody>
        </p:sp>
        <p:sp>
          <p:nvSpPr>
            <p:cNvPr id="2262" name="TextBox 165">
              <a:extLst>
                <a:ext uri="{FF2B5EF4-FFF2-40B4-BE49-F238E27FC236}">
                  <a16:creationId xmlns:a16="http://schemas.microsoft.com/office/drawing/2014/main" id="{837B4244-D50F-4624-8695-566746F78DD1}"/>
                </a:ext>
              </a:extLst>
            </p:cNvPr>
            <p:cNvSpPr txBox="1">
              <a:spLocks noChangeArrowheads="1"/>
            </p:cNvSpPr>
            <p:nvPr/>
          </p:nvSpPr>
          <p:spPr bwMode="auto">
            <a:xfrm>
              <a:off x="6600825" y="129524"/>
              <a:ext cx="393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1953</a:t>
              </a:r>
            </a:p>
          </p:txBody>
        </p:sp>
        <p:sp>
          <p:nvSpPr>
            <p:cNvPr id="2263" name="TextBox 165">
              <a:extLst>
                <a:ext uri="{FF2B5EF4-FFF2-40B4-BE49-F238E27FC236}">
                  <a16:creationId xmlns:a16="http://schemas.microsoft.com/office/drawing/2014/main" id="{2D27D6D2-97D9-4F3A-BE0A-151A9D5C643A}"/>
                </a:ext>
              </a:extLst>
            </p:cNvPr>
            <p:cNvSpPr txBox="1">
              <a:spLocks noChangeArrowheads="1"/>
            </p:cNvSpPr>
            <p:nvPr/>
          </p:nvSpPr>
          <p:spPr bwMode="auto">
            <a:xfrm>
              <a:off x="7214281" y="126121"/>
              <a:ext cx="3934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1956</a:t>
              </a:r>
            </a:p>
          </p:txBody>
        </p:sp>
        <p:sp>
          <p:nvSpPr>
            <p:cNvPr id="2264" name="TextBox 165">
              <a:extLst>
                <a:ext uri="{FF2B5EF4-FFF2-40B4-BE49-F238E27FC236}">
                  <a16:creationId xmlns:a16="http://schemas.microsoft.com/office/drawing/2014/main" id="{88F6068F-1134-41DC-BABA-6EB61514F631}"/>
                </a:ext>
              </a:extLst>
            </p:cNvPr>
            <p:cNvSpPr txBox="1">
              <a:spLocks noChangeArrowheads="1"/>
            </p:cNvSpPr>
            <p:nvPr/>
          </p:nvSpPr>
          <p:spPr bwMode="auto">
            <a:xfrm>
              <a:off x="7699602" y="129524"/>
              <a:ext cx="662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1990-2000</a:t>
              </a:r>
            </a:p>
          </p:txBody>
        </p:sp>
        <p:sp>
          <p:nvSpPr>
            <p:cNvPr id="2265" name="TextBox 165">
              <a:extLst>
                <a:ext uri="{FF2B5EF4-FFF2-40B4-BE49-F238E27FC236}">
                  <a16:creationId xmlns:a16="http://schemas.microsoft.com/office/drawing/2014/main" id="{C0C001FE-B82F-459C-BF00-9107793E89C4}"/>
                </a:ext>
              </a:extLst>
            </p:cNvPr>
            <p:cNvSpPr txBox="1">
              <a:spLocks noChangeArrowheads="1"/>
            </p:cNvSpPr>
            <p:nvPr/>
          </p:nvSpPr>
          <p:spPr bwMode="auto">
            <a:xfrm>
              <a:off x="8430986" y="134059"/>
              <a:ext cx="3934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 b="1">
                  <a:latin typeface="Cambria" panose="02040503050406030204" pitchFamily="18" charset="0"/>
                  <a:ea typeface="Cambria" panose="02040503050406030204" pitchFamily="18" charset="0"/>
                  <a:cs typeface="Cambria" panose="02040503050406030204" pitchFamily="18" charset="0"/>
                </a:rPr>
                <a:t>2007</a:t>
              </a:r>
            </a:p>
          </p:txBody>
        </p:sp>
        <p:sp>
          <p:nvSpPr>
            <p:cNvPr id="2266" name="TextBox 181">
              <a:extLst>
                <a:ext uri="{FF2B5EF4-FFF2-40B4-BE49-F238E27FC236}">
                  <a16:creationId xmlns:a16="http://schemas.microsoft.com/office/drawing/2014/main" id="{6D6BCF40-2DFA-4197-AE3A-DF455BAF5DBB}"/>
                </a:ext>
              </a:extLst>
            </p:cNvPr>
            <p:cNvSpPr txBox="1">
              <a:spLocks noChangeArrowheads="1"/>
            </p:cNvSpPr>
            <p:nvPr/>
          </p:nvSpPr>
          <p:spPr bwMode="auto">
            <a:xfrm>
              <a:off x="2822575" y="469702"/>
              <a:ext cx="610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dirty="0">
                  <a:latin typeface="Cambria" panose="02040503050406030204" pitchFamily="18" charset="0"/>
                  <a:ea typeface="Cambria" panose="02040503050406030204" pitchFamily="18" charset="0"/>
                  <a:cs typeface="Cambria" panose="02040503050406030204" pitchFamily="18" charset="0"/>
                </a:rPr>
                <a:t>X-RAYS DISCOVERED</a:t>
              </a:r>
              <a:endParaRPr lang="en-GB" altLang="en-US" sz="500" dirty="0">
                <a:latin typeface="Cambria" panose="02040503050406030204" pitchFamily="18" charset="0"/>
                <a:ea typeface="Cambria" panose="02040503050406030204" pitchFamily="18" charset="0"/>
                <a:cs typeface="Cambria" panose="02040503050406030204" pitchFamily="18" charset="0"/>
              </a:endParaRPr>
            </a:p>
          </p:txBody>
        </p:sp>
        <p:sp>
          <p:nvSpPr>
            <p:cNvPr id="2267" name="TextBox 181">
              <a:extLst>
                <a:ext uri="{FF2B5EF4-FFF2-40B4-BE49-F238E27FC236}">
                  <a16:creationId xmlns:a16="http://schemas.microsoft.com/office/drawing/2014/main" id="{B92B5905-99EB-4DF1-97CE-0045304161E9}"/>
                </a:ext>
              </a:extLst>
            </p:cNvPr>
            <p:cNvSpPr txBox="1">
              <a:spLocks noChangeArrowheads="1"/>
            </p:cNvSpPr>
            <p:nvPr/>
          </p:nvSpPr>
          <p:spPr bwMode="auto">
            <a:xfrm>
              <a:off x="4084638" y="471970"/>
              <a:ext cx="6100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dirty="0">
                  <a:latin typeface="Cambria" panose="02040503050406030204" pitchFamily="18" charset="0"/>
                  <a:ea typeface="Cambria" panose="02040503050406030204" pitchFamily="18" charset="0"/>
                  <a:cs typeface="Cambria" panose="02040503050406030204" pitchFamily="18" charset="0"/>
                </a:rPr>
                <a:t>PENICILLIN DISCOVERED BY FLEMING</a:t>
              </a:r>
              <a:endParaRPr lang="en-GB" altLang="en-US" sz="500" dirty="0">
                <a:latin typeface="Cambria" panose="02040503050406030204" pitchFamily="18" charset="0"/>
                <a:ea typeface="Cambria" panose="02040503050406030204" pitchFamily="18" charset="0"/>
                <a:cs typeface="Cambria" panose="02040503050406030204" pitchFamily="18" charset="0"/>
              </a:endParaRPr>
            </a:p>
          </p:txBody>
        </p:sp>
        <p:sp>
          <p:nvSpPr>
            <p:cNvPr id="2268" name="TextBox 181">
              <a:extLst>
                <a:ext uri="{FF2B5EF4-FFF2-40B4-BE49-F238E27FC236}">
                  <a16:creationId xmlns:a16="http://schemas.microsoft.com/office/drawing/2014/main" id="{A03ACD16-37DE-4CC4-8BFA-CF991C784FDD}"/>
                </a:ext>
              </a:extLst>
            </p:cNvPr>
            <p:cNvSpPr txBox="1">
              <a:spLocks noChangeArrowheads="1"/>
            </p:cNvSpPr>
            <p:nvPr/>
          </p:nvSpPr>
          <p:spPr bwMode="auto">
            <a:xfrm>
              <a:off x="4687888" y="471970"/>
              <a:ext cx="610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SECOND MAGIC BULLET, PRONTOSIL</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69" name="TextBox 181">
              <a:extLst>
                <a:ext uri="{FF2B5EF4-FFF2-40B4-BE49-F238E27FC236}">
                  <a16:creationId xmlns:a16="http://schemas.microsoft.com/office/drawing/2014/main" id="{03EF4D6C-5584-42B9-8790-E1F10691D3E2}"/>
                </a:ext>
              </a:extLst>
            </p:cNvPr>
            <p:cNvSpPr txBox="1">
              <a:spLocks noChangeArrowheads="1"/>
            </p:cNvSpPr>
            <p:nvPr/>
          </p:nvSpPr>
          <p:spPr bwMode="auto">
            <a:xfrm>
              <a:off x="5889852" y="476506"/>
              <a:ext cx="610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NHS LAUNCHED</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70" name="TextBox 181">
              <a:extLst>
                <a:ext uri="{FF2B5EF4-FFF2-40B4-BE49-F238E27FC236}">
                  <a16:creationId xmlns:a16="http://schemas.microsoft.com/office/drawing/2014/main" id="{6B23E8EF-66DA-4FA6-B0F0-791E8F0E4C6E}"/>
                </a:ext>
              </a:extLst>
            </p:cNvPr>
            <p:cNvSpPr txBox="1">
              <a:spLocks noChangeArrowheads="1"/>
            </p:cNvSpPr>
            <p:nvPr/>
          </p:nvSpPr>
          <p:spPr bwMode="auto">
            <a:xfrm>
              <a:off x="6510111" y="469702"/>
              <a:ext cx="6100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STRUCTURE OF DNA DISCOVERED</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71" name="TextBox 181">
              <a:extLst>
                <a:ext uri="{FF2B5EF4-FFF2-40B4-BE49-F238E27FC236}">
                  <a16:creationId xmlns:a16="http://schemas.microsoft.com/office/drawing/2014/main" id="{FC3E3B51-2091-458F-94F8-2289FDAC6EFE}"/>
                </a:ext>
              </a:extLst>
            </p:cNvPr>
            <p:cNvSpPr txBox="1">
              <a:spLocks noChangeArrowheads="1"/>
            </p:cNvSpPr>
            <p:nvPr/>
          </p:nvSpPr>
          <p:spPr bwMode="auto">
            <a:xfrm>
              <a:off x="7103156" y="464032"/>
              <a:ext cx="610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CLEAN AIR ACT PASSED</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72" name="TextBox 181">
              <a:extLst>
                <a:ext uri="{FF2B5EF4-FFF2-40B4-BE49-F238E27FC236}">
                  <a16:creationId xmlns:a16="http://schemas.microsoft.com/office/drawing/2014/main" id="{2153B6AB-28BB-417F-9CEB-81D215C7E80D}"/>
                </a:ext>
              </a:extLst>
            </p:cNvPr>
            <p:cNvSpPr txBox="1">
              <a:spLocks noChangeArrowheads="1"/>
            </p:cNvSpPr>
            <p:nvPr/>
          </p:nvSpPr>
          <p:spPr bwMode="auto">
            <a:xfrm>
              <a:off x="7725682" y="475371"/>
              <a:ext cx="6100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THE HUMAN GENOME PROJECT</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73" name="TextBox 181">
              <a:extLst>
                <a:ext uri="{FF2B5EF4-FFF2-40B4-BE49-F238E27FC236}">
                  <a16:creationId xmlns:a16="http://schemas.microsoft.com/office/drawing/2014/main" id="{813D2257-325C-4D5A-A3B0-CE8032EFF7AD}"/>
                </a:ext>
              </a:extLst>
            </p:cNvPr>
            <p:cNvSpPr txBox="1">
              <a:spLocks noChangeArrowheads="1"/>
            </p:cNvSpPr>
            <p:nvPr/>
          </p:nvSpPr>
          <p:spPr bwMode="auto">
            <a:xfrm>
              <a:off x="8315325" y="481041"/>
              <a:ext cx="61005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PUBLIC SMOKING BANNED</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sp>
          <p:nvSpPr>
            <p:cNvPr id="2274" name="TextBox 181">
              <a:extLst>
                <a:ext uri="{FF2B5EF4-FFF2-40B4-BE49-F238E27FC236}">
                  <a16:creationId xmlns:a16="http://schemas.microsoft.com/office/drawing/2014/main" id="{35F88055-BEA0-4A7D-A315-ECF9CA10D6CA}"/>
                </a:ext>
              </a:extLst>
            </p:cNvPr>
            <p:cNvSpPr txBox="1">
              <a:spLocks noChangeArrowheads="1"/>
            </p:cNvSpPr>
            <p:nvPr/>
          </p:nvSpPr>
          <p:spPr bwMode="auto">
            <a:xfrm>
              <a:off x="3434896" y="471970"/>
              <a:ext cx="610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dirty="0">
                  <a:latin typeface="Cambria" panose="02040503050406030204" pitchFamily="18" charset="0"/>
                  <a:ea typeface="Cambria" panose="02040503050406030204" pitchFamily="18" charset="0"/>
                  <a:cs typeface="Cambria" panose="02040503050406030204" pitchFamily="18" charset="0"/>
                </a:rPr>
                <a:t>FIRST MAGIC BULLET, SALVARSAN 606</a:t>
              </a:r>
              <a:endParaRPr lang="en-GB" altLang="en-US" sz="500" dirty="0">
                <a:latin typeface="Cambria" panose="02040503050406030204" pitchFamily="18" charset="0"/>
                <a:ea typeface="Cambria" panose="02040503050406030204" pitchFamily="18" charset="0"/>
                <a:cs typeface="Cambria" panose="02040503050406030204" pitchFamily="18" charset="0"/>
              </a:endParaRPr>
            </a:p>
          </p:txBody>
        </p:sp>
        <p:sp>
          <p:nvSpPr>
            <p:cNvPr id="2275" name="TextBox 181">
              <a:extLst>
                <a:ext uri="{FF2B5EF4-FFF2-40B4-BE49-F238E27FC236}">
                  <a16:creationId xmlns:a16="http://schemas.microsoft.com/office/drawing/2014/main" id="{6CDCA446-E29A-436A-8B14-D211781F2EF7}"/>
                </a:ext>
              </a:extLst>
            </p:cNvPr>
            <p:cNvSpPr txBox="1">
              <a:spLocks noChangeArrowheads="1"/>
            </p:cNvSpPr>
            <p:nvPr/>
          </p:nvSpPr>
          <p:spPr bwMode="auto">
            <a:xfrm>
              <a:off x="5297941" y="471970"/>
              <a:ext cx="610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500" b="1">
                  <a:latin typeface="Cambria" panose="02040503050406030204" pitchFamily="18" charset="0"/>
                  <a:ea typeface="Cambria" panose="02040503050406030204" pitchFamily="18" charset="0"/>
                  <a:cs typeface="Cambria" panose="02040503050406030204" pitchFamily="18" charset="0"/>
                </a:rPr>
                <a:t>FLOREY &amp; CHAIN DEVELOP PENICILLIN</a:t>
              </a:r>
              <a:endParaRPr lang="en-GB" altLang="en-US" sz="500">
                <a:latin typeface="Cambria" panose="02040503050406030204" pitchFamily="18" charset="0"/>
                <a:ea typeface="Cambria" panose="02040503050406030204" pitchFamily="18" charset="0"/>
                <a:cs typeface="Cambria" panose="02040503050406030204" pitchFamily="18" charset="0"/>
              </a:endParaRPr>
            </a:p>
          </p:txBody>
        </p:sp>
      </p:grpSp>
      <p:sp>
        <p:nvSpPr>
          <p:cNvPr id="3" name="TextBox 2">
            <a:extLst>
              <a:ext uri="{FF2B5EF4-FFF2-40B4-BE49-F238E27FC236}">
                <a16:creationId xmlns:a16="http://schemas.microsoft.com/office/drawing/2014/main" id="{17363C2B-B21A-2DCB-BB82-7AD1BAE7C7A9}"/>
              </a:ext>
            </a:extLst>
          </p:cNvPr>
          <p:cNvSpPr txBox="1"/>
          <p:nvPr/>
        </p:nvSpPr>
        <p:spPr>
          <a:xfrm>
            <a:off x="7469289" y="28605"/>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HISTORY</a:t>
            </a:r>
          </a:p>
        </p:txBody>
      </p:sp>
      <p:graphicFrame>
        <p:nvGraphicFramePr>
          <p:cNvPr id="6" name="Table 5">
            <a:extLst>
              <a:ext uri="{FF2B5EF4-FFF2-40B4-BE49-F238E27FC236}">
                <a16:creationId xmlns:a16="http://schemas.microsoft.com/office/drawing/2014/main" id="{11F1C722-8F2A-4B41-33A0-CE70DD81019B}"/>
              </a:ext>
            </a:extLst>
          </p:cNvPr>
          <p:cNvGraphicFramePr>
            <a:graphicFrameLocks noGrp="1"/>
          </p:cNvGraphicFramePr>
          <p:nvPr>
            <p:extLst>
              <p:ext uri="{D42A27DB-BD31-4B8C-83A1-F6EECF244321}">
                <p14:modId xmlns:p14="http://schemas.microsoft.com/office/powerpoint/2010/main" val="4118223933"/>
              </p:ext>
            </p:extLst>
          </p:nvPr>
        </p:nvGraphicFramePr>
        <p:xfrm>
          <a:off x="6814696" y="737639"/>
          <a:ext cx="3028233" cy="4282663"/>
        </p:xfrm>
        <a:graphic>
          <a:graphicData uri="http://schemas.openxmlformats.org/drawingml/2006/table">
            <a:tbl>
              <a:tblPr firstRow="1" bandRow="1">
                <a:tableStyleId>{F5AB1C69-6EDB-4FF4-983F-18BD219EF322}</a:tableStyleId>
              </a:tblPr>
              <a:tblGrid>
                <a:gridCol w="3028233">
                  <a:extLst>
                    <a:ext uri="{9D8B030D-6E8A-4147-A177-3AD203B41FA5}">
                      <a16:colId xmlns:a16="http://schemas.microsoft.com/office/drawing/2014/main" val="20000"/>
                    </a:ext>
                  </a:extLst>
                </a:gridCol>
              </a:tblGrid>
              <a:tr h="269634">
                <a:tc>
                  <a:txBody>
                    <a:bodyPr/>
                    <a:lstStyle/>
                    <a:p>
                      <a:pPr algn="ctr"/>
                      <a:r>
                        <a:rPr lang="en-GB" sz="1200" dirty="0">
                          <a:latin typeface="Cambria" panose="02040503050406030204" pitchFamily="18" charset="0"/>
                          <a:ea typeface="Cambria" panose="02040503050406030204" pitchFamily="18" charset="0"/>
                        </a:rPr>
                        <a:t>KEY PEOPLE</a:t>
                      </a:r>
                    </a:p>
                  </a:txBody>
                  <a:tcPr marL="91451" marR="91451" marT="45718" marB="45718"/>
                </a:tc>
                <a:extLst>
                  <a:ext uri="{0D108BD9-81ED-4DB2-BD59-A6C34878D82A}">
                    <a16:rowId xmlns:a16="http://schemas.microsoft.com/office/drawing/2014/main" val="10000"/>
                  </a:ext>
                </a:extLst>
              </a:tr>
              <a:tr h="4008347">
                <a:tc>
                  <a:txBody>
                    <a:bodyPr/>
                    <a:lstStyle/>
                    <a:p>
                      <a:endParaRPr lang="en-GB" sz="1000" dirty="0">
                        <a:latin typeface="Cambria" panose="02040503050406030204" pitchFamily="18" charset="0"/>
                        <a:ea typeface="Cambria" panose="02040503050406030204" pitchFamily="18" charset="0"/>
                      </a:endParaRPr>
                    </a:p>
                  </a:txBody>
                  <a:tcPr marL="91451" marR="91451" marT="45718" marB="45718"/>
                </a:tc>
                <a:extLst>
                  <a:ext uri="{0D108BD9-81ED-4DB2-BD59-A6C34878D82A}">
                    <a16:rowId xmlns:a16="http://schemas.microsoft.com/office/drawing/2014/main" val="10001"/>
                  </a:ext>
                </a:extLst>
              </a:tr>
            </a:tbl>
          </a:graphicData>
        </a:graphic>
      </p:graphicFrame>
      <p:sp>
        <p:nvSpPr>
          <p:cNvPr id="7" name="Rounded Rectangle 59">
            <a:extLst>
              <a:ext uri="{FF2B5EF4-FFF2-40B4-BE49-F238E27FC236}">
                <a16:creationId xmlns:a16="http://schemas.microsoft.com/office/drawing/2014/main" id="{D8A5B893-5F31-C6F6-8336-48A7F89E3E4A}"/>
              </a:ext>
            </a:extLst>
          </p:cNvPr>
          <p:cNvSpPr/>
          <p:nvPr/>
        </p:nvSpPr>
        <p:spPr>
          <a:xfrm>
            <a:off x="7146543" y="1302172"/>
            <a:ext cx="57837" cy="3263461"/>
          </a:xfrm>
          <a:prstGeom prst="round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400" dirty="0">
              <a:solidFill>
                <a:schemeClr val="tx1"/>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7F3BE8D7-2675-3A2D-55B4-9D53B8A93621}"/>
              </a:ext>
            </a:extLst>
          </p:cNvPr>
          <p:cNvSpPr/>
          <p:nvPr/>
        </p:nvSpPr>
        <p:spPr bwMode="auto">
          <a:xfrm>
            <a:off x="6847256" y="4294990"/>
            <a:ext cx="644294" cy="3856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 b="1" dirty="0">
                <a:solidFill>
                  <a:schemeClr val="tx1"/>
                </a:solidFill>
                <a:latin typeface="Cambria" panose="02040503050406030204" pitchFamily="18" charset="0"/>
                <a:ea typeface="Cambria" panose="02040503050406030204" pitchFamily="18" charset="0"/>
              </a:rPr>
              <a:t>Blood Transfusion </a:t>
            </a:r>
          </a:p>
        </p:txBody>
      </p:sp>
      <p:sp>
        <p:nvSpPr>
          <p:cNvPr id="11" name="Rectangle 10">
            <a:extLst>
              <a:ext uri="{FF2B5EF4-FFF2-40B4-BE49-F238E27FC236}">
                <a16:creationId xmlns:a16="http://schemas.microsoft.com/office/drawing/2014/main" id="{5D5FEF2E-A6A3-4789-B4CA-0885C0B8152B}"/>
              </a:ext>
            </a:extLst>
          </p:cNvPr>
          <p:cNvSpPr/>
          <p:nvPr/>
        </p:nvSpPr>
        <p:spPr>
          <a:xfrm>
            <a:off x="6841005" y="1237505"/>
            <a:ext cx="639148" cy="556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700" b="1" dirty="0">
                <a:solidFill>
                  <a:schemeClr val="tx1"/>
                </a:solidFill>
                <a:latin typeface="Cambria" panose="02040503050406030204" pitchFamily="18" charset="0"/>
                <a:ea typeface="Cambria" panose="02040503050406030204" pitchFamily="18" charset="0"/>
              </a:rPr>
              <a:t>Robert Jones/Hugh Thomas</a:t>
            </a:r>
          </a:p>
        </p:txBody>
      </p:sp>
      <p:sp>
        <p:nvSpPr>
          <p:cNvPr id="14" name="Rectangle 13">
            <a:extLst>
              <a:ext uri="{FF2B5EF4-FFF2-40B4-BE49-F238E27FC236}">
                <a16:creationId xmlns:a16="http://schemas.microsoft.com/office/drawing/2014/main" id="{6D000252-1918-C24F-2E27-F0731ED90A90}"/>
              </a:ext>
            </a:extLst>
          </p:cNvPr>
          <p:cNvSpPr/>
          <p:nvPr/>
        </p:nvSpPr>
        <p:spPr>
          <a:xfrm>
            <a:off x="6829608" y="2437259"/>
            <a:ext cx="661941" cy="250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800" b="1" dirty="0">
                <a:solidFill>
                  <a:schemeClr val="tx1"/>
                </a:solidFill>
                <a:latin typeface="Cambria" panose="02040503050406030204" pitchFamily="18" charset="0"/>
                <a:ea typeface="Cambria" panose="02040503050406030204" pitchFamily="18" charset="0"/>
              </a:rPr>
              <a:t>Harold Gillies</a:t>
            </a:r>
          </a:p>
        </p:txBody>
      </p:sp>
      <p:sp>
        <p:nvSpPr>
          <p:cNvPr id="17" name="Rectangle 16">
            <a:extLst>
              <a:ext uri="{FF2B5EF4-FFF2-40B4-BE49-F238E27FC236}">
                <a16:creationId xmlns:a16="http://schemas.microsoft.com/office/drawing/2014/main" id="{4D2E6CD4-F22E-E670-6336-E814863446B9}"/>
              </a:ext>
            </a:extLst>
          </p:cNvPr>
          <p:cNvSpPr/>
          <p:nvPr/>
        </p:nvSpPr>
        <p:spPr>
          <a:xfrm>
            <a:off x="6829608" y="3331196"/>
            <a:ext cx="661941" cy="251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800" b="1" dirty="0">
                <a:solidFill>
                  <a:schemeClr val="tx1"/>
                </a:solidFill>
                <a:latin typeface="Cambria" panose="02040503050406030204" pitchFamily="18" charset="0"/>
                <a:ea typeface="Cambria" panose="02040503050406030204" pitchFamily="18" charset="0"/>
              </a:rPr>
              <a:t>Harvey Cushing </a:t>
            </a:r>
          </a:p>
        </p:txBody>
      </p:sp>
      <p:sp>
        <p:nvSpPr>
          <p:cNvPr id="18" name="Rectangle 17">
            <a:extLst>
              <a:ext uri="{FF2B5EF4-FFF2-40B4-BE49-F238E27FC236}">
                <a16:creationId xmlns:a16="http://schemas.microsoft.com/office/drawing/2014/main" id="{57EC0D8D-3DAD-E0BA-4FED-F4E937AD4E44}"/>
              </a:ext>
            </a:extLst>
          </p:cNvPr>
          <p:cNvSpPr/>
          <p:nvPr/>
        </p:nvSpPr>
        <p:spPr>
          <a:xfrm>
            <a:off x="7516613" y="1072012"/>
            <a:ext cx="2280819" cy="9696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Hugh Thomas designed a splint to stop joints from moving.</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His nephew Robert Jones was 57 when the war broke out but offered his services to the war effort.</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Jones worked with disabled soldiers in hospital.</a:t>
            </a:r>
          </a:p>
        </p:txBody>
      </p:sp>
      <p:sp>
        <p:nvSpPr>
          <p:cNvPr id="19" name="Rectangle 18">
            <a:extLst>
              <a:ext uri="{FF2B5EF4-FFF2-40B4-BE49-F238E27FC236}">
                <a16:creationId xmlns:a16="http://schemas.microsoft.com/office/drawing/2014/main" id="{C542A263-40F0-1BC9-888A-F1E152682BCB}"/>
              </a:ext>
            </a:extLst>
          </p:cNvPr>
          <p:cNvSpPr/>
          <p:nvPr/>
        </p:nvSpPr>
        <p:spPr>
          <a:xfrm>
            <a:off x="7513121" y="2132801"/>
            <a:ext cx="2280819" cy="859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An ENT doctor from New Zealand.</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Became interested in facial reconstruction when working with wounded soldiers.</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He set up a new hospital for plastic surgery in Sidcup, Kent where 12,000 operations were carried out within a year.</a:t>
            </a:r>
          </a:p>
        </p:txBody>
      </p:sp>
      <p:sp>
        <p:nvSpPr>
          <p:cNvPr id="20" name="Rectangle 19">
            <a:extLst>
              <a:ext uri="{FF2B5EF4-FFF2-40B4-BE49-F238E27FC236}">
                <a16:creationId xmlns:a16="http://schemas.microsoft.com/office/drawing/2014/main" id="{FB44DE5D-1114-08D0-AE2D-C981B57290CD}"/>
              </a:ext>
            </a:extLst>
          </p:cNvPr>
          <p:cNvSpPr/>
          <p:nvPr/>
        </p:nvSpPr>
        <p:spPr>
          <a:xfrm>
            <a:off x="7513121" y="3083288"/>
            <a:ext cx="2283515" cy="7792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An American Neurosurgeon.</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He developed new techniques for treating brain surgery on the Western Front using local anaesthetic and magnets to remove shrapnel.</a:t>
            </a:r>
          </a:p>
        </p:txBody>
      </p:sp>
      <p:sp>
        <p:nvSpPr>
          <p:cNvPr id="21" name="Rectangle 20">
            <a:extLst>
              <a:ext uri="{FF2B5EF4-FFF2-40B4-BE49-F238E27FC236}">
                <a16:creationId xmlns:a16="http://schemas.microsoft.com/office/drawing/2014/main" id="{342CDDCD-40D6-0F03-6A89-F5B56E5BEEEB}"/>
              </a:ext>
            </a:extLst>
          </p:cNvPr>
          <p:cNvSpPr/>
          <p:nvPr/>
        </p:nvSpPr>
        <p:spPr>
          <a:xfrm>
            <a:off x="7518090" y="3968878"/>
            <a:ext cx="2275850" cy="968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Lawrence Bruce Robertson-pioneered the use of blood transfusions on the Western Front using an indirect method.</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Geoffrey Keynes-designed a portable transfusion kit.</a:t>
            </a:r>
          </a:p>
          <a:p>
            <a:pPr marL="171450" indent="-171450" eaLnBrk="1" fontAlgn="auto" hangingPunct="1">
              <a:spcBef>
                <a:spcPts val="0"/>
              </a:spcBef>
              <a:spcAft>
                <a:spcPts val="0"/>
              </a:spcAft>
              <a:buFont typeface="Arial" panose="020B0604020202020204" pitchFamily="34" charset="0"/>
              <a:buChar char="•"/>
              <a:defRPr/>
            </a:pPr>
            <a:r>
              <a:rPr lang="en-GB" sz="800" dirty="0">
                <a:solidFill>
                  <a:schemeClr val="tx1"/>
                </a:solidFill>
                <a:latin typeface="Cambria" panose="02040503050406030204" pitchFamily="18" charset="0"/>
                <a:ea typeface="Cambria" panose="02040503050406030204" pitchFamily="18" charset="0"/>
              </a:rPr>
              <a:t>Oswald Hope Robertson-developed methods of storing blood for longer.</a:t>
            </a:r>
          </a:p>
        </p:txBody>
      </p:sp>
      <p:graphicFrame>
        <p:nvGraphicFramePr>
          <p:cNvPr id="22" name="Table 21">
            <a:extLst>
              <a:ext uri="{FF2B5EF4-FFF2-40B4-BE49-F238E27FC236}">
                <a16:creationId xmlns:a16="http://schemas.microsoft.com/office/drawing/2014/main" id="{51194174-8193-0B53-C170-3AD1CED39635}"/>
              </a:ext>
            </a:extLst>
          </p:cNvPr>
          <p:cNvGraphicFramePr>
            <a:graphicFrameLocks noGrp="1"/>
          </p:cNvGraphicFramePr>
          <p:nvPr>
            <p:extLst>
              <p:ext uri="{D42A27DB-BD31-4B8C-83A1-F6EECF244321}">
                <p14:modId xmlns:p14="http://schemas.microsoft.com/office/powerpoint/2010/main" val="3176876377"/>
              </p:ext>
            </p:extLst>
          </p:nvPr>
        </p:nvGraphicFramePr>
        <p:xfrm>
          <a:off x="73024" y="722900"/>
          <a:ext cx="3311935" cy="2170438"/>
        </p:xfrm>
        <a:graphic>
          <a:graphicData uri="http://schemas.openxmlformats.org/drawingml/2006/table">
            <a:tbl>
              <a:tblPr firstRow="1" bandRow="1">
                <a:tableStyleId>{93296810-A885-4BE3-A3E7-6D5BEEA58F35}</a:tableStyleId>
              </a:tblPr>
              <a:tblGrid>
                <a:gridCol w="308966">
                  <a:extLst>
                    <a:ext uri="{9D8B030D-6E8A-4147-A177-3AD203B41FA5}">
                      <a16:colId xmlns:a16="http://schemas.microsoft.com/office/drawing/2014/main" val="20000"/>
                    </a:ext>
                  </a:extLst>
                </a:gridCol>
                <a:gridCol w="895116">
                  <a:extLst>
                    <a:ext uri="{9D8B030D-6E8A-4147-A177-3AD203B41FA5}">
                      <a16:colId xmlns:a16="http://schemas.microsoft.com/office/drawing/2014/main" val="20001"/>
                    </a:ext>
                  </a:extLst>
                </a:gridCol>
                <a:gridCol w="2107853">
                  <a:extLst>
                    <a:ext uri="{9D8B030D-6E8A-4147-A177-3AD203B41FA5}">
                      <a16:colId xmlns:a16="http://schemas.microsoft.com/office/drawing/2014/main" val="20002"/>
                    </a:ext>
                  </a:extLst>
                </a:gridCol>
              </a:tblGrid>
              <a:tr h="224745">
                <a:tc gridSpan="3">
                  <a:txBody>
                    <a:bodyPr/>
                    <a:lstStyle/>
                    <a:p>
                      <a:pPr algn="ctr"/>
                      <a:r>
                        <a:rPr lang="en-GB" sz="1100" dirty="0">
                          <a:latin typeface="Cambria" panose="02040503050406030204" pitchFamily="18" charset="0"/>
                          <a:ea typeface="Cambria" panose="02040503050406030204" pitchFamily="18" charset="0"/>
                        </a:rPr>
                        <a:t>THE TRENCHES </a:t>
                      </a:r>
                    </a:p>
                  </a:txBody>
                  <a:tcPr marL="91438" marR="91438" marT="45697" marB="45697"/>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43348">
                <a:tc>
                  <a:txBody>
                    <a:bodyPr/>
                    <a:lstStyle/>
                    <a:p>
                      <a:pPr algn="ctr"/>
                      <a:r>
                        <a:rPr lang="en-GB" sz="900" dirty="0">
                          <a:latin typeface="Cambria" panose="02040503050406030204" pitchFamily="18" charset="0"/>
                          <a:ea typeface="Cambria" panose="02040503050406030204" pitchFamily="18" charset="0"/>
                        </a:rPr>
                        <a:t>1</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baseline="0" dirty="0">
                          <a:solidFill>
                            <a:schemeClr val="dk1"/>
                          </a:solidFill>
                          <a:effectLst/>
                          <a:latin typeface="Cambria" panose="02040503050406030204" pitchFamily="18" charset="0"/>
                          <a:ea typeface="Cambria" panose="02040503050406030204" pitchFamily="18" charset="0"/>
                        </a:rPr>
                        <a:t>Front Line Trench</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The trench nearest to No Man’s Land.</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1"/>
                  </a:ext>
                </a:extLst>
              </a:tr>
              <a:tr h="243348">
                <a:tc>
                  <a:txBody>
                    <a:bodyPr/>
                    <a:lstStyle/>
                    <a:p>
                      <a:pPr algn="ctr"/>
                      <a:r>
                        <a:rPr lang="en-GB" sz="900" dirty="0">
                          <a:latin typeface="Cambria" panose="02040503050406030204" pitchFamily="18" charset="0"/>
                          <a:ea typeface="Cambria" panose="02040503050406030204" pitchFamily="18" charset="0"/>
                        </a:rPr>
                        <a:t>2</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Communication Trench</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Ran between the other trenches.</a:t>
                      </a:r>
                    </a:p>
                  </a:txBody>
                  <a:tcPr marL="6153" marR="6153" marT="6155" marB="0" anchor="ctr"/>
                </a:tc>
                <a:extLst>
                  <a:ext uri="{0D108BD9-81ED-4DB2-BD59-A6C34878D82A}">
                    <a16:rowId xmlns:a16="http://schemas.microsoft.com/office/drawing/2014/main" val="10002"/>
                  </a:ext>
                </a:extLst>
              </a:tr>
              <a:tr h="243348">
                <a:tc>
                  <a:txBody>
                    <a:bodyPr/>
                    <a:lstStyle/>
                    <a:p>
                      <a:pPr algn="ctr"/>
                      <a:r>
                        <a:rPr lang="en-GB" sz="900" dirty="0">
                          <a:latin typeface="Cambria" panose="02040503050406030204" pitchFamily="18" charset="0"/>
                          <a:ea typeface="Cambria" panose="02040503050406030204" pitchFamily="18" charset="0"/>
                        </a:rPr>
                        <a:t>3</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Support Trench</a:t>
                      </a:r>
                    </a:p>
                  </a:txBody>
                  <a:tcPr marL="6153" marR="6153" marT="6155"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Soldiers would retreat here if the front- line trench came under attack.</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3"/>
                  </a:ext>
                </a:extLst>
              </a:tr>
              <a:tr h="243348">
                <a:tc>
                  <a:txBody>
                    <a:bodyPr/>
                    <a:lstStyle/>
                    <a:p>
                      <a:pPr algn="ctr"/>
                      <a:r>
                        <a:rPr lang="en-GB" sz="900" dirty="0">
                          <a:latin typeface="Cambria" panose="02040503050406030204" pitchFamily="18" charset="0"/>
                          <a:ea typeface="Cambria" panose="02040503050406030204" pitchFamily="18" charset="0"/>
                        </a:rPr>
                        <a:t>4</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Reserve Trench</a:t>
                      </a:r>
                    </a:p>
                  </a:txBody>
                  <a:tcPr marL="6153" marR="6153" marT="6155"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Where reserve troops could be mobilised for a counterattack.</a:t>
                      </a:r>
                    </a:p>
                  </a:txBody>
                  <a:tcPr marL="6153" marR="6153" marT="6155" marB="0" anchor="ctr"/>
                </a:tc>
                <a:extLst>
                  <a:ext uri="{0D108BD9-81ED-4DB2-BD59-A6C34878D82A}">
                    <a16:rowId xmlns:a16="http://schemas.microsoft.com/office/drawing/2014/main" val="10004"/>
                  </a:ext>
                </a:extLst>
              </a:tr>
              <a:tr h="198300">
                <a:tc>
                  <a:txBody>
                    <a:bodyPr/>
                    <a:lstStyle/>
                    <a:p>
                      <a:pPr algn="ctr"/>
                      <a:r>
                        <a:rPr lang="en-GB" sz="900" dirty="0">
                          <a:latin typeface="Cambria" panose="02040503050406030204" pitchFamily="18" charset="0"/>
                          <a:ea typeface="Cambria" panose="02040503050406030204" pitchFamily="18" charset="0"/>
                        </a:rPr>
                        <a:t>5</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Parapet</a:t>
                      </a:r>
                    </a:p>
                  </a:txBody>
                  <a:tcPr marL="6153" marR="6153" marT="6155"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A protective wall at the top of the trench. </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5"/>
                  </a:ext>
                </a:extLst>
              </a:tr>
              <a:tr h="243348">
                <a:tc>
                  <a:txBody>
                    <a:bodyPr/>
                    <a:lstStyle/>
                    <a:p>
                      <a:pPr algn="ctr"/>
                      <a:r>
                        <a:rPr lang="en-GB" sz="900" dirty="0">
                          <a:latin typeface="Cambria" panose="02040503050406030204" pitchFamily="18" charset="0"/>
                          <a:ea typeface="Cambria" panose="02040503050406030204" pitchFamily="18" charset="0"/>
                        </a:rPr>
                        <a:t>6</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7" marB="45697"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Dug Out</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A deeper area of the trench where soldiers rested.</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6"/>
                  </a:ext>
                </a:extLst>
              </a:tr>
              <a:tr h="243348">
                <a:tc>
                  <a:txBody>
                    <a:bodyPr/>
                    <a:lstStyle/>
                    <a:p>
                      <a:pPr algn="ctr"/>
                      <a:r>
                        <a:rPr lang="en-GB" sz="900" dirty="0">
                          <a:solidFill>
                            <a:schemeClr val="tx1"/>
                          </a:solidFill>
                          <a:latin typeface="Cambria" panose="02040503050406030204" pitchFamily="18" charset="0"/>
                          <a:ea typeface="Cambria" panose="02040503050406030204" pitchFamily="18" charset="0"/>
                        </a:rPr>
                        <a:t>7</a:t>
                      </a:r>
                    </a:p>
                  </a:txBody>
                  <a:tcPr marL="91438" marR="91438" marT="45697" marB="4569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Duck boards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Wooden boards put on the floor of the trenches to help soldiers move around. </a:t>
                      </a:r>
                    </a:p>
                  </a:txBody>
                  <a:tcPr marL="6153" marR="6153" marT="6155" marB="0" anchor="ctr"/>
                </a:tc>
                <a:extLst>
                  <a:ext uri="{0D108BD9-81ED-4DB2-BD59-A6C34878D82A}">
                    <a16:rowId xmlns:a16="http://schemas.microsoft.com/office/drawing/2014/main" val="10007"/>
                  </a:ext>
                </a:extLst>
              </a:tr>
            </a:tbl>
          </a:graphicData>
        </a:graphic>
      </p:graphicFrame>
      <p:graphicFrame>
        <p:nvGraphicFramePr>
          <p:cNvPr id="23" name="Table 22">
            <a:extLst>
              <a:ext uri="{FF2B5EF4-FFF2-40B4-BE49-F238E27FC236}">
                <a16:creationId xmlns:a16="http://schemas.microsoft.com/office/drawing/2014/main" id="{DB5239FD-9041-FFC6-F6D9-A70DE7EDB019}"/>
              </a:ext>
            </a:extLst>
          </p:cNvPr>
          <p:cNvGraphicFramePr>
            <a:graphicFrameLocks noGrp="1"/>
          </p:cNvGraphicFramePr>
          <p:nvPr>
            <p:extLst>
              <p:ext uri="{D42A27DB-BD31-4B8C-83A1-F6EECF244321}">
                <p14:modId xmlns:p14="http://schemas.microsoft.com/office/powerpoint/2010/main" val="2731201554"/>
              </p:ext>
            </p:extLst>
          </p:nvPr>
        </p:nvGraphicFramePr>
        <p:xfrm>
          <a:off x="6814696" y="5111478"/>
          <a:ext cx="2979243" cy="1676802"/>
        </p:xfrm>
        <a:graphic>
          <a:graphicData uri="http://schemas.openxmlformats.org/drawingml/2006/table">
            <a:tbl>
              <a:tblPr firstRow="1" bandRow="1">
                <a:tableStyleId>{073A0DAA-6AF3-43AB-8588-CEC1D06C72B9}</a:tableStyleId>
              </a:tblPr>
              <a:tblGrid>
                <a:gridCol w="993081">
                  <a:extLst>
                    <a:ext uri="{9D8B030D-6E8A-4147-A177-3AD203B41FA5}">
                      <a16:colId xmlns:a16="http://schemas.microsoft.com/office/drawing/2014/main" val="20000"/>
                    </a:ext>
                  </a:extLst>
                </a:gridCol>
                <a:gridCol w="993081">
                  <a:extLst>
                    <a:ext uri="{9D8B030D-6E8A-4147-A177-3AD203B41FA5}">
                      <a16:colId xmlns:a16="http://schemas.microsoft.com/office/drawing/2014/main" val="20001"/>
                    </a:ext>
                  </a:extLst>
                </a:gridCol>
                <a:gridCol w="993081">
                  <a:extLst>
                    <a:ext uri="{9D8B030D-6E8A-4147-A177-3AD203B41FA5}">
                      <a16:colId xmlns:a16="http://schemas.microsoft.com/office/drawing/2014/main" val="20002"/>
                    </a:ext>
                  </a:extLst>
                </a:gridCol>
              </a:tblGrid>
              <a:tr h="191861">
                <a:tc gridSpan="3">
                  <a:txBody>
                    <a:bodyPr/>
                    <a:lstStyle/>
                    <a:p>
                      <a:pPr algn="ctr"/>
                      <a:r>
                        <a:rPr lang="en-GB" sz="1100" dirty="0">
                          <a:latin typeface="Cambria" panose="02040503050406030204" pitchFamily="18" charset="0"/>
                          <a:ea typeface="Cambria" panose="02040503050406030204" pitchFamily="18" charset="0"/>
                        </a:rPr>
                        <a:t>KEY QUESTIONS</a:t>
                      </a:r>
                    </a:p>
                  </a:txBody>
                  <a:tcPr marL="91468" marR="91468" marT="45787" marB="45787"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688313">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What conditions in the trenches led to ill health?</a:t>
                      </a:r>
                    </a:p>
                  </a:txBody>
                  <a:tcPr marL="91468" marR="91468" marT="45787" marB="45787"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What features of the trenches were designed to protect the soldiers?</a:t>
                      </a:r>
                    </a:p>
                  </a:txBody>
                  <a:tcPr marL="91468" marR="91468" marT="45787" marB="45787"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What injuries and illnesses did soldiers suffer from?</a:t>
                      </a:r>
                    </a:p>
                  </a:txBody>
                  <a:tcPr marL="91468" marR="91468" marT="45787" marB="45787" anchor="ctr"/>
                </a:tc>
                <a:extLst>
                  <a:ext uri="{0D108BD9-81ED-4DB2-BD59-A6C34878D82A}">
                    <a16:rowId xmlns:a16="http://schemas.microsoft.com/office/drawing/2014/main" val="10001"/>
                  </a:ext>
                </a:extLst>
              </a:tr>
              <a:tr h="48849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Why were the casualty lists so high?</a:t>
                      </a:r>
                    </a:p>
                  </a:txBody>
                  <a:tcPr marL="91468" marR="91468" marT="45787" marB="45787"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How were soldiers treated on the Western Front?</a:t>
                      </a:r>
                    </a:p>
                  </a:txBody>
                  <a:tcPr marL="91468" marR="91468" marT="45787" marB="45787"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Cambria" panose="02040503050406030204" pitchFamily="18" charset="0"/>
                          <a:ea typeface="Cambria" panose="02040503050406030204" pitchFamily="18" charset="0"/>
                        </a:rPr>
                        <a:t>What medical advancements came out of WW1?</a:t>
                      </a:r>
                    </a:p>
                  </a:txBody>
                  <a:tcPr marL="91468" marR="91468" marT="45787" marB="45787" anchor="ctr"/>
                </a:tc>
                <a:extLst>
                  <a:ext uri="{0D108BD9-81ED-4DB2-BD59-A6C34878D82A}">
                    <a16:rowId xmlns:a16="http://schemas.microsoft.com/office/drawing/2014/main" val="10002"/>
                  </a:ext>
                </a:extLst>
              </a:tr>
            </a:tbl>
          </a:graphicData>
        </a:graphic>
      </p:graphicFrame>
      <p:graphicFrame>
        <p:nvGraphicFramePr>
          <p:cNvPr id="25" name="Table 24">
            <a:extLst>
              <a:ext uri="{FF2B5EF4-FFF2-40B4-BE49-F238E27FC236}">
                <a16:creationId xmlns:a16="http://schemas.microsoft.com/office/drawing/2014/main" id="{2EEC0914-6EA5-307F-E739-FA2D397CFE6D}"/>
              </a:ext>
            </a:extLst>
          </p:cNvPr>
          <p:cNvGraphicFramePr>
            <a:graphicFrameLocks noGrp="1"/>
          </p:cNvGraphicFramePr>
          <p:nvPr>
            <p:extLst>
              <p:ext uri="{D42A27DB-BD31-4B8C-83A1-F6EECF244321}">
                <p14:modId xmlns:p14="http://schemas.microsoft.com/office/powerpoint/2010/main" val="1711703258"/>
              </p:ext>
            </p:extLst>
          </p:nvPr>
        </p:nvGraphicFramePr>
        <p:xfrm>
          <a:off x="73024" y="2887769"/>
          <a:ext cx="3311935" cy="1328939"/>
        </p:xfrm>
        <a:graphic>
          <a:graphicData uri="http://schemas.openxmlformats.org/drawingml/2006/table">
            <a:tbl>
              <a:tblPr firstRow="1" bandRow="1">
                <a:tableStyleId>{7DF18680-E054-41AD-8BC1-D1AEF772440D}</a:tableStyleId>
              </a:tblPr>
              <a:tblGrid>
                <a:gridCol w="308966">
                  <a:extLst>
                    <a:ext uri="{9D8B030D-6E8A-4147-A177-3AD203B41FA5}">
                      <a16:colId xmlns:a16="http://schemas.microsoft.com/office/drawing/2014/main" val="20000"/>
                    </a:ext>
                  </a:extLst>
                </a:gridCol>
                <a:gridCol w="740640">
                  <a:extLst>
                    <a:ext uri="{9D8B030D-6E8A-4147-A177-3AD203B41FA5}">
                      <a16:colId xmlns:a16="http://schemas.microsoft.com/office/drawing/2014/main" val="20001"/>
                    </a:ext>
                  </a:extLst>
                </a:gridCol>
                <a:gridCol w="2262329">
                  <a:extLst>
                    <a:ext uri="{9D8B030D-6E8A-4147-A177-3AD203B41FA5}">
                      <a16:colId xmlns:a16="http://schemas.microsoft.com/office/drawing/2014/main" val="20002"/>
                    </a:ext>
                  </a:extLst>
                </a:gridCol>
              </a:tblGrid>
              <a:tr h="205045">
                <a:tc gridSpan="3">
                  <a:txBody>
                    <a:bodyPr/>
                    <a:lstStyle/>
                    <a:p>
                      <a:pPr algn="ctr"/>
                      <a:r>
                        <a:rPr lang="en-GB" sz="1100" dirty="0">
                          <a:latin typeface="Cambria" panose="02040503050406030204" pitchFamily="18" charset="0"/>
                          <a:ea typeface="Cambria" panose="02040503050406030204" pitchFamily="18" charset="0"/>
                        </a:rPr>
                        <a:t>INJURIES/ILLNESSES</a:t>
                      </a:r>
                    </a:p>
                  </a:txBody>
                  <a:tcPr marL="91438" marR="91438" marT="45680" marB="4568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22045">
                <a:tc>
                  <a:txBody>
                    <a:bodyPr/>
                    <a:lstStyle/>
                    <a:p>
                      <a:pPr algn="ctr"/>
                      <a:r>
                        <a:rPr lang="en-GB" sz="900" dirty="0">
                          <a:latin typeface="Cambria" panose="02040503050406030204" pitchFamily="18" charset="0"/>
                          <a:ea typeface="Cambria" panose="02040503050406030204" pitchFamily="18" charset="0"/>
                        </a:rPr>
                        <a:t>1</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0" marB="45680" anchor="ctr"/>
                </a:tc>
                <a:tc>
                  <a:txBody>
                    <a:bodyPr/>
                    <a:lstStyle/>
                    <a:p>
                      <a:pPr algn="l" fontAlgn="b"/>
                      <a:r>
                        <a:rPr lang="en-GB" sz="900" b="0" u="none" strike="noStrike" baseline="0" dirty="0">
                          <a:solidFill>
                            <a:schemeClr val="dk1"/>
                          </a:solidFill>
                          <a:effectLst/>
                          <a:latin typeface="Cambria" panose="02040503050406030204" pitchFamily="18" charset="0"/>
                          <a:ea typeface="Cambria" panose="02040503050406030204" pitchFamily="18" charset="0"/>
                        </a:rPr>
                        <a:t>Trench Fever</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tc>
                  <a:txBody>
                    <a:bodyPr/>
                    <a:lstStyle/>
                    <a:p>
                      <a:pPr marL="0" indent="0" algn="l" fontAlgn="b">
                        <a:buFont typeface="Arial" panose="020B0604020202020204" pitchFamily="34" charset="0"/>
                        <a:buNone/>
                      </a:pPr>
                      <a:r>
                        <a:rPr lang="en-GB" sz="900" b="0" u="none" strike="noStrike" dirty="0">
                          <a:solidFill>
                            <a:schemeClr val="dk1"/>
                          </a:solidFill>
                          <a:effectLst/>
                          <a:latin typeface="Cambria" panose="02040503050406030204" pitchFamily="18" charset="0"/>
                          <a:ea typeface="Cambria" panose="02040503050406030204" pitchFamily="18" charset="0"/>
                        </a:rPr>
                        <a:t>Illness caused by trench conditions and lice which caused flu like symptoms.</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1"/>
                  </a:ext>
                </a:extLst>
              </a:tr>
              <a:tr h="222045">
                <a:tc>
                  <a:txBody>
                    <a:bodyPr/>
                    <a:lstStyle/>
                    <a:p>
                      <a:pPr algn="ctr"/>
                      <a:r>
                        <a:rPr lang="en-GB" sz="900" dirty="0">
                          <a:latin typeface="Cambria" panose="02040503050406030204" pitchFamily="18" charset="0"/>
                          <a:ea typeface="Cambria" panose="02040503050406030204" pitchFamily="18" charset="0"/>
                        </a:rPr>
                        <a:t>2</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0" marB="4568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Trench Foot</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Illness which caused by standing in waterlogged trenches.</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2"/>
                  </a:ext>
                </a:extLst>
              </a:tr>
              <a:tr h="222045">
                <a:tc>
                  <a:txBody>
                    <a:bodyPr/>
                    <a:lstStyle/>
                    <a:p>
                      <a:pPr algn="ctr"/>
                      <a:r>
                        <a:rPr lang="en-GB" sz="900" dirty="0">
                          <a:latin typeface="Cambria" panose="02040503050406030204" pitchFamily="18" charset="0"/>
                          <a:ea typeface="Cambria" panose="02040503050406030204" pitchFamily="18" charset="0"/>
                        </a:rPr>
                        <a:t>3</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0" marB="45680"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Shell-Shock</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3" marB="0"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PTSD-a nervous psychological condition. Its army code name was NYD.N.</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3"/>
                  </a:ext>
                </a:extLst>
              </a:tr>
              <a:tr h="180915">
                <a:tc>
                  <a:txBody>
                    <a:bodyPr/>
                    <a:lstStyle/>
                    <a:p>
                      <a:pPr algn="ctr"/>
                      <a:r>
                        <a:rPr lang="en-GB" sz="900" dirty="0">
                          <a:solidFill>
                            <a:schemeClr val="tx1"/>
                          </a:solidFill>
                          <a:latin typeface="Cambria" panose="02040503050406030204" pitchFamily="18" charset="0"/>
                          <a:ea typeface="Cambria" panose="02040503050406030204" pitchFamily="18" charset="0"/>
                        </a:rPr>
                        <a:t>4</a:t>
                      </a:r>
                    </a:p>
                  </a:txBody>
                  <a:tcPr marL="91438" marR="91438" marT="45680" marB="45680"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Gas Gangrene</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3" marB="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A bacterial infection of soft tissue.</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4"/>
                  </a:ext>
                </a:extLst>
              </a:tr>
            </a:tbl>
          </a:graphicData>
        </a:graphic>
      </p:graphicFrame>
      <p:graphicFrame>
        <p:nvGraphicFramePr>
          <p:cNvPr id="26" name="Table 25">
            <a:extLst>
              <a:ext uri="{FF2B5EF4-FFF2-40B4-BE49-F238E27FC236}">
                <a16:creationId xmlns:a16="http://schemas.microsoft.com/office/drawing/2014/main" id="{85D97E70-E56F-0E87-A525-BDDB35CE3A35}"/>
              </a:ext>
            </a:extLst>
          </p:cNvPr>
          <p:cNvGraphicFramePr>
            <a:graphicFrameLocks noGrp="1"/>
          </p:cNvGraphicFramePr>
          <p:nvPr>
            <p:extLst>
              <p:ext uri="{D42A27DB-BD31-4B8C-83A1-F6EECF244321}">
                <p14:modId xmlns:p14="http://schemas.microsoft.com/office/powerpoint/2010/main" val="376587844"/>
              </p:ext>
            </p:extLst>
          </p:nvPr>
        </p:nvGraphicFramePr>
        <p:xfrm>
          <a:off x="3443860" y="737639"/>
          <a:ext cx="3311935" cy="2563241"/>
        </p:xfrm>
        <a:graphic>
          <a:graphicData uri="http://schemas.openxmlformats.org/drawingml/2006/table">
            <a:tbl>
              <a:tblPr firstRow="1" bandRow="1">
                <a:tableStyleId>{00A15C55-8517-42AA-B614-E9B94910E393}</a:tableStyleId>
              </a:tblPr>
              <a:tblGrid>
                <a:gridCol w="308966">
                  <a:extLst>
                    <a:ext uri="{9D8B030D-6E8A-4147-A177-3AD203B41FA5}">
                      <a16:colId xmlns:a16="http://schemas.microsoft.com/office/drawing/2014/main" val="20000"/>
                    </a:ext>
                  </a:extLst>
                </a:gridCol>
                <a:gridCol w="731561">
                  <a:extLst>
                    <a:ext uri="{9D8B030D-6E8A-4147-A177-3AD203B41FA5}">
                      <a16:colId xmlns:a16="http://schemas.microsoft.com/office/drawing/2014/main" val="20001"/>
                    </a:ext>
                  </a:extLst>
                </a:gridCol>
                <a:gridCol w="2271408">
                  <a:extLst>
                    <a:ext uri="{9D8B030D-6E8A-4147-A177-3AD203B41FA5}">
                      <a16:colId xmlns:a16="http://schemas.microsoft.com/office/drawing/2014/main" val="20002"/>
                    </a:ext>
                  </a:extLst>
                </a:gridCol>
              </a:tblGrid>
              <a:tr h="209470">
                <a:tc gridSpan="3">
                  <a:txBody>
                    <a:bodyPr/>
                    <a:lstStyle/>
                    <a:p>
                      <a:pPr algn="ctr"/>
                      <a:r>
                        <a:rPr lang="en-GB" sz="1200" dirty="0">
                          <a:latin typeface="Cambria" panose="02040503050406030204" pitchFamily="18" charset="0"/>
                          <a:ea typeface="Cambria" panose="02040503050406030204" pitchFamily="18" charset="0"/>
                        </a:rPr>
                        <a:t>BATTLES</a:t>
                      </a:r>
                    </a:p>
                  </a:txBody>
                  <a:tcPr marL="91438" marR="91438" marT="45677" marB="45677"/>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84818">
                <a:tc>
                  <a:txBody>
                    <a:bodyPr/>
                    <a:lstStyle/>
                    <a:p>
                      <a:pPr algn="ctr"/>
                      <a:r>
                        <a:rPr lang="en-GB" sz="900" dirty="0">
                          <a:latin typeface="Cambria" panose="02040503050406030204" pitchFamily="18" charset="0"/>
                          <a:ea typeface="Cambria" panose="02040503050406030204" pitchFamily="18" charset="0"/>
                        </a:rPr>
                        <a:t>1</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baseline="0" dirty="0">
                          <a:solidFill>
                            <a:schemeClr val="dk1"/>
                          </a:solidFill>
                          <a:effectLst/>
                          <a:latin typeface="Cambria" panose="02040503050406030204" pitchFamily="18" charset="0"/>
                          <a:ea typeface="Cambria" panose="02040503050406030204" pitchFamily="18" charset="0"/>
                        </a:rPr>
                        <a:t>Artillery </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2"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Weapons of war-guns, shells etc…</a:t>
                      </a:r>
                    </a:p>
                  </a:txBody>
                  <a:tcPr marL="6153" marR="6153" marT="6152" marB="0" anchor="ctr"/>
                </a:tc>
                <a:extLst>
                  <a:ext uri="{0D108BD9-81ED-4DB2-BD59-A6C34878D82A}">
                    <a16:rowId xmlns:a16="http://schemas.microsoft.com/office/drawing/2014/main" val="10001"/>
                  </a:ext>
                </a:extLst>
              </a:tr>
              <a:tr h="242280">
                <a:tc>
                  <a:txBody>
                    <a:bodyPr/>
                    <a:lstStyle/>
                    <a:p>
                      <a:pPr algn="ctr"/>
                      <a:r>
                        <a:rPr lang="en-GB" sz="900" dirty="0">
                          <a:latin typeface="Cambria" panose="02040503050406030204" pitchFamily="18" charset="0"/>
                          <a:ea typeface="Cambria" panose="02040503050406030204" pitchFamily="18" charset="0"/>
                        </a:rPr>
                        <a:t>2</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No Man’s Land</a:t>
                      </a:r>
                    </a:p>
                  </a:txBody>
                  <a:tcPr marL="6153" marR="6153" marT="6152"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The area of land between the German and British trenches where fighting took place.</a:t>
                      </a:r>
                    </a:p>
                  </a:txBody>
                  <a:tcPr marL="6153" marR="6153" marT="6152" marB="0" anchor="ctr"/>
                </a:tc>
                <a:extLst>
                  <a:ext uri="{0D108BD9-81ED-4DB2-BD59-A6C34878D82A}">
                    <a16:rowId xmlns:a16="http://schemas.microsoft.com/office/drawing/2014/main" val="10002"/>
                  </a:ext>
                </a:extLst>
              </a:tr>
              <a:tr h="226841">
                <a:tc>
                  <a:txBody>
                    <a:bodyPr/>
                    <a:lstStyle/>
                    <a:p>
                      <a:pPr algn="ctr"/>
                      <a:r>
                        <a:rPr lang="en-GB" sz="900" dirty="0">
                          <a:latin typeface="Cambria" panose="02040503050406030204" pitchFamily="18" charset="0"/>
                          <a:ea typeface="Cambria" panose="02040503050406030204" pitchFamily="18" charset="0"/>
                        </a:rPr>
                        <a:t>3</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Salient</a:t>
                      </a:r>
                    </a:p>
                  </a:txBody>
                  <a:tcPr marL="6153" marR="6153" marT="6152"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An area of battlefield that extends into enemy territory and is vulnerable.</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2" marB="0" anchor="ctr"/>
                </a:tc>
                <a:extLst>
                  <a:ext uri="{0D108BD9-81ED-4DB2-BD59-A6C34878D82A}">
                    <a16:rowId xmlns:a16="http://schemas.microsoft.com/office/drawing/2014/main" val="10003"/>
                  </a:ext>
                </a:extLst>
              </a:tr>
              <a:tr h="226841">
                <a:tc>
                  <a:txBody>
                    <a:bodyPr/>
                    <a:lstStyle/>
                    <a:p>
                      <a:pPr algn="ctr"/>
                      <a:r>
                        <a:rPr lang="en-GB" sz="900" dirty="0">
                          <a:latin typeface="Cambria" panose="02040503050406030204" pitchFamily="18" charset="0"/>
                          <a:ea typeface="Cambria" panose="02040503050406030204" pitchFamily="18" charset="0"/>
                        </a:rPr>
                        <a:t>4</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Offensive mining </a:t>
                      </a:r>
                    </a:p>
                  </a:txBody>
                  <a:tcPr marL="6153" marR="6153" marT="6152"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The use of tunnelling and explosive mines to take key strategic areas.</a:t>
                      </a:r>
                    </a:p>
                  </a:txBody>
                  <a:tcPr marL="6153" marR="6153" marT="6152" marB="0" anchor="ctr"/>
                </a:tc>
                <a:extLst>
                  <a:ext uri="{0D108BD9-81ED-4DB2-BD59-A6C34878D82A}">
                    <a16:rowId xmlns:a16="http://schemas.microsoft.com/office/drawing/2014/main" val="10004"/>
                  </a:ext>
                </a:extLst>
              </a:tr>
              <a:tr h="226841">
                <a:tc>
                  <a:txBody>
                    <a:bodyPr/>
                    <a:lstStyle/>
                    <a:p>
                      <a:pPr algn="ctr"/>
                      <a:r>
                        <a:rPr lang="en-GB" sz="900" dirty="0">
                          <a:latin typeface="Cambria" panose="02040503050406030204" pitchFamily="18" charset="0"/>
                          <a:ea typeface="Cambria" panose="02040503050406030204" pitchFamily="18" charset="0"/>
                        </a:rPr>
                        <a:t>5</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Creeping barrage </a:t>
                      </a:r>
                    </a:p>
                  </a:txBody>
                  <a:tcPr marL="6153" marR="6153" marT="6152"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The launching of artillery just before the infantry as it advanced forwards.</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2" marB="0" anchor="ctr"/>
                </a:tc>
                <a:extLst>
                  <a:ext uri="{0D108BD9-81ED-4DB2-BD59-A6C34878D82A}">
                    <a16:rowId xmlns:a16="http://schemas.microsoft.com/office/drawing/2014/main" val="10005"/>
                  </a:ext>
                </a:extLst>
              </a:tr>
              <a:tr h="184818">
                <a:tc>
                  <a:txBody>
                    <a:bodyPr/>
                    <a:lstStyle/>
                    <a:p>
                      <a:pPr algn="ctr"/>
                      <a:r>
                        <a:rPr lang="en-GB" sz="900" dirty="0">
                          <a:latin typeface="Cambria" panose="02040503050406030204" pitchFamily="18" charset="0"/>
                          <a:ea typeface="Cambria" panose="02040503050406030204" pitchFamily="18" charset="0"/>
                        </a:rPr>
                        <a:t>6</a:t>
                      </a:r>
                      <a:endParaRPr lang="en-GB" sz="900" dirty="0">
                        <a:solidFill>
                          <a:schemeClr val="tx1"/>
                        </a:solidFill>
                        <a:latin typeface="Cambria" panose="02040503050406030204" pitchFamily="18" charset="0"/>
                        <a:ea typeface="Cambria" panose="02040503050406030204" pitchFamily="18" charset="0"/>
                      </a:endParaRPr>
                    </a:p>
                  </a:txBody>
                  <a:tcPr marL="91438" marR="91438" marT="45677" marB="45677"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Infantry </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2"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Soldiers on foot.</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2" marB="0" anchor="ctr"/>
                </a:tc>
                <a:extLst>
                  <a:ext uri="{0D108BD9-81ED-4DB2-BD59-A6C34878D82A}">
                    <a16:rowId xmlns:a16="http://schemas.microsoft.com/office/drawing/2014/main" val="10006"/>
                  </a:ext>
                </a:extLst>
              </a:tr>
              <a:tr h="184818">
                <a:tc>
                  <a:txBody>
                    <a:bodyPr/>
                    <a:lstStyle/>
                    <a:p>
                      <a:pPr algn="ctr"/>
                      <a:r>
                        <a:rPr lang="en-GB" sz="900" dirty="0">
                          <a:solidFill>
                            <a:schemeClr val="tx1"/>
                          </a:solidFill>
                          <a:latin typeface="Cambria" panose="02040503050406030204" pitchFamily="18" charset="0"/>
                          <a:ea typeface="Cambria" panose="02040503050406030204" pitchFamily="18" charset="0"/>
                        </a:rPr>
                        <a:t>7</a:t>
                      </a: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Casualty</a:t>
                      </a:r>
                    </a:p>
                  </a:txBody>
                  <a:tcPr marL="6153" marR="6153" marT="6152"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A soldier who has lost their life.</a:t>
                      </a:r>
                    </a:p>
                  </a:txBody>
                  <a:tcPr marL="6153" marR="6153" marT="6152" marB="0" anchor="ctr"/>
                </a:tc>
                <a:extLst>
                  <a:ext uri="{0D108BD9-81ED-4DB2-BD59-A6C34878D82A}">
                    <a16:rowId xmlns:a16="http://schemas.microsoft.com/office/drawing/2014/main" val="10007"/>
                  </a:ext>
                </a:extLst>
              </a:tr>
              <a:tr h="253063">
                <a:tc>
                  <a:txBody>
                    <a:bodyPr/>
                    <a:lstStyle/>
                    <a:p>
                      <a:pPr algn="ctr"/>
                      <a:r>
                        <a:rPr lang="en-GB" sz="900" dirty="0">
                          <a:solidFill>
                            <a:schemeClr val="tx1"/>
                          </a:solidFill>
                          <a:latin typeface="Cambria" panose="02040503050406030204" pitchFamily="18" charset="0"/>
                          <a:ea typeface="Cambria" panose="02040503050406030204" pitchFamily="18" charset="0"/>
                        </a:rPr>
                        <a:t>8</a:t>
                      </a: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BEF</a:t>
                      </a:r>
                    </a:p>
                  </a:txBody>
                  <a:tcPr marL="6153" marR="6153" marT="6152"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British Expeditionary Force-British Army</a:t>
                      </a:r>
                    </a:p>
                  </a:txBody>
                  <a:tcPr marL="6153" marR="6153" marT="6152" marB="0" anchor="ctr"/>
                </a:tc>
                <a:extLst>
                  <a:ext uri="{0D108BD9-81ED-4DB2-BD59-A6C34878D82A}">
                    <a16:rowId xmlns:a16="http://schemas.microsoft.com/office/drawing/2014/main" val="10008"/>
                  </a:ext>
                </a:extLst>
              </a:tr>
              <a:tr h="184818">
                <a:tc>
                  <a:txBody>
                    <a:bodyPr/>
                    <a:lstStyle/>
                    <a:p>
                      <a:pPr algn="ctr"/>
                      <a:r>
                        <a:rPr lang="en-GB" sz="900" dirty="0">
                          <a:solidFill>
                            <a:schemeClr val="tx1"/>
                          </a:solidFill>
                          <a:latin typeface="Cambria" panose="02040503050406030204" pitchFamily="18" charset="0"/>
                          <a:ea typeface="Cambria" panose="02040503050406030204" pitchFamily="18" charset="0"/>
                        </a:rPr>
                        <a:t>9</a:t>
                      </a:r>
                    </a:p>
                  </a:txBody>
                  <a:tcPr marL="91438" marR="91438" marT="45677" marB="45677"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Shrapnel</a:t>
                      </a:r>
                    </a:p>
                  </a:txBody>
                  <a:tcPr marL="6153" marR="6153" marT="6152"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Piece of bomb, shell or bullet. </a:t>
                      </a:r>
                    </a:p>
                  </a:txBody>
                  <a:tcPr marL="6153" marR="6153" marT="6152" marB="0" anchor="ctr"/>
                </a:tc>
                <a:extLst>
                  <a:ext uri="{0D108BD9-81ED-4DB2-BD59-A6C34878D82A}">
                    <a16:rowId xmlns:a16="http://schemas.microsoft.com/office/drawing/2014/main" val="10009"/>
                  </a:ext>
                </a:extLst>
              </a:tr>
            </a:tbl>
          </a:graphicData>
        </a:graphic>
      </p:graphicFrame>
      <p:graphicFrame>
        <p:nvGraphicFramePr>
          <p:cNvPr id="27" name="Table 26">
            <a:extLst>
              <a:ext uri="{FF2B5EF4-FFF2-40B4-BE49-F238E27FC236}">
                <a16:creationId xmlns:a16="http://schemas.microsoft.com/office/drawing/2014/main" id="{93549EAC-0F7C-4809-DF0F-503F7E629044}"/>
              </a:ext>
            </a:extLst>
          </p:cNvPr>
          <p:cNvGraphicFramePr>
            <a:graphicFrameLocks noGrp="1"/>
          </p:cNvGraphicFramePr>
          <p:nvPr>
            <p:extLst>
              <p:ext uri="{D42A27DB-BD31-4B8C-83A1-F6EECF244321}">
                <p14:modId xmlns:p14="http://schemas.microsoft.com/office/powerpoint/2010/main" val="547019557"/>
              </p:ext>
            </p:extLst>
          </p:nvPr>
        </p:nvGraphicFramePr>
        <p:xfrm>
          <a:off x="73024" y="4187760"/>
          <a:ext cx="3311935" cy="2679375"/>
        </p:xfrm>
        <a:graphic>
          <a:graphicData uri="http://schemas.openxmlformats.org/drawingml/2006/table">
            <a:tbl>
              <a:tblPr firstRow="1" bandRow="1">
                <a:tableStyleId>{21E4AEA4-8DFA-4A89-87EB-49C32662AFE0}</a:tableStyleId>
              </a:tblPr>
              <a:tblGrid>
                <a:gridCol w="308966">
                  <a:extLst>
                    <a:ext uri="{9D8B030D-6E8A-4147-A177-3AD203B41FA5}">
                      <a16:colId xmlns:a16="http://schemas.microsoft.com/office/drawing/2014/main" val="20000"/>
                    </a:ext>
                  </a:extLst>
                </a:gridCol>
                <a:gridCol w="758747">
                  <a:extLst>
                    <a:ext uri="{9D8B030D-6E8A-4147-A177-3AD203B41FA5}">
                      <a16:colId xmlns:a16="http://schemas.microsoft.com/office/drawing/2014/main" val="20001"/>
                    </a:ext>
                  </a:extLst>
                </a:gridCol>
                <a:gridCol w="2244222">
                  <a:extLst>
                    <a:ext uri="{9D8B030D-6E8A-4147-A177-3AD203B41FA5}">
                      <a16:colId xmlns:a16="http://schemas.microsoft.com/office/drawing/2014/main" val="20002"/>
                    </a:ext>
                  </a:extLst>
                </a:gridCol>
              </a:tblGrid>
              <a:tr h="253662">
                <a:tc gridSpan="3">
                  <a:txBody>
                    <a:bodyPr/>
                    <a:lstStyle/>
                    <a:p>
                      <a:pPr algn="ctr"/>
                      <a:r>
                        <a:rPr lang="en-GB" sz="1100" dirty="0">
                          <a:latin typeface="Cambria" panose="02040503050406030204" pitchFamily="18" charset="0"/>
                          <a:ea typeface="Cambria" panose="02040503050406030204" pitchFamily="18" charset="0"/>
                        </a:rPr>
                        <a:t>MEDICAL ADVANCEMENTS </a:t>
                      </a:r>
                    </a:p>
                  </a:txBody>
                  <a:tcPr marL="91438" marR="91438" marT="45684" marB="45684"/>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74684">
                <a:tc>
                  <a:txBody>
                    <a:bodyPr/>
                    <a:lstStyle/>
                    <a:p>
                      <a:pPr algn="ctr"/>
                      <a:r>
                        <a:rPr lang="en-GB" sz="900" dirty="0">
                          <a:latin typeface="Cambria" panose="02040503050406030204" pitchFamily="18" charset="0"/>
                          <a:ea typeface="Cambria" panose="02040503050406030204" pitchFamily="18" charset="0"/>
                        </a:rPr>
                        <a:t>1</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4" marB="45684" anchor="ctr"/>
                </a:tc>
                <a:tc>
                  <a:txBody>
                    <a:bodyPr/>
                    <a:lstStyle/>
                    <a:p>
                      <a:pPr algn="l" fontAlgn="b"/>
                      <a:r>
                        <a:rPr lang="en-GB" sz="900" b="0" i="0" u="none" strike="noStrike" baseline="0" dirty="0">
                          <a:solidFill>
                            <a:schemeClr val="dk1"/>
                          </a:solidFill>
                          <a:effectLst/>
                          <a:latin typeface="Cambria" panose="02040503050406030204" pitchFamily="18" charset="0"/>
                          <a:ea typeface="Cambria" panose="02040503050406030204" pitchFamily="18" charset="0"/>
                        </a:rPr>
                        <a:t>Anaesthetic</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tc>
                  <a:txBody>
                    <a:bodyPr/>
                    <a:lstStyle/>
                    <a:p>
                      <a:pPr marL="0" indent="0" algn="l" fontAlgn="b">
                        <a:buFont typeface="Arial" panose="020B0604020202020204" pitchFamily="34" charset="0"/>
                        <a:buNone/>
                      </a:pPr>
                      <a:r>
                        <a:rPr lang="en-GB" sz="900" b="0" i="0" u="none" strike="noStrike" dirty="0">
                          <a:solidFill>
                            <a:schemeClr val="dk1"/>
                          </a:solidFill>
                          <a:effectLst/>
                          <a:latin typeface="Cambria" panose="02040503050406030204" pitchFamily="18" charset="0"/>
                          <a:ea typeface="Cambria" panose="02040503050406030204" pitchFamily="18" charset="0"/>
                        </a:rPr>
                        <a:t>Local-numbed an area; General-put you to sleep.</a:t>
                      </a:r>
                    </a:p>
                  </a:txBody>
                  <a:tcPr marL="6153" marR="6153" marT="6153" marB="0" anchor="ctr"/>
                </a:tc>
                <a:extLst>
                  <a:ext uri="{0D108BD9-81ED-4DB2-BD59-A6C34878D82A}">
                    <a16:rowId xmlns:a16="http://schemas.microsoft.com/office/drawing/2014/main" val="10001"/>
                  </a:ext>
                </a:extLst>
              </a:tr>
              <a:tr h="274684">
                <a:tc>
                  <a:txBody>
                    <a:bodyPr/>
                    <a:lstStyle/>
                    <a:p>
                      <a:pPr algn="ctr"/>
                      <a:r>
                        <a:rPr lang="en-GB" sz="900" dirty="0">
                          <a:latin typeface="Cambria" panose="02040503050406030204" pitchFamily="18" charset="0"/>
                          <a:ea typeface="Cambria" panose="02040503050406030204" pitchFamily="18" charset="0"/>
                        </a:rPr>
                        <a:t>2</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4" marB="45684"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Blood Bank</a:t>
                      </a:r>
                    </a:p>
                  </a:txBody>
                  <a:tcPr marL="6153" marR="6153" marT="6153" marB="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An area where soldiers could receive immediate blood transfusions in battle.</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2"/>
                  </a:ext>
                </a:extLst>
              </a:tr>
              <a:tr h="223811">
                <a:tc>
                  <a:txBody>
                    <a:bodyPr/>
                    <a:lstStyle/>
                    <a:p>
                      <a:pPr algn="ctr"/>
                      <a:r>
                        <a:rPr lang="en-GB" sz="900" dirty="0">
                          <a:latin typeface="Cambria" panose="02040503050406030204" pitchFamily="18" charset="0"/>
                          <a:ea typeface="Cambria" panose="02040503050406030204" pitchFamily="18" charset="0"/>
                        </a:rPr>
                        <a:t>3</a:t>
                      </a:r>
                      <a:endParaRPr lang="en-GB" sz="900" dirty="0">
                        <a:solidFill>
                          <a:schemeClr val="tx1"/>
                        </a:solidFill>
                        <a:latin typeface="Cambria" panose="02040503050406030204" pitchFamily="18" charset="0"/>
                        <a:ea typeface="Cambria" panose="02040503050406030204" pitchFamily="18" charset="0"/>
                      </a:endParaRP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Petit-Curies</a:t>
                      </a:r>
                    </a:p>
                  </a:txBody>
                  <a:tcPr marL="6153" marR="6153" marT="6153" marB="0"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Mobile X-Ray units used on the front line.</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3" marB="0" anchor="ctr"/>
                </a:tc>
                <a:extLst>
                  <a:ext uri="{0D108BD9-81ED-4DB2-BD59-A6C34878D82A}">
                    <a16:rowId xmlns:a16="http://schemas.microsoft.com/office/drawing/2014/main" val="10003"/>
                  </a:ext>
                </a:extLst>
              </a:tr>
              <a:tr h="274684">
                <a:tc>
                  <a:txBody>
                    <a:bodyPr/>
                    <a:lstStyle/>
                    <a:p>
                      <a:pPr algn="ctr"/>
                      <a:r>
                        <a:rPr lang="en-GB" sz="900" dirty="0">
                          <a:solidFill>
                            <a:schemeClr val="tx1"/>
                          </a:solidFill>
                          <a:latin typeface="Cambria" panose="02040503050406030204" pitchFamily="18" charset="0"/>
                          <a:ea typeface="Cambria" panose="02040503050406030204" pitchFamily="18" charset="0"/>
                        </a:rPr>
                        <a:t>4</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Thomas Split</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A devise used to keep limbs straight after injury to reduce pain and blood loss.</a:t>
                      </a:r>
                    </a:p>
                  </a:txBody>
                  <a:tcPr marL="6153" marR="6153" marT="6153" marB="0" anchor="ctr"/>
                </a:tc>
                <a:extLst>
                  <a:ext uri="{0D108BD9-81ED-4DB2-BD59-A6C34878D82A}">
                    <a16:rowId xmlns:a16="http://schemas.microsoft.com/office/drawing/2014/main" val="10004"/>
                  </a:ext>
                </a:extLst>
              </a:tr>
              <a:tr h="223811">
                <a:tc>
                  <a:txBody>
                    <a:bodyPr/>
                    <a:lstStyle/>
                    <a:p>
                      <a:pPr algn="ctr"/>
                      <a:r>
                        <a:rPr lang="en-GB" sz="900" dirty="0">
                          <a:solidFill>
                            <a:schemeClr val="tx1"/>
                          </a:solidFill>
                          <a:latin typeface="Cambria" panose="02040503050406030204" pitchFamily="18" charset="0"/>
                          <a:ea typeface="Cambria" panose="02040503050406030204" pitchFamily="18" charset="0"/>
                        </a:rPr>
                        <a:t>5</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Amputation</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The loss of a limb.</a:t>
                      </a:r>
                    </a:p>
                  </a:txBody>
                  <a:tcPr marL="6153" marR="6153" marT="6153" marB="0" anchor="ctr"/>
                </a:tc>
                <a:extLst>
                  <a:ext uri="{0D108BD9-81ED-4DB2-BD59-A6C34878D82A}">
                    <a16:rowId xmlns:a16="http://schemas.microsoft.com/office/drawing/2014/main" val="10005"/>
                  </a:ext>
                </a:extLst>
              </a:tr>
              <a:tr h="274684">
                <a:tc>
                  <a:txBody>
                    <a:bodyPr/>
                    <a:lstStyle/>
                    <a:p>
                      <a:pPr algn="ctr"/>
                      <a:r>
                        <a:rPr lang="en-GB" sz="900" dirty="0">
                          <a:solidFill>
                            <a:schemeClr val="tx1"/>
                          </a:solidFill>
                          <a:latin typeface="Cambria" panose="02040503050406030204" pitchFamily="18" charset="0"/>
                          <a:ea typeface="Cambria" panose="02040503050406030204" pitchFamily="18" charset="0"/>
                        </a:rPr>
                        <a:t>6</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Radiation </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The energy waves used in X-Rays which enabled them to see inside the body.</a:t>
                      </a:r>
                    </a:p>
                  </a:txBody>
                  <a:tcPr marL="6153" marR="6153" marT="6153" marB="0" anchor="ctr"/>
                </a:tc>
                <a:extLst>
                  <a:ext uri="{0D108BD9-81ED-4DB2-BD59-A6C34878D82A}">
                    <a16:rowId xmlns:a16="http://schemas.microsoft.com/office/drawing/2014/main" val="10006"/>
                  </a:ext>
                </a:extLst>
              </a:tr>
              <a:tr h="274684">
                <a:tc>
                  <a:txBody>
                    <a:bodyPr/>
                    <a:lstStyle/>
                    <a:p>
                      <a:pPr algn="ctr"/>
                      <a:r>
                        <a:rPr lang="en-GB" sz="900" dirty="0">
                          <a:solidFill>
                            <a:schemeClr val="tx1"/>
                          </a:solidFill>
                          <a:latin typeface="Cambria" panose="02040503050406030204" pitchFamily="18" charset="0"/>
                          <a:ea typeface="Cambria" panose="02040503050406030204" pitchFamily="18" charset="0"/>
                        </a:rPr>
                        <a:t>7</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Blood Transfusion</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Injecting someone with blood from another person.</a:t>
                      </a:r>
                    </a:p>
                  </a:txBody>
                  <a:tcPr marL="6153" marR="6153" marT="6153" marB="0" anchor="ctr"/>
                </a:tc>
                <a:extLst>
                  <a:ext uri="{0D108BD9-81ED-4DB2-BD59-A6C34878D82A}">
                    <a16:rowId xmlns:a16="http://schemas.microsoft.com/office/drawing/2014/main" val="10007"/>
                  </a:ext>
                </a:extLst>
              </a:tr>
              <a:tr h="274684">
                <a:tc>
                  <a:txBody>
                    <a:bodyPr/>
                    <a:lstStyle/>
                    <a:p>
                      <a:pPr algn="ctr"/>
                      <a:r>
                        <a:rPr lang="en-GB" sz="900" dirty="0">
                          <a:solidFill>
                            <a:schemeClr val="tx1"/>
                          </a:solidFill>
                          <a:latin typeface="Cambria" panose="02040503050406030204" pitchFamily="18" charset="0"/>
                          <a:ea typeface="Cambria" panose="02040503050406030204" pitchFamily="18" charset="0"/>
                        </a:rPr>
                        <a:t>8</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Aseptic Surgery </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Germ free surgery.</a:t>
                      </a:r>
                    </a:p>
                  </a:txBody>
                  <a:tcPr marL="6153" marR="6153" marT="6153" marB="0" anchor="ctr"/>
                </a:tc>
                <a:extLst>
                  <a:ext uri="{0D108BD9-81ED-4DB2-BD59-A6C34878D82A}">
                    <a16:rowId xmlns:a16="http://schemas.microsoft.com/office/drawing/2014/main" val="10008"/>
                  </a:ext>
                </a:extLst>
              </a:tr>
              <a:tr h="274684">
                <a:tc>
                  <a:txBody>
                    <a:bodyPr/>
                    <a:lstStyle/>
                    <a:p>
                      <a:pPr algn="ctr"/>
                      <a:r>
                        <a:rPr lang="en-GB" sz="900" dirty="0">
                          <a:solidFill>
                            <a:schemeClr val="tx1"/>
                          </a:solidFill>
                          <a:latin typeface="Cambria" panose="02040503050406030204" pitchFamily="18" charset="0"/>
                          <a:ea typeface="Cambria" panose="02040503050406030204" pitchFamily="18" charset="0"/>
                        </a:rPr>
                        <a:t>9</a:t>
                      </a:r>
                    </a:p>
                  </a:txBody>
                  <a:tcPr marL="91438" marR="91438" marT="45684" marB="45684"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Carrell-Dakin </a:t>
                      </a:r>
                    </a:p>
                  </a:txBody>
                  <a:tcPr marL="6153" marR="6153" marT="6153"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Using a sterilised salt solution in a wound through a tube to clean it out.</a:t>
                      </a:r>
                    </a:p>
                  </a:txBody>
                  <a:tcPr marL="6153" marR="6153" marT="6153" marB="0" anchor="ctr"/>
                </a:tc>
                <a:extLst>
                  <a:ext uri="{0D108BD9-81ED-4DB2-BD59-A6C34878D82A}">
                    <a16:rowId xmlns:a16="http://schemas.microsoft.com/office/drawing/2014/main" val="10009"/>
                  </a:ext>
                </a:extLst>
              </a:tr>
            </a:tbl>
          </a:graphicData>
        </a:graphic>
      </p:graphicFrame>
      <p:graphicFrame>
        <p:nvGraphicFramePr>
          <p:cNvPr id="28" name="Table 27">
            <a:extLst>
              <a:ext uri="{FF2B5EF4-FFF2-40B4-BE49-F238E27FC236}">
                <a16:creationId xmlns:a16="http://schemas.microsoft.com/office/drawing/2014/main" id="{E459FB91-3FFC-D4AF-B3C0-ED8710247547}"/>
              </a:ext>
            </a:extLst>
          </p:cNvPr>
          <p:cNvGraphicFramePr>
            <a:graphicFrameLocks noGrp="1"/>
          </p:cNvGraphicFramePr>
          <p:nvPr>
            <p:extLst>
              <p:ext uri="{D42A27DB-BD31-4B8C-83A1-F6EECF244321}">
                <p14:modId xmlns:p14="http://schemas.microsoft.com/office/powerpoint/2010/main" val="3307118437"/>
              </p:ext>
            </p:extLst>
          </p:nvPr>
        </p:nvGraphicFramePr>
        <p:xfrm>
          <a:off x="3422395" y="3307507"/>
          <a:ext cx="3311936" cy="3490506"/>
        </p:xfrm>
        <a:graphic>
          <a:graphicData uri="http://schemas.openxmlformats.org/drawingml/2006/table">
            <a:tbl>
              <a:tblPr firstRow="1" bandRow="1">
                <a:tableStyleId>{5C22544A-7EE6-4342-B048-85BDC9FD1C3A}</a:tableStyleId>
              </a:tblPr>
              <a:tblGrid>
                <a:gridCol w="421002">
                  <a:extLst>
                    <a:ext uri="{9D8B030D-6E8A-4147-A177-3AD203B41FA5}">
                      <a16:colId xmlns:a16="http://schemas.microsoft.com/office/drawing/2014/main" val="20000"/>
                    </a:ext>
                  </a:extLst>
                </a:gridCol>
                <a:gridCol w="784297">
                  <a:extLst>
                    <a:ext uri="{9D8B030D-6E8A-4147-A177-3AD203B41FA5}">
                      <a16:colId xmlns:a16="http://schemas.microsoft.com/office/drawing/2014/main" val="20001"/>
                    </a:ext>
                  </a:extLst>
                </a:gridCol>
                <a:gridCol w="2106637">
                  <a:extLst>
                    <a:ext uri="{9D8B030D-6E8A-4147-A177-3AD203B41FA5}">
                      <a16:colId xmlns:a16="http://schemas.microsoft.com/office/drawing/2014/main" val="20002"/>
                    </a:ext>
                  </a:extLst>
                </a:gridCol>
              </a:tblGrid>
              <a:tr h="267582">
                <a:tc gridSpan="3">
                  <a:txBody>
                    <a:bodyPr/>
                    <a:lstStyle/>
                    <a:p>
                      <a:pPr algn="ctr"/>
                      <a:r>
                        <a:rPr lang="en-GB" sz="1200" dirty="0">
                          <a:latin typeface="Cambria" panose="02040503050406030204" pitchFamily="18" charset="0"/>
                          <a:ea typeface="Cambria" panose="02040503050406030204" pitchFamily="18" charset="0"/>
                        </a:rPr>
                        <a:t>TREATMENT OF THE WOUNDED </a:t>
                      </a:r>
                    </a:p>
                  </a:txBody>
                  <a:tcPr marL="91438" marR="91438" marT="45698" marB="4569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254241">
                <a:tc>
                  <a:txBody>
                    <a:bodyPr/>
                    <a:lstStyle/>
                    <a:p>
                      <a:pPr algn="ctr"/>
                      <a:r>
                        <a:rPr lang="en-GB" sz="900" dirty="0">
                          <a:latin typeface="Cambria" panose="02040503050406030204" pitchFamily="18" charset="0"/>
                          <a:ea typeface="Cambria" panose="02040503050406030204" pitchFamily="18" charset="0"/>
                        </a:rPr>
                        <a:t>1</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8" marB="45698" anchor="ctr"/>
                </a:tc>
                <a:tc>
                  <a:txBody>
                    <a:bodyPr/>
                    <a:lstStyle/>
                    <a:p>
                      <a:pPr algn="l" fontAlgn="b"/>
                      <a:r>
                        <a:rPr lang="en-GB" sz="900" b="0" u="none" strike="noStrike" baseline="0" dirty="0">
                          <a:solidFill>
                            <a:schemeClr val="dk1"/>
                          </a:solidFill>
                          <a:effectLst/>
                          <a:latin typeface="Cambria" panose="02040503050406030204" pitchFamily="18" charset="0"/>
                          <a:ea typeface="Cambria" panose="02040503050406030204" pitchFamily="18" charset="0"/>
                        </a:rPr>
                        <a:t>Barge </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marL="0" indent="0" algn="l" fontAlgn="b">
                        <a:buFont typeface="Arial" panose="020B0604020202020204" pitchFamily="34" charset="0"/>
                        <a:buNone/>
                      </a:pPr>
                      <a:r>
                        <a:rPr lang="en-GB" sz="900" b="0" u="none" strike="noStrike" dirty="0">
                          <a:solidFill>
                            <a:schemeClr val="dk1"/>
                          </a:solidFill>
                          <a:effectLst/>
                          <a:latin typeface="Cambria" panose="02040503050406030204" pitchFamily="18" charset="0"/>
                          <a:ea typeface="Cambria" panose="02040503050406030204" pitchFamily="18" charset="0"/>
                        </a:rPr>
                        <a:t>A large boat reconfigured to carry patients across water.</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1"/>
                  </a:ext>
                </a:extLst>
              </a:tr>
              <a:tr h="246263">
                <a:tc>
                  <a:txBody>
                    <a:bodyPr/>
                    <a:lstStyle/>
                    <a:p>
                      <a:pPr algn="ctr"/>
                      <a:r>
                        <a:rPr lang="en-GB" sz="900" dirty="0">
                          <a:latin typeface="Cambria" panose="02040503050406030204" pitchFamily="18" charset="0"/>
                          <a:ea typeface="Cambria" panose="02040503050406030204" pitchFamily="18" charset="0"/>
                        </a:rPr>
                        <a:t>2</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8" marB="45698"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Stretcher-Bearer </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Men whose job it was to recover the dead and wounded.</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2"/>
                  </a:ext>
                </a:extLst>
              </a:tr>
              <a:tr h="246263">
                <a:tc>
                  <a:txBody>
                    <a:bodyPr/>
                    <a:lstStyle/>
                    <a:p>
                      <a:pPr algn="ctr"/>
                      <a:r>
                        <a:rPr lang="en-GB" sz="900" dirty="0">
                          <a:latin typeface="Cambria" panose="02040503050406030204" pitchFamily="18" charset="0"/>
                          <a:ea typeface="Cambria" panose="02040503050406030204" pitchFamily="18" charset="0"/>
                        </a:rPr>
                        <a:t>3</a:t>
                      </a:r>
                      <a:endParaRPr lang="en-GB" sz="900" dirty="0">
                        <a:solidFill>
                          <a:schemeClr val="tx1"/>
                        </a:solidFill>
                        <a:latin typeface="Cambria" panose="02040503050406030204" pitchFamily="18" charset="0"/>
                        <a:ea typeface="Cambria" panose="02040503050406030204" pitchFamily="18" charset="0"/>
                      </a:endParaRPr>
                    </a:p>
                  </a:txBody>
                  <a:tcPr marL="91438" marR="91438" marT="45698" marB="45698"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RAMC</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Royal Army Medical Corp – men paid by the military to treat soldiers.</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3"/>
                  </a:ext>
                </a:extLst>
              </a:tr>
              <a:tr h="246263">
                <a:tc>
                  <a:txBody>
                    <a:bodyPr/>
                    <a:lstStyle/>
                    <a:p>
                      <a:pPr algn="ctr"/>
                      <a:r>
                        <a:rPr lang="en-GB" sz="900" dirty="0">
                          <a:solidFill>
                            <a:schemeClr val="tx1"/>
                          </a:solidFill>
                          <a:latin typeface="Cambria" panose="02040503050406030204" pitchFamily="18" charset="0"/>
                          <a:ea typeface="Cambria" panose="02040503050406030204" pitchFamily="18" charset="0"/>
                        </a:rPr>
                        <a:t>4</a:t>
                      </a:r>
                    </a:p>
                  </a:txBody>
                  <a:tcPr marL="91438" marR="91438" marT="45698" marB="45698" anchor="ctr"/>
                </a:tc>
                <a:tc>
                  <a:txBody>
                    <a:bodyPr/>
                    <a:lstStyle/>
                    <a:p>
                      <a:pPr algn="l" fontAlgn="b"/>
                      <a:r>
                        <a:rPr lang="en-GB" sz="900" b="0" u="none" strike="noStrike" dirty="0">
                          <a:solidFill>
                            <a:schemeClr val="dk1"/>
                          </a:solidFill>
                          <a:effectLst/>
                          <a:latin typeface="Cambria" panose="02040503050406030204" pitchFamily="18" charset="0"/>
                          <a:ea typeface="Cambria" panose="02040503050406030204" pitchFamily="18" charset="0"/>
                        </a:rPr>
                        <a:t>FANY</a:t>
                      </a:r>
                      <a:endParaRPr lang="en-GB" sz="900" b="0" i="0" u="none" strike="noStrike" dirty="0">
                        <a:solidFill>
                          <a:schemeClr val="dk1"/>
                        </a:solidFill>
                        <a:effectLst/>
                        <a:latin typeface="Cambria" panose="02040503050406030204" pitchFamily="18" charset="0"/>
                        <a:ea typeface="Cambria" panose="02040503050406030204" pitchFamily="18" charset="0"/>
                      </a:endParaRPr>
                    </a:p>
                  </a:txBody>
                  <a:tcPr marL="6153" marR="6153" marT="6155" marB="0" anchor="ctr"/>
                </a:tc>
                <a:tc>
                  <a:txBody>
                    <a:bodyPr/>
                    <a:lstStyle/>
                    <a:p>
                      <a:pPr algn="l" fontAlgn="b"/>
                      <a:r>
                        <a:rPr lang="en-GB" sz="900" b="0" u="none" strike="noStrike" dirty="0">
                          <a:solidFill>
                            <a:schemeClr val="tx1"/>
                          </a:solidFill>
                          <a:effectLst/>
                          <a:latin typeface="Cambria" panose="02040503050406030204" pitchFamily="18" charset="0"/>
                          <a:ea typeface="Cambria" panose="02040503050406030204" pitchFamily="18" charset="0"/>
                        </a:rPr>
                        <a:t>First Aid Nursing Yeomanry-volunteer women who administered basic care.</a:t>
                      </a:r>
                      <a:endParaRPr lang="en-GB" sz="900" b="0" i="0" u="none" strike="noStrike" dirty="0">
                        <a:solidFill>
                          <a:schemeClr val="tx1"/>
                        </a:solidFill>
                        <a:effectLst/>
                        <a:latin typeface="Cambria" panose="02040503050406030204" pitchFamily="18" charset="0"/>
                        <a:ea typeface="Cambria" panose="02040503050406030204" pitchFamily="18" charset="0"/>
                      </a:endParaRPr>
                    </a:p>
                  </a:txBody>
                  <a:tcPr marL="6153" marR="6153" marT="6155" marB="0" anchor="ctr"/>
                </a:tc>
                <a:extLst>
                  <a:ext uri="{0D108BD9-81ED-4DB2-BD59-A6C34878D82A}">
                    <a16:rowId xmlns:a16="http://schemas.microsoft.com/office/drawing/2014/main" val="10004"/>
                  </a:ext>
                </a:extLst>
              </a:tr>
              <a:tr h="246263">
                <a:tc>
                  <a:txBody>
                    <a:bodyPr/>
                    <a:lstStyle/>
                    <a:p>
                      <a:pPr algn="ctr"/>
                      <a:r>
                        <a:rPr lang="en-GB" sz="900" dirty="0">
                          <a:solidFill>
                            <a:schemeClr val="tx1"/>
                          </a:solidFill>
                          <a:latin typeface="Cambria" panose="02040503050406030204" pitchFamily="18" charset="0"/>
                          <a:ea typeface="Cambria" panose="02040503050406030204" pitchFamily="18" charset="0"/>
                        </a:rPr>
                        <a:t>5</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Chain of Evacuation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The process which was followed when a soldier was injured.</a:t>
                      </a:r>
                    </a:p>
                  </a:txBody>
                  <a:tcPr marL="6153" marR="6153" marT="6155" marB="0" anchor="ctr"/>
                </a:tc>
                <a:extLst>
                  <a:ext uri="{0D108BD9-81ED-4DB2-BD59-A6C34878D82A}">
                    <a16:rowId xmlns:a16="http://schemas.microsoft.com/office/drawing/2014/main" val="10005"/>
                  </a:ext>
                </a:extLst>
              </a:tr>
              <a:tr h="246263">
                <a:tc>
                  <a:txBody>
                    <a:bodyPr/>
                    <a:lstStyle/>
                    <a:p>
                      <a:pPr algn="ctr"/>
                      <a:r>
                        <a:rPr lang="en-GB" sz="900" dirty="0">
                          <a:solidFill>
                            <a:schemeClr val="tx1"/>
                          </a:solidFill>
                          <a:latin typeface="Cambria" panose="02040503050406030204" pitchFamily="18" charset="0"/>
                          <a:ea typeface="Cambria" panose="02040503050406030204" pitchFamily="18" charset="0"/>
                        </a:rPr>
                        <a:t>6</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Regimental Aid Post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Very close to the front line and administered very basic first aid.</a:t>
                      </a:r>
                    </a:p>
                  </a:txBody>
                  <a:tcPr marL="6153" marR="6153" marT="6155" marB="0" anchor="ctr"/>
                </a:tc>
                <a:extLst>
                  <a:ext uri="{0D108BD9-81ED-4DB2-BD59-A6C34878D82A}">
                    <a16:rowId xmlns:a16="http://schemas.microsoft.com/office/drawing/2014/main" val="10006"/>
                  </a:ext>
                </a:extLst>
              </a:tr>
              <a:tr h="366692">
                <a:tc>
                  <a:txBody>
                    <a:bodyPr/>
                    <a:lstStyle/>
                    <a:p>
                      <a:pPr algn="ctr"/>
                      <a:r>
                        <a:rPr lang="en-GB" sz="900" dirty="0">
                          <a:solidFill>
                            <a:schemeClr val="tx1"/>
                          </a:solidFill>
                          <a:latin typeface="Cambria" panose="02040503050406030204" pitchFamily="18" charset="0"/>
                          <a:ea typeface="Cambria" panose="02040503050406030204" pitchFamily="18" charset="0"/>
                        </a:rPr>
                        <a:t>7</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Dressing Station/Field Ambulance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Half a mile from the front line-could treat soldiers for up to a week.</a:t>
                      </a:r>
                    </a:p>
                  </a:txBody>
                  <a:tcPr marL="6153" marR="6153" marT="6155" marB="0" anchor="ctr"/>
                </a:tc>
                <a:extLst>
                  <a:ext uri="{0D108BD9-81ED-4DB2-BD59-A6C34878D82A}">
                    <a16:rowId xmlns:a16="http://schemas.microsoft.com/office/drawing/2014/main" val="10007"/>
                  </a:ext>
                </a:extLst>
              </a:tr>
              <a:tr h="366692">
                <a:tc>
                  <a:txBody>
                    <a:bodyPr/>
                    <a:lstStyle/>
                    <a:p>
                      <a:pPr algn="ctr"/>
                      <a:r>
                        <a:rPr lang="en-GB" sz="900" dirty="0">
                          <a:solidFill>
                            <a:schemeClr val="tx1"/>
                          </a:solidFill>
                          <a:latin typeface="Cambria" panose="02040503050406030204" pitchFamily="18" charset="0"/>
                          <a:ea typeface="Cambria" panose="02040503050406030204" pitchFamily="18" charset="0"/>
                        </a:rPr>
                        <a:t>8</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Casualty Clearing Station</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Further back from the front line. Here patients were triaged and divided into categories.</a:t>
                      </a:r>
                    </a:p>
                  </a:txBody>
                  <a:tcPr marL="6153" marR="6153" marT="6155" marB="0" anchor="ctr"/>
                </a:tc>
                <a:extLst>
                  <a:ext uri="{0D108BD9-81ED-4DB2-BD59-A6C34878D82A}">
                    <a16:rowId xmlns:a16="http://schemas.microsoft.com/office/drawing/2014/main" val="10008"/>
                  </a:ext>
                </a:extLst>
              </a:tr>
              <a:tr h="366692">
                <a:tc>
                  <a:txBody>
                    <a:bodyPr/>
                    <a:lstStyle/>
                    <a:p>
                      <a:pPr algn="ctr"/>
                      <a:r>
                        <a:rPr lang="en-GB" sz="900" dirty="0">
                          <a:solidFill>
                            <a:schemeClr val="tx1"/>
                          </a:solidFill>
                          <a:latin typeface="Cambria" panose="02040503050406030204" pitchFamily="18" charset="0"/>
                          <a:ea typeface="Cambria" panose="02040503050406030204" pitchFamily="18" charset="0"/>
                        </a:rPr>
                        <a:t>9</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Base Hospital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Furthest away from the front line-would treat the most injured and were specialised.</a:t>
                      </a:r>
                    </a:p>
                  </a:txBody>
                  <a:tcPr marL="6153" marR="6153" marT="6155" marB="0" anchor="ctr"/>
                </a:tc>
                <a:extLst>
                  <a:ext uri="{0D108BD9-81ED-4DB2-BD59-A6C34878D82A}">
                    <a16:rowId xmlns:a16="http://schemas.microsoft.com/office/drawing/2014/main" val="10009"/>
                  </a:ext>
                </a:extLst>
              </a:tr>
              <a:tr h="246263">
                <a:tc>
                  <a:txBody>
                    <a:bodyPr/>
                    <a:lstStyle/>
                    <a:p>
                      <a:pPr algn="ctr"/>
                      <a:r>
                        <a:rPr lang="en-GB" sz="900" dirty="0">
                          <a:solidFill>
                            <a:schemeClr val="tx1"/>
                          </a:solidFill>
                          <a:latin typeface="Cambria" panose="02040503050406030204" pitchFamily="18" charset="0"/>
                          <a:ea typeface="Cambria" panose="02040503050406030204" pitchFamily="18" charset="0"/>
                        </a:rPr>
                        <a:t>10</a:t>
                      </a:r>
                    </a:p>
                  </a:txBody>
                  <a:tcPr marL="91438" marR="91438" marT="45698" marB="45698" anchor="ctr"/>
                </a:tc>
                <a:tc>
                  <a:txBody>
                    <a:bodyPr/>
                    <a:lstStyle/>
                    <a:p>
                      <a:pPr algn="l" fontAlgn="b"/>
                      <a:r>
                        <a:rPr lang="en-GB" sz="900" b="0" i="0" u="none" strike="noStrike" dirty="0">
                          <a:solidFill>
                            <a:schemeClr val="dk1"/>
                          </a:solidFill>
                          <a:effectLst/>
                          <a:latin typeface="Cambria" panose="02040503050406030204" pitchFamily="18" charset="0"/>
                          <a:ea typeface="Cambria" panose="02040503050406030204" pitchFamily="18" charset="0"/>
                        </a:rPr>
                        <a:t>Triage </a:t>
                      </a:r>
                    </a:p>
                  </a:txBody>
                  <a:tcPr marL="6153" marR="6153" marT="6155" marB="0" anchor="ctr"/>
                </a:tc>
                <a:tc>
                  <a:txBody>
                    <a:bodyPr/>
                    <a:lstStyle/>
                    <a:p>
                      <a:pPr algn="l" fontAlgn="b"/>
                      <a:r>
                        <a:rPr lang="en-GB" sz="900" b="0" i="0" u="none" strike="noStrike" dirty="0">
                          <a:solidFill>
                            <a:schemeClr val="tx1"/>
                          </a:solidFill>
                          <a:effectLst/>
                          <a:latin typeface="Cambria" panose="02040503050406030204" pitchFamily="18" charset="0"/>
                          <a:ea typeface="Cambria" panose="02040503050406030204" pitchFamily="18" charset="0"/>
                        </a:rPr>
                        <a:t>An assessment of your illness and needs and priority of your needs.</a:t>
                      </a:r>
                    </a:p>
                  </a:txBody>
                  <a:tcPr marL="6153" marR="6153" marT="6155" marB="0" anchor="ctr"/>
                </a:tc>
                <a:extLst>
                  <a:ext uri="{0D108BD9-81ED-4DB2-BD59-A6C34878D82A}">
                    <a16:rowId xmlns:a16="http://schemas.microsoft.com/office/drawing/2014/main" val="10010"/>
                  </a:ext>
                </a:extLst>
              </a:tr>
            </a:tbl>
          </a:graphicData>
        </a:graphic>
      </p:graphicFrame>
      <p:pic>
        <p:nvPicPr>
          <p:cNvPr id="29" name="Picture 233" descr="World War 1 Vector Art, Icons, and Graphics for Free Download">
            <a:extLst>
              <a:ext uri="{FF2B5EF4-FFF2-40B4-BE49-F238E27FC236}">
                <a16:creationId xmlns:a16="http://schemas.microsoft.com/office/drawing/2014/main" id="{D650DA83-E68C-F2C0-28A3-E03B970B8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4" y="46167"/>
            <a:ext cx="750133" cy="5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C07E4D-05A5-C636-1E80-C8F393FE458E}"/>
              </a:ext>
            </a:extLst>
          </p:cNvPr>
          <p:cNvSpPr txBox="1"/>
          <p:nvPr/>
        </p:nvSpPr>
        <p:spPr>
          <a:xfrm>
            <a:off x="108065" y="-28871"/>
            <a:ext cx="8700957" cy="307777"/>
          </a:xfrm>
          <a:prstGeom prst="rect">
            <a:avLst/>
          </a:prstGeom>
          <a:noFill/>
        </p:spPr>
        <p:txBody>
          <a:bodyPr wrap="square" lIns="91440" tIns="45720" rIns="91440" bIns="45720" rtlCol="0" anchor="t">
            <a:spAutoFit/>
          </a:bodyPr>
          <a:lstStyle/>
          <a:p>
            <a:r>
              <a:rPr lang="en-GB" sz="1400" b="1" dirty="0">
                <a:latin typeface="Cambria"/>
                <a:ea typeface="Cambria" panose="02040503050406030204" pitchFamily="18" charset="0"/>
              </a:rPr>
              <a:t>| Year 9 | Term 5 | </a:t>
            </a:r>
            <a:r>
              <a:rPr lang="en-GB" sz="1400" b="1" dirty="0">
                <a:latin typeface="Cambria" panose="02040503050406030204" pitchFamily="18" charset="0"/>
                <a:ea typeface="Cambria" panose="02040503050406030204" pitchFamily="18" charset="0"/>
              </a:rPr>
              <a:t>THE CHANGING ECONOMIC WORLD – How does a country develop overtime? </a:t>
            </a:r>
          </a:p>
        </p:txBody>
      </p:sp>
      <p:sp>
        <p:nvSpPr>
          <p:cNvPr id="5" name="TextBox 4">
            <a:extLst>
              <a:ext uri="{FF2B5EF4-FFF2-40B4-BE49-F238E27FC236}">
                <a16:creationId xmlns:a16="http://schemas.microsoft.com/office/drawing/2014/main" id="{BA11B038-78C3-DFA5-F65E-674F5C954DF5}"/>
              </a:ext>
            </a:extLst>
          </p:cNvPr>
          <p:cNvSpPr txBox="1"/>
          <p:nvPr/>
        </p:nvSpPr>
        <p:spPr>
          <a:xfrm>
            <a:off x="7378573" y="-46626"/>
            <a:ext cx="2419361" cy="400110"/>
          </a:xfrm>
          <a:prstGeom prst="rect">
            <a:avLst/>
          </a:prstGeom>
          <a:noFill/>
        </p:spPr>
        <p:txBody>
          <a:bodyPr wrap="square" lIns="91440" tIns="45720" rIns="91440" bIns="45720" rtlCol="0" anchor="t">
            <a:spAutoFit/>
          </a:bodyPr>
          <a:lstStyle/>
          <a:p>
            <a:pPr algn="r"/>
            <a:r>
              <a:rPr lang="en-GB" sz="2000" b="1" dirty="0">
                <a:latin typeface="Cambria"/>
                <a:ea typeface="Cambria" panose="02040503050406030204" pitchFamily="18" charset="0"/>
              </a:rPr>
              <a:t>GEOGRAPHY</a:t>
            </a:r>
          </a:p>
        </p:txBody>
      </p:sp>
      <p:graphicFrame>
        <p:nvGraphicFramePr>
          <p:cNvPr id="6" name="Table 5">
            <a:extLst>
              <a:ext uri="{FF2B5EF4-FFF2-40B4-BE49-F238E27FC236}">
                <a16:creationId xmlns:a16="http://schemas.microsoft.com/office/drawing/2014/main" id="{83EC37E9-96EB-4E34-8906-503793B928BB}"/>
              </a:ext>
            </a:extLst>
          </p:cNvPr>
          <p:cNvGraphicFramePr>
            <a:graphicFrameLocks noGrp="1"/>
          </p:cNvGraphicFramePr>
          <p:nvPr>
            <p:extLst>
              <p:ext uri="{D42A27DB-BD31-4B8C-83A1-F6EECF244321}">
                <p14:modId xmlns:p14="http://schemas.microsoft.com/office/powerpoint/2010/main" val="468594900"/>
              </p:ext>
            </p:extLst>
          </p:nvPr>
        </p:nvGraphicFramePr>
        <p:xfrm>
          <a:off x="108066" y="305694"/>
          <a:ext cx="3904641" cy="4334155"/>
        </p:xfrm>
        <a:graphic>
          <a:graphicData uri="http://schemas.openxmlformats.org/drawingml/2006/table">
            <a:tbl>
              <a:tblPr firstRow="1" bandRow="1">
                <a:tableStyleId>{5C22544A-7EE6-4342-B048-85BDC9FD1C3A}</a:tableStyleId>
              </a:tblPr>
              <a:tblGrid>
                <a:gridCol w="371568">
                  <a:extLst>
                    <a:ext uri="{9D8B030D-6E8A-4147-A177-3AD203B41FA5}">
                      <a16:colId xmlns:a16="http://schemas.microsoft.com/office/drawing/2014/main" val="716914990"/>
                    </a:ext>
                  </a:extLst>
                </a:gridCol>
                <a:gridCol w="1068350">
                  <a:extLst>
                    <a:ext uri="{9D8B030D-6E8A-4147-A177-3AD203B41FA5}">
                      <a16:colId xmlns:a16="http://schemas.microsoft.com/office/drawing/2014/main" val="20001"/>
                    </a:ext>
                  </a:extLst>
                </a:gridCol>
                <a:gridCol w="2464723">
                  <a:extLst>
                    <a:ext uri="{9D8B030D-6E8A-4147-A177-3AD203B41FA5}">
                      <a16:colId xmlns:a16="http://schemas.microsoft.com/office/drawing/2014/main" val="20002"/>
                    </a:ext>
                  </a:extLst>
                </a:gridCol>
              </a:tblGrid>
              <a:tr h="275592">
                <a:tc>
                  <a:txBody>
                    <a:bodyPr/>
                    <a:lstStyle/>
                    <a:p>
                      <a:pPr algn="ctr"/>
                      <a:endParaRPr lang="en-GB" sz="1200" dirty="0">
                        <a:latin typeface="Cambria" panose="02040503050406030204" pitchFamily="18" charset="0"/>
                        <a:ea typeface="Cambria" panose="02040503050406030204" pitchFamily="18" charset="0"/>
                      </a:endParaRPr>
                    </a:p>
                  </a:txBody>
                  <a:tcPr/>
                </a:tc>
                <a:tc gridSpan="2">
                  <a:txBody>
                    <a:bodyPr/>
                    <a:lstStyle/>
                    <a:p>
                      <a:pPr algn="ctr"/>
                      <a:r>
                        <a:rPr lang="en-GB" sz="1200" baseline="0" dirty="0">
                          <a:latin typeface="Cambria" panose="02040503050406030204" pitchFamily="18" charset="0"/>
                          <a:ea typeface="Cambria" panose="02040503050406030204" pitchFamily="18" charset="0"/>
                        </a:rPr>
                        <a:t>KEY TERMS</a:t>
                      </a:r>
                      <a:endParaRPr lang="en-GB" sz="1200" dirty="0">
                        <a:latin typeface="Cambria" panose="02040503050406030204" pitchFamily="18" charset="0"/>
                        <a:ea typeface="Cambria" panose="02040503050406030204" pitchFamily="18" charset="0"/>
                      </a:endParaRPr>
                    </a:p>
                  </a:txBody>
                  <a:tcPr/>
                </a:tc>
                <a:tc hMerge="1">
                  <a:txBody>
                    <a:bodyPr/>
                    <a:lstStyle/>
                    <a:p>
                      <a:endParaRPr lang="en-GB" dirty="0"/>
                    </a:p>
                  </a:txBody>
                  <a:tcPr/>
                </a:tc>
                <a:extLst>
                  <a:ext uri="{0D108BD9-81ED-4DB2-BD59-A6C34878D82A}">
                    <a16:rowId xmlns:a16="http://schemas.microsoft.com/office/drawing/2014/main" val="10000"/>
                  </a:ext>
                </a:extLst>
              </a:tr>
              <a:tr h="344702">
                <a:tc>
                  <a:txBody>
                    <a:bodyPr/>
                    <a:lstStyle/>
                    <a:p>
                      <a:pPr algn="ctr"/>
                      <a:r>
                        <a:rPr lang="en-GB" sz="800" b="1" dirty="0">
                          <a:solidFill>
                            <a:schemeClr val="tx1"/>
                          </a:solidFill>
                          <a:latin typeface="Cambria" panose="02040503050406030204" pitchFamily="18" charset="0"/>
                          <a:ea typeface="Cambria" panose="02040503050406030204" pitchFamily="18" charset="0"/>
                        </a:rPr>
                        <a:t>1</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latin typeface="Cambria" panose="02040503050406030204" pitchFamily="18" charset="0"/>
                          <a:ea typeface="Cambria" panose="02040503050406030204" pitchFamily="18" charset="0"/>
                          <a:cs typeface="Calibri" panose="020F0502020204030204" pitchFamily="34" charset="0"/>
                        </a:rPr>
                        <a:t>An improvement in living standards through better use of resources. </a:t>
                      </a:r>
                    </a:p>
                  </a:txBody>
                  <a:tcPr/>
                </a:tc>
                <a:extLst>
                  <a:ext uri="{0D108BD9-81ED-4DB2-BD59-A6C34878D82A}">
                    <a16:rowId xmlns:a16="http://schemas.microsoft.com/office/drawing/2014/main" val="10001"/>
                  </a:ext>
                </a:extLst>
              </a:tr>
              <a:tr h="418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Gross Domestic Product per capita</a:t>
                      </a:r>
                    </a:p>
                  </a:txBody>
                  <a:tcPr/>
                </a:tc>
                <a:tc>
                  <a:txBody>
                    <a:bodyPr/>
                    <a:lstStyle/>
                    <a:p>
                      <a:pPr algn="l"/>
                      <a:r>
                        <a:rPr lang="en-GB" sz="800" dirty="0">
                          <a:latin typeface="Cambria" panose="02040503050406030204" pitchFamily="18" charset="0"/>
                          <a:ea typeface="Cambria" panose="02040503050406030204" pitchFamily="18" charset="0"/>
                          <a:cs typeface="Calibri" panose="020F0502020204030204" pitchFamily="34" charset="0"/>
                        </a:rPr>
                        <a:t>The total value of goods and services produced in a country per person, per year.</a:t>
                      </a:r>
                      <a:endParaRPr lang="en-GB" sz="800" b="0" dirty="0">
                        <a:latin typeface="Cambria" panose="02040503050406030204" pitchFamily="18" charset="0"/>
                        <a:ea typeface="Cambria" panose="02040503050406030204" pitchFamily="18" charset="0"/>
                        <a:cs typeface="Calibri" panose="020F0502020204030204" pitchFamily="34" charset="0"/>
                      </a:endParaRPr>
                    </a:p>
                  </a:txBody>
                  <a:tcPr/>
                </a:tc>
                <a:extLst>
                  <a:ext uri="{0D108BD9-81ED-4DB2-BD59-A6C34878D82A}">
                    <a16:rowId xmlns:a16="http://schemas.microsoft.com/office/drawing/2014/main" val="10002"/>
                  </a:ext>
                </a:extLst>
              </a:tr>
              <a:tr h="418239">
                <a:tc>
                  <a:txBody>
                    <a:bodyPr/>
                    <a:lstStyle/>
                    <a:p>
                      <a:pPr algn="ctr"/>
                      <a:r>
                        <a:rPr lang="en-GB" sz="800" b="1" dirty="0">
                          <a:latin typeface="Cambria" panose="02040503050406030204" pitchFamily="18" charset="0"/>
                          <a:ea typeface="Cambria" panose="02040503050406030204" pitchFamily="18" charset="0"/>
                          <a:cs typeface="Calibri" panose="020F0502020204030204" pitchFamily="34" charset="0"/>
                        </a:rPr>
                        <a:t>3</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Gross National Income per capita</a:t>
                      </a: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An average of gross national income per person, per year in US dollars.</a:t>
                      </a:r>
                    </a:p>
                  </a:txBody>
                  <a:tcPr/>
                </a:tc>
                <a:extLst>
                  <a:ext uri="{0D108BD9-81ED-4DB2-BD59-A6C34878D82A}">
                    <a16:rowId xmlns:a16="http://schemas.microsoft.com/office/drawing/2014/main" val="10003"/>
                  </a:ext>
                </a:extLst>
              </a:tr>
              <a:tr h="447941">
                <a:tc>
                  <a:txBody>
                    <a:bodyPr/>
                    <a:lstStyle/>
                    <a:p>
                      <a:pPr algn="ctr"/>
                      <a:r>
                        <a:rPr lang="en-GB" sz="800" b="1" dirty="0">
                          <a:latin typeface="Cambria" panose="02040503050406030204" pitchFamily="18" charset="0"/>
                          <a:ea typeface="Cambria" panose="02040503050406030204" pitchFamily="18" charset="0"/>
                          <a:cs typeface="Calibri" panose="020F0502020204030204" pitchFamily="34" charset="0"/>
                        </a:rPr>
                        <a:t>4</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Human Development Index (HDI)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Cambria" panose="02040503050406030204" pitchFamily="18" charset="0"/>
                          <a:ea typeface="Cambria" panose="02040503050406030204" pitchFamily="18" charset="0"/>
                          <a:cs typeface="Calibri" panose="020F0502020204030204" pitchFamily="34" charset="0"/>
                        </a:rPr>
                        <a:t>A number that uses life expectancy, education level and income per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4"/>
                  </a:ext>
                </a:extLst>
              </a:tr>
              <a:tr h="350291">
                <a:tc>
                  <a:txBody>
                    <a:bodyPr/>
                    <a:lstStyle/>
                    <a:p>
                      <a:pPr algn="ctr"/>
                      <a:r>
                        <a:rPr lang="en-GB" sz="800" b="1" dirty="0">
                          <a:solidFill>
                            <a:schemeClr val="tx1"/>
                          </a:solidFill>
                          <a:latin typeface="Cambria" panose="02040503050406030204" pitchFamily="18" charset="0"/>
                          <a:ea typeface="Cambria" panose="02040503050406030204" pitchFamily="18" charset="0"/>
                        </a:rPr>
                        <a:t>5</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Infant mortality</a:t>
                      </a:r>
                    </a:p>
                    <a:p>
                      <a:endParaRPr lang="en-GB" sz="8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The number of children who die before reaching 1 per 1000 babies born.</a:t>
                      </a:r>
                    </a:p>
                  </a:txBody>
                  <a:tcPr/>
                </a:tc>
                <a:extLst>
                  <a:ext uri="{0D108BD9-81ED-4DB2-BD59-A6C34878D82A}">
                    <a16:rowId xmlns:a16="http://schemas.microsoft.com/office/drawing/2014/main" val="10005"/>
                  </a:ext>
                </a:extLst>
              </a:tr>
              <a:tr h="349146">
                <a:tc>
                  <a:txBody>
                    <a:bodyPr/>
                    <a:lstStyle/>
                    <a:p>
                      <a:pPr algn="ctr"/>
                      <a:r>
                        <a:rPr lang="en-GB" sz="800" b="1" dirty="0">
                          <a:solidFill>
                            <a:schemeClr val="tx1"/>
                          </a:solidFill>
                          <a:latin typeface="Cambria" panose="02040503050406030204" pitchFamily="18" charset="0"/>
                          <a:ea typeface="Cambria" panose="02040503050406030204" pitchFamily="18" charset="0"/>
                        </a:rPr>
                        <a:t>6</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Literacy rate</a:t>
                      </a:r>
                    </a:p>
                    <a:p>
                      <a:endParaRPr lang="en-GB" sz="8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The percentage of population over the age of 15 who can read and write.</a:t>
                      </a:r>
                    </a:p>
                  </a:txBody>
                  <a:tcPr/>
                </a:tc>
                <a:extLst>
                  <a:ext uri="{0D108BD9-81ED-4DB2-BD59-A6C34878D82A}">
                    <a16:rowId xmlns:a16="http://schemas.microsoft.com/office/drawing/2014/main" val="10006"/>
                  </a:ext>
                </a:extLst>
              </a:tr>
              <a:tr h="324311">
                <a:tc>
                  <a:txBody>
                    <a:bodyPr/>
                    <a:lstStyle/>
                    <a:p>
                      <a:pPr algn="ctr"/>
                      <a:r>
                        <a:rPr lang="en-GB" sz="800" b="1" dirty="0">
                          <a:latin typeface="Cambria" panose="02040503050406030204" pitchFamily="18" charset="0"/>
                          <a:ea typeface="Cambria" panose="02040503050406030204" pitchFamily="18" charset="0"/>
                          <a:cs typeface="Calibri" panose="020F0502020204030204" pitchFamily="34" charset="0"/>
                        </a:rPr>
                        <a:t>7</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Life expectancy </a:t>
                      </a: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The average lifespan of someone born in that country. </a:t>
                      </a:r>
                    </a:p>
                  </a:txBody>
                  <a:tcPr/>
                </a:tc>
                <a:extLst>
                  <a:ext uri="{0D108BD9-81ED-4DB2-BD59-A6C34878D82A}">
                    <a16:rowId xmlns:a16="http://schemas.microsoft.com/office/drawing/2014/main" val="10007"/>
                  </a:ext>
                </a:extLst>
              </a:tr>
              <a:tr h="349146">
                <a:tc>
                  <a:txBody>
                    <a:bodyPr/>
                    <a:lstStyle/>
                    <a:p>
                      <a:pPr algn="ctr"/>
                      <a:r>
                        <a:rPr lang="en-GB" sz="800" b="1" dirty="0">
                          <a:solidFill>
                            <a:schemeClr val="tx1"/>
                          </a:solidFill>
                          <a:latin typeface="Cambria" panose="02040503050406030204" pitchFamily="18" charset="0"/>
                          <a:ea typeface="Cambria" panose="02040503050406030204" pitchFamily="18" charset="0"/>
                        </a:rPr>
                        <a:t>8</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LICs</a:t>
                      </a:r>
                    </a:p>
                    <a:p>
                      <a:endParaRPr lang="en-GB" sz="8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Poorest countries in the world. GNI per capita is low and most citizens have a low standard of living.</a:t>
                      </a:r>
                    </a:p>
                  </a:txBody>
                  <a:tcPr/>
                </a:tc>
                <a:extLst>
                  <a:ext uri="{0D108BD9-81ED-4DB2-BD59-A6C34878D82A}">
                    <a16:rowId xmlns:a16="http://schemas.microsoft.com/office/drawing/2014/main" val="10008"/>
                  </a:ext>
                </a:extLst>
              </a:tr>
              <a:tr h="567391">
                <a:tc>
                  <a:txBody>
                    <a:bodyPr/>
                    <a:lstStyle/>
                    <a:p>
                      <a:pPr algn="ctr"/>
                      <a:r>
                        <a:rPr lang="en-GB" sz="800" b="1" dirty="0">
                          <a:solidFill>
                            <a:schemeClr val="tx1"/>
                          </a:solidFill>
                          <a:latin typeface="Cambria" panose="02040503050406030204" pitchFamily="18" charset="0"/>
                          <a:ea typeface="Cambria" panose="02040503050406030204" pitchFamily="18" charset="0"/>
                        </a:rPr>
                        <a:t>9</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NEEs</a:t>
                      </a:r>
                    </a:p>
                    <a:p>
                      <a:endParaRPr lang="en-GB" sz="8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These countries are getting richer as their economy is progressing from the primary industry to the secondary industry. Greater exports leads to better wages. </a:t>
                      </a:r>
                    </a:p>
                  </a:txBody>
                  <a:tcPr/>
                </a:tc>
                <a:extLst>
                  <a:ext uri="{0D108BD9-81ED-4DB2-BD59-A6C34878D82A}">
                    <a16:rowId xmlns:a16="http://schemas.microsoft.com/office/drawing/2014/main" val="10009"/>
                  </a:ext>
                </a:extLst>
              </a:tr>
              <a:tr h="447941">
                <a:tc>
                  <a:txBody>
                    <a:bodyPr/>
                    <a:lstStyle/>
                    <a:p>
                      <a:pPr algn="ctr"/>
                      <a:r>
                        <a:rPr lang="en-GB" sz="800" b="1" dirty="0">
                          <a:solidFill>
                            <a:schemeClr val="tx1"/>
                          </a:solidFill>
                          <a:latin typeface="Cambria" panose="02040503050406030204" pitchFamily="18" charset="0"/>
                          <a:ea typeface="Cambria" panose="02040503050406030204" pitchFamily="18" charset="0"/>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HICs</a:t>
                      </a:r>
                    </a:p>
                    <a:p>
                      <a:endParaRPr lang="en-GB" sz="800" b="1" dirty="0">
                        <a:solidFill>
                          <a:schemeClr val="tx1"/>
                        </a:solidFill>
                        <a:latin typeface="Cambria" panose="02040503050406030204" pitchFamily="18" charset="0"/>
                        <a:ea typeface="Cambria" panose="02040503050406030204" pitchFamily="18" charset="0"/>
                      </a:endParaRPr>
                    </a:p>
                  </a:txBody>
                  <a:tcPr/>
                </a:tc>
                <a:tc>
                  <a:txBody>
                    <a:bodyPr/>
                    <a:lstStyle/>
                    <a:p>
                      <a:r>
                        <a:rPr lang="en-GB" sz="800" dirty="0">
                          <a:latin typeface="Cambria" panose="02040503050406030204" pitchFamily="18" charset="0"/>
                          <a:ea typeface="Cambria" panose="02040503050406030204" pitchFamily="18" charset="0"/>
                          <a:cs typeface="Calibri" panose="020F0502020204030204" pitchFamily="34" charset="0"/>
                        </a:rPr>
                        <a:t>These countries are wealthy with a high GNI per capita and standards of living. These countries can spend money on services. </a:t>
                      </a: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CC27B578-2B51-478F-8F9E-47E07F9C8B0A}"/>
              </a:ext>
            </a:extLst>
          </p:cNvPr>
          <p:cNvGraphicFramePr>
            <a:graphicFrameLocks noGrp="1"/>
          </p:cNvGraphicFramePr>
          <p:nvPr>
            <p:extLst>
              <p:ext uri="{D42A27DB-BD31-4B8C-83A1-F6EECF244321}">
                <p14:modId xmlns:p14="http://schemas.microsoft.com/office/powerpoint/2010/main" val="1153619132"/>
              </p:ext>
            </p:extLst>
          </p:nvPr>
        </p:nvGraphicFramePr>
        <p:xfrm>
          <a:off x="108065" y="4708333"/>
          <a:ext cx="3904641" cy="2081151"/>
        </p:xfrm>
        <a:graphic>
          <a:graphicData uri="http://schemas.openxmlformats.org/drawingml/2006/table">
            <a:tbl>
              <a:tblPr firstRow="1" bandRow="1">
                <a:tableStyleId>{21E4AEA4-8DFA-4A89-87EB-49C32662AFE0}</a:tableStyleId>
              </a:tblPr>
              <a:tblGrid>
                <a:gridCol w="262755">
                  <a:extLst>
                    <a:ext uri="{9D8B030D-6E8A-4147-A177-3AD203B41FA5}">
                      <a16:colId xmlns:a16="http://schemas.microsoft.com/office/drawing/2014/main" val="2019447394"/>
                    </a:ext>
                  </a:extLst>
                </a:gridCol>
                <a:gridCol w="1070928">
                  <a:extLst>
                    <a:ext uri="{9D8B030D-6E8A-4147-A177-3AD203B41FA5}">
                      <a16:colId xmlns:a16="http://schemas.microsoft.com/office/drawing/2014/main" val="20001"/>
                    </a:ext>
                  </a:extLst>
                </a:gridCol>
                <a:gridCol w="2570958">
                  <a:extLst>
                    <a:ext uri="{9D8B030D-6E8A-4147-A177-3AD203B41FA5}">
                      <a16:colId xmlns:a16="http://schemas.microsoft.com/office/drawing/2014/main" val="20002"/>
                    </a:ext>
                  </a:extLst>
                </a:gridCol>
              </a:tblGrid>
              <a:tr h="236099">
                <a:tc>
                  <a:txBody>
                    <a:bodyPr/>
                    <a:lstStyle/>
                    <a:p>
                      <a:pPr algn="ctr"/>
                      <a:endParaRPr lang="en-GB" sz="1050" b="1" dirty="0">
                        <a:latin typeface="Calibri" panose="020F0502020204030204" pitchFamily="34" charset="0"/>
                        <a:cs typeface="Calibri" panose="020F0502020204030204" pitchFamily="34" charset="0"/>
                      </a:endParaRPr>
                    </a:p>
                  </a:txBody>
                  <a:tcPr/>
                </a:tc>
                <a:tc gridSpan="2">
                  <a:txBody>
                    <a:bodyPr/>
                    <a:lstStyle/>
                    <a:p>
                      <a:pPr algn="ctr"/>
                      <a:r>
                        <a:rPr lang="en-GB" sz="1050" b="1" dirty="0">
                          <a:latin typeface="Cambria" panose="02040503050406030204" pitchFamily="18" charset="0"/>
                          <a:ea typeface="Cambria" panose="02040503050406030204" pitchFamily="18" charset="0"/>
                          <a:cs typeface="Calibri" panose="020F0502020204030204" pitchFamily="34" charset="0"/>
                        </a:rPr>
                        <a:t>CAUSES OF UNEVEN DEVELOPMENT </a:t>
                      </a:r>
                    </a:p>
                  </a:txBody>
                  <a:tcPr/>
                </a:tc>
                <a:tc hMerge="1">
                  <a:txBody>
                    <a:bodyPr/>
                    <a:lstStyle/>
                    <a:p>
                      <a:pPr algn="ctr"/>
                      <a:endParaRPr lang="en-GB" sz="11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543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Natural Resources</a:t>
                      </a:r>
                    </a:p>
                  </a:txBody>
                  <a:tcPr/>
                </a:tc>
                <a:tc>
                  <a:txBody>
                    <a:bodyPr/>
                    <a:lstStyle/>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Fuel sources </a:t>
                      </a:r>
                      <a:r>
                        <a:rPr lang="en-GB" sz="800" dirty="0">
                          <a:latin typeface="Cambria" panose="02040503050406030204" pitchFamily="18" charset="0"/>
                          <a:ea typeface="Cambria" panose="02040503050406030204" pitchFamily="18" charset="0"/>
                          <a:cs typeface="Calibri" panose="020F0502020204030204" pitchFamily="34" charset="0"/>
                        </a:rPr>
                        <a:t>such as oil.</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Minerals and metals for fuel. </a:t>
                      </a:r>
                    </a:p>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Availability for timber</a:t>
                      </a:r>
                      <a:r>
                        <a:rPr lang="en-GB" sz="800" dirty="0">
                          <a:latin typeface="Cambria" panose="02040503050406030204" pitchFamily="18" charset="0"/>
                          <a:ea typeface="Cambria" panose="02040503050406030204" pitchFamily="18" charset="0"/>
                          <a:cs typeface="Calibri" panose="020F0502020204030204" pitchFamily="34" charset="0"/>
                        </a:rPr>
                        <a:t>.</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Access to </a:t>
                      </a:r>
                      <a:r>
                        <a:rPr lang="en-GB" sz="800" b="1" dirty="0">
                          <a:latin typeface="Cambria" panose="02040503050406030204" pitchFamily="18" charset="0"/>
                          <a:ea typeface="Cambria" panose="02040503050406030204" pitchFamily="18" charset="0"/>
                          <a:cs typeface="Calibri" panose="020F0502020204030204" pitchFamily="34" charset="0"/>
                        </a:rPr>
                        <a:t>safe water</a:t>
                      </a:r>
                      <a:r>
                        <a:rPr lang="en-GB" sz="800" dirty="0">
                          <a:latin typeface="Cambria" panose="02040503050406030204" pitchFamily="18" charset="0"/>
                          <a:ea typeface="Cambria" panose="02040503050406030204" pitchFamily="18" charset="0"/>
                          <a:cs typeface="Calibri" panose="020F0502020204030204" pitchFamily="34" charset="0"/>
                        </a:rPr>
                        <a:t>.</a:t>
                      </a:r>
                    </a:p>
                  </a:txBody>
                  <a:tcPr/>
                </a:tc>
                <a:extLst>
                  <a:ext uri="{0D108BD9-81ED-4DB2-BD59-A6C34878D82A}">
                    <a16:rowId xmlns:a16="http://schemas.microsoft.com/office/drawing/2014/main" val="10002"/>
                  </a:ext>
                </a:extLst>
              </a:tr>
              <a:tr h="456603">
                <a:tc>
                  <a:txBody>
                    <a:bodyPr/>
                    <a:lstStyle/>
                    <a:p>
                      <a:r>
                        <a:rPr lang="en-GB" sz="800" b="0" dirty="0">
                          <a:latin typeface="Cambria" panose="02040503050406030204" pitchFamily="18" charset="0"/>
                          <a:ea typeface="Cambria" panose="020405030504060302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Natural Hazards</a:t>
                      </a:r>
                    </a:p>
                    <a:p>
                      <a:endParaRPr lang="en-GB" sz="800" b="0" dirty="0">
                        <a:latin typeface="Cambria" panose="02040503050406030204" pitchFamily="18" charset="0"/>
                        <a:ea typeface="Cambria" panose="02040503050406030204" pitchFamily="18" charset="0"/>
                      </a:endParaRPr>
                    </a:p>
                  </a:txBody>
                  <a:tcPr/>
                </a:tc>
                <a:tc>
                  <a:txBody>
                    <a:bodyPr/>
                    <a:lstStyle/>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Risk of tectonic hazards.</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Benefits from </a:t>
                      </a:r>
                      <a:r>
                        <a:rPr lang="en-GB" sz="800" b="1" dirty="0">
                          <a:latin typeface="Cambria" panose="02040503050406030204" pitchFamily="18" charset="0"/>
                          <a:ea typeface="Cambria" panose="02040503050406030204" pitchFamily="18" charset="0"/>
                          <a:cs typeface="Calibri" panose="020F0502020204030204" pitchFamily="34" charset="0"/>
                        </a:rPr>
                        <a:t>volcanic material </a:t>
                      </a:r>
                      <a:r>
                        <a:rPr lang="en-GB" sz="800" dirty="0">
                          <a:latin typeface="Cambria" panose="02040503050406030204" pitchFamily="18" charset="0"/>
                          <a:ea typeface="Cambria" panose="02040503050406030204" pitchFamily="18" charset="0"/>
                          <a:cs typeface="Calibri" panose="020F0502020204030204" pitchFamily="34" charset="0"/>
                        </a:rPr>
                        <a:t>and </a:t>
                      </a:r>
                      <a:r>
                        <a:rPr lang="en-GB" sz="800" b="1" dirty="0">
                          <a:latin typeface="Cambria" panose="02040503050406030204" pitchFamily="18" charset="0"/>
                          <a:ea typeface="Cambria" panose="02040503050406030204" pitchFamily="18" charset="0"/>
                          <a:cs typeface="Calibri" panose="020F0502020204030204" pitchFamily="34" charset="0"/>
                        </a:rPr>
                        <a:t>floodwater.</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Frequent hazards</a:t>
                      </a:r>
                      <a:r>
                        <a:rPr lang="en-GB" sz="800" b="1" dirty="0">
                          <a:latin typeface="Cambria" panose="02040503050406030204" pitchFamily="18" charset="0"/>
                          <a:ea typeface="Cambria" panose="02040503050406030204" pitchFamily="18" charset="0"/>
                          <a:cs typeface="Calibri" panose="020F0502020204030204" pitchFamily="34" charset="0"/>
                        </a:rPr>
                        <a:t> undermines redevelopment</a:t>
                      </a:r>
                      <a:r>
                        <a:rPr lang="en-GB" sz="800" dirty="0">
                          <a:latin typeface="Cambria" panose="02040503050406030204" pitchFamily="18" charset="0"/>
                          <a:ea typeface="Cambria" panose="02040503050406030204" pitchFamily="18" charset="0"/>
                          <a:cs typeface="Calibri" panose="020F0502020204030204" pitchFamily="34" charset="0"/>
                        </a:rPr>
                        <a:t>.</a:t>
                      </a:r>
                    </a:p>
                  </a:txBody>
                  <a:tcPr/>
                </a:tc>
                <a:extLst>
                  <a:ext uri="{0D108BD9-81ED-4DB2-BD59-A6C34878D82A}">
                    <a16:rowId xmlns:a16="http://schemas.microsoft.com/office/drawing/2014/main" val="10003"/>
                  </a:ext>
                </a:extLst>
              </a:tr>
              <a:tr h="336768">
                <a:tc>
                  <a:txBody>
                    <a:bodyPr/>
                    <a:lstStyle/>
                    <a:p>
                      <a:r>
                        <a:rPr lang="en-GB" sz="800" b="0" dirty="0">
                          <a:latin typeface="Cambria" panose="02040503050406030204" pitchFamily="18" charset="0"/>
                          <a:ea typeface="Cambria" panose="02040503050406030204" pitchFamily="18" charset="0"/>
                        </a:rPr>
                        <a:t>3</a:t>
                      </a:r>
                    </a:p>
                  </a:txBody>
                  <a:tcPr/>
                </a:tc>
                <a:tc>
                  <a:txBody>
                    <a:bodyPr/>
                    <a:lstStyle/>
                    <a:p>
                      <a:r>
                        <a:rPr lang="en-GB" sz="800" b="1" dirty="0">
                          <a:latin typeface="Cambria" panose="02040503050406030204" pitchFamily="18" charset="0"/>
                          <a:ea typeface="Cambria" panose="02040503050406030204" pitchFamily="18" charset="0"/>
                          <a:cs typeface="Calibri" panose="020F0502020204030204" pitchFamily="34" charset="0"/>
                        </a:rPr>
                        <a:t>Climate</a:t>
                      </a:r>
                      <a:endParaRPr lang="en-GB" sz="800" b="0" dirty="0">
                        <a:latin typeface="Cambria" panose="02040503050406030204" pitchFamily="18" charset="0"/>
                        <a:ea typeface="Cambria" panose="02040503050406030204" pitchFamily="18" charset="0"/>
                      </a:endParaRPr>
                    </a:p>
                  </a:txBody>
                  <a:tcPr/>
                </a:tc>
                <a:tc>
                  <a:txBody>
                    <a:bodyPr/>
                    <a:lstStyle/>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Reliability</a:t>
                      </a:r>
                      <a:r>
                        <a:rPr lang="en-GB" sz="800" dirty="0">
                          <a:latin typeface="Cambria" panose="02040503050406030204" pitchFamily="18" charset="0"/>
                          <a:ea typeface="Cambria" panose="02040503050406030204" pitchFamily="18" charset="0"/>
                          <a:cs typeface="Calibri" panose="020F0502020204030204" pitchFamily="34" charset="0"/>
                        </a:rPr>
                        <a:t> of rainfall to benefit farming. </a:t>
                      </a:r>
                    </a:p>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Extreme climates </a:t>
                      </a:r>
                      <a:r>
                        <a:rPr lang="en-GB" sz="800" dirty="0">
                          <a:latin typeface="Cambria" panose="02040503050406030204" pitchFamily="18" charset="0"/>
                          <a:ea typeface="Cambria" panose="02040503050406030204" pitchFamily="18" charset="0"/>
                          <a:cs typeface="Calibri" panose="020F0502020204030204" pitchFamily="34" charset="0"/>
                        </a:rPr>
                        <a:t>limit industry and affects health.</a:t>
                      </a:r>
                    </a:p>
                  </a:txBody>
                  <a:tcPr/>
                </a:tc>
                <a:extLst>
                  <a:ext uri="{0D108BD9-81ED-4DB2-BD59-A6C34878D82A}">
                    <a16:rowId xmlns:a16="http://schemas.microsoft.com/office/drawing/2014/main" val="10004"/>
                  </a:ext>
                </a:extLst>
              </a:tr>
              <a:tr h="456603">
                <a:tc>
                  <a:txBody>
                    <a:bodyPr/>
                    <a:lstStyle/>
                    <a:p>
                      <a:r>
                        <a:rPr lang="en-GB" sz="800" b="0" dirty="0">
                          <a:latin typeface="Cambria" panose="02040503050406030204" pitchFamily="18" charset="0"/>
                          <a:ea typeface="Cambria" panose="02040503050406030204" pitchFamily="18"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Cambria" panose="02040503050406030204" pitchFamily="18" charset="0"/>
                          <a:ea typeface="Cambria" panose="02040503050406030204" pitchFamily="18" charset="0"/>
                          <a:cs typeface="Calibri" panose="020F0502020204030204" pitchFamily="34" charset="0"/>
                        </a:rPr>
                        <a:t>Location/Relief</a:t>
                      </a:r>
                    </a:p>
                    <a:p>
                      <a:endParaRPr lang="en-GB" sz="800" b="0" dirty="0">
                        <a:latin typeface="Cambria" panose="02040503050406030204" pitchFamily="18" charset="0"/>
                        <a:ea typeface="Cambria" panose="02040503050406030204" pitchFamily="18" charset="0"/>
                      </a:endParaRPr>
                    </a:p>
                  </a:txBody>
                  <a:tcPr/>
                </a:tc>
                <a:tc>
                  <a:txBody>
                    <a:bodyPr/>
                    <a:lstStyle/>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Landlocked countries </a:t>
                      </a:r>
                      <a:r>
                        <a:rPr lang="en-GB" sz="800" dirty="0">
                          <a:latin typeface="Cambria" panose="02040503050406030204" pitchFamily="18" charset="0"/>
                          <a:ea typeface="Cambria" panose="02040503050406030204" pitchFamily="18" charset="0"/>
                          <a:cs typeface="Calibri" panose="020F0502020204030204" pitchFamily="34" charset="0"/>
                        </a:rPr>
                        <a:t>may find trade difficulties.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Mountainous relief makes farming difficult. </a:t>
                      </a:r>
                    </a:p>
                  </a:txBody>
                  <a:tcP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2C9F4D74-781A-4575-945F-BBA3424E947D}"/>
              </a:ext>
            </a:extLst>
          </p:cNvPr>
          <p:cNvGraphicFramePr>
            <a:graphicFrameLocks noGrp="1"/>
          </p:cNvGraphicFramePr>
          <p:nvPr>
            <p:extLst>
              <p:ext uri="{D42A27DB-BD31-4B8C-83A1-F6EECF244321}">
                <p14:modId xmlns:p14="http://schemas.microsoft.com/office/powerpoint/2010/main" val="1153672279"/>
              </p:ext>
            </p:extLst>
          </p:nvPr>
        </p:nvGraphicFramePr>
        <p:xfrm>
          <a:off x="4098342" y="300670"/>
          <a:ext cx="2672452" cy="6471772"/>
        </p:xfrm>
        <a:graphic>
          <a:graphicData uri="http://schemas.openxmlformats.org/drawingml/2006/table">
            <a:tbl>
              <a:tblPr firstRow="1" bandRow="1">
                <a:tableStyleId>{F5AB1C69-6EDB-4FF4-983F-18BD219EF322}</a:tableStyleId>
              </a:tblPr>
              <a:tblGrid>
                <a:gridCol w="212136">
                  <a:extLst>
                    <a:ext uri="{9D8B030D-6E8A-4147-A177-3AD203B41FA5}">
                      <a16:colId xmlns:a16="http://schemas.microsoft.com/office/drawing/2014/main" val="2081201860"/>
                    </a:ext>
                  </a:extLst>
                </a:gridCol>
                <a:gridCol w="698344">
                  <a:extLst>
                    <a:ext uri="{9D8B030D-6E8A-4147-A177-3AD203B41FA5}">
                      <a16:colId xmlns:a16="http://schemas.microsoft.com/office/drawing/2014/main" val="20001"/>
                    </a:ext>
                  </a:extLst>
                </a:gridCol>
                <a:gridCol w="1761972">
                  <a:extLst>
                    <a:ext uri="{9D8B030D-6E8A-4147-A177-3AD203B41FA5}">
                      <a16:colId xmlns:a16="http://schemas.microsoft.com/office/drawing/2014/main" val="20002"/>
                    </a:ext>
                  </a:extLst>
                </a:gridCol>
              </a:tblGrid>
              <a:tr h="414544">
                <a:tc>
                  <a:txBody>
                    <a:bodyPr/>
                    <a:lstStyle/>
                    <a:p>
                      <a:pPr algn="ctr"/>
                      <a:endParaRPr lang="en-GB" sz="1050" dirty="0">
                        <a:latin typeface="Calibri" panose="020F0502020204030204" pitchFamily="34" charset="0"/>
                        <a:cs typeface="Calibri" panose="020F0502020204030204" pitchFamily="34" charset="0"/>
                      </a:endParaRPr>
                    </a:p>
                  </a:txBody>
                  <a:tcPr/>
                </a:tc>
                <a:tc gridSpan="2">
                  <a:txBody>
                    <a:bodyPr/>
                    <a:lstStyle/>
                    <a:p>
                      <a:pPr algn="ctr"/>
                      <a:r>
                        <a:rPr lang="en-GB" sz="1000" dirty="0">
                          <a:latin typeface="Cambria" panose="02040503050406030204" pitchFamily="18" charset="0"/>
                          <a:ea typeface="Cambria" panose="02040503050406030204" pitchFamily="18" charset="0"/>
                          <a:cs typeface="Calibri" panose="020F0502020204030204" pitchFamily="34" charset="0"/>
                        </a:rPr>
                        <a:t>HUMAN FACTORS AFFECTING UNEVEN DEVELOPMENT</a:t>
                      </a:r>
                    </a:p>
                  </a:txBody>
                  <a:tcPr/>
                </a:tc>
                <a:tc hMerge="1">
                  <a:txBody>
                    <a:bodyPr/>
                    <a:lstStyle/>
                    <a:p>
                      <a:endParaRPr lang="en-GB" dirty="0"/>
                    </a:p>
                  </a:txBody>
                  <a:tcPr/>
                </a:tc>
                <a:extLst>
                  <a:ext uri="{0D108BD9-81ED-4DB2-BD59-A6C34878D82A}">
                    <a16:rowId xmlns:a16="http://schemas.microsoft.com/office/drawing/2014/main" val="10000"/>
                  </a:ext>
                </a:extLst>
              </a:tr>
              <a:tr h="1073155">
                <a:tc>
                  <a:txBody>
                    <a:bodyPr/>
                    <a:lstStyle/>
                    <a:p>
                      <a:pPr algn="ctr"/>
                      <a:r>
                        <a:rPr lang="en-GB" sz="800" b="1" dirty="0">
                          <a:solidFill>
                            <a:schemeClr val="tx1"/>
                          </a:solidFill>
                          <a:latin typeface="Cambria" panose="02040503050406030204" pitchFamily="18" charset="0"/>
                          <a:ea typeface="Cambria" panose="02040503050406030204" pitchFamily="18" charset="0"/>
                        </a:rPr>
                        <a:t>1</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Aid</a:t>
                      </a:r>
                    </a:p>
                  </a:txBody>
                  <a:tcPr/>
                </a:tc>
                <a:tc>
                  <a:txBody>
                    <a:bodyPr/>
                    <a:lstStyle/>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Aid can help some countries develop</a:t>
                      </a:r>
                      <a:r>
                        <a:rPr lang="en-GB" sz="800" b="1" dirty="0">
                          <a:latin typeface="Cambria" panose="02040503050406030204" pitchFamily="18" charset="0"/>
                          <a:ea typeface="Cambria" panose="02040503050406030204" pitchFamily="18" charset="0"/>
                          <a:cs typeface="Calibri" panose="020F0502020204030204" pitchFamily="34" charset="0"/>
                        </a:rPr>
                        <a:t> key projects </a:t>
                      </a:r>
                      <a:r>
                        <a:rPr lang="en-GB" sz="800" dirty="0">
                          <a:latin typeface="Cambria" panose="02040503050406030204" pitchFamily="18" charset="0"/>
                          <a:ea typeface="Cambria" panose="02040503050406030204" pitchFamily="18" charset="0"/>
                          <a:cs typeface="Calibri" panose="020F0502020204030204" pitchFamily="34" charset="0"/>
                        </a:rPr>
                        <a:t>for infrastructure faster.</a:t>
                      </a:r>
                    </a:p>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Aid</a:t>
                      </a:r>
                      <a:r>
                        <a:rPr lang="en-GB" sz="800" dirty="0">
                          <a:latin typeface="Cambria" panose="02040503050406030204" pitchFamily="18" charset="0"/>
                          <a:ea typeface="Cambria" panose="02040503050406030204" pitchFamily="18" charset="0"/>
                          <a:cs typeface="Calibri" panose="020F0502020204030204" pitchFamily="34" charset="0"/>
                        </a:rPr>
                        <a:t> can improve services such as schools, hospitals and roads.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Too much </a:t>
                      </a:r>
                      <a:r>
                        <a:rPr lang="en-GB" sz="800" b="1" dirty="0">
                          <a:latin typeface="Cambria" panose="02040503050406030204" pitchFamily="18" charset="0"/>
                          <a:ea typeface="Cambria" panose="02040503050406030204" pitchFamily="18" charset="0"/>
                          <a:cs typeface="Calibri" panose="020F0502020204030204" pitchFamily="34" charset="0"/>
                        </a:rPr>
                        <a:t>reliance on aid </a:t>
                      </a:r>
                      <a:r>
                        <a:rPr lang="en-GB" sz="800" dirty="0">
                          <a:latin typeface="Cambria" panose="02040503050406030204" pitchFamily="18" charset="0"/>
                          <a:ea typeface="Cambria" panose="02040503050406030204" pitchFamily="18" charset="0"/>
                          <a:cs typeface="Calibri" panose="020F0502020204030204" pitchFamily="34" charset="0"/>
                        </a:rPr>
                        <a:t>might stop other trade links becoming established.  </a:t>
                      </a:r>
                    </a:p>
                  </a:txBody>
                  <a:tcPr/>
                </a:tc>
                <a:extLst>
                  <a:ext uri="{0D108BD9-81ED-4DB2-BD59-A6C34878D82A}">
                    <a16:rowId xmlns:a16="http://schemas.microsoft.com/office/drawing/2014/main" val="10001"/>
                  </a:ext>
                </a:extLst>
              </a:tr>
              <a:tr h="950509">
                <a:tc>
                  <a:txBody>
                    <a:bodyPr/>
                    <a:lstStyle/>
                    <a:p>
                      <a:pPr algn="ctr"/>
                      <a:r>
                        <a:rPr lang="en-GB" sz="800" b="1" dirty="0">
                          <a:solidFill>
                            <a:schemeClr val="tx1"/>
                          </a:solidFill>
                          <a:latin typeface="Cambria" panose="02040503050406030204" pitchFamily="18" charset="0"/>
                          <a:ea typeface="Cambria" panose="02040503050406030204" pitchFamily="18" charset="0"/>
                        </a:rPr>
                        <a:t>2</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Trade</a:t>
                      </a:r>
                    </a:p>
                  </a:txBody>
                  <a:tcPr/>
                </a:tc>
                <a:tc>
                  <a:txBody>
                    <a:bodyPr/>
                    <a:lstStyle/>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Countries that export more than they import have a </a:t>
                      </a:r>
                      <a:r>
                        <a:rPr lang="en-GB" sz="800" b="1" dirty="0">
                          <a:latin typeface="Cambria" panose="02040503050406030204" pitchFamily="18" charset="0"/>
                          <a:ea typeface="Cambria" panose="02040503050406030204" pitchFamily="18" charset="0"/>
                          <a:cs typeface="Calibri" panose="020F0502020204030204" pitchFamily="34" charset="0"/>
                        </a:rPr>
                        <a:t>trade surplus</a:t>
                      </a:r>
                      <a:r>
                        <a:rPr lang="en-GB" sz="800" dirty="0">
                          <a:latin typeface="Cambria" panose="02040503050406030204" pitchFamily="18" charset="0"/>
                          <a:ea typeface="Cambria" panose="02040503050406030204" pitchFamily="18" charset="0"/>
                          <a:cs typeface="Calibri" panose="020F0502020204030204" pitchFamily="34" charset="0"/>
                        </a:rPr>
                        <a:t>. This can improve the national economy.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Having </a:t>
                      </a:r>
                      <a:r>
                        <a:rPr lang="en-GB" sz="800" b="1" dirty="0">
                          <a:latin typeface="Cambria" panose="02040503050406030204" pitchFamily="18" charset="0"/>
                          <a:ea typeface="Cambria" panose="02040503050406030204" pitchFamily="18" charset="0"/>
                          <a:cs typeface="Calibri" panose="020F0502020204030204" pitchFamily="34" charset="0"/>
                        </a:rPr>
                        <a:t>good trade relationships</a:t>
                      </a:r>
                      <a:r>
                        <a:rPr lang="en-GB" sz="800" dirty="0">
                          <a:latin typeface="Cambria" panose="02040503050406030204" pitchFamily="18" charset="0"/>
                          <a:ea typeface="Cambria" panose="02040503050406030204" pitchFamily="18" charset="0"/>
                          <a:cs typeface="Calibri" panose="020F0502020204030204" pitchFamily="34" charset="0"/>
                        </a:rPr>
                        <a:t>.</a:t>
                      </a:r>
                    </a:p>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Trading goods </a:t>
                      </a:r>
                      <a:r>
                        <a:rPr lang="en-GB" sz="800" dirty="0">
                          <a:latin typeface="Cambria" panose="02040503050406030204" pitchFamily="18" charset="0"/>
                          <a:ea typeface="Cambria" panose="02040503050406030204" pitchFamily="18" charset="0"/>
                          <a:cs typeface="Calibri" panose="020F0502020204030204" pitchFamily="34" charset="0"/>
                        </a:rPr>
                        <a:t>and services is more profitable than raw materials. </a:t>
                      </a:r>
                    </a:p>
                  </a:txBody>
                  <a:tcPr/>
                </a:tc>
                <a:extLst>
                  <a:ext uri="{0D108BD9-81ED-4DB2-BD59-A6C34878D82A}">
                    <a16:rowId xmlns:a16="http://schemas.microsoft.com/office/drawing/2014/main" val="10002"/>
                  </a:ext>
                </a:extLst>
              </a:tr>
              <a:tr h="1059391">
                <a:tc>
                  <a:txBody>
                    <a:bodyPr/>
                    <a:lstStyle/>
                    <a:p>
                      <a:pPr algn="ctr"/>
                      <a:r>
                        <a:rPr lang="en-GB" sz="800" b="1" dirty="0">
                          <a:solidFill>
                            <a:schemeClr val="tx1"/>
                          </a:solidFill>
                          <a:latin typeface="Cambria" panose="02040503050406030204" pitchFamily="18" charset="0"/>
                          <a:ea typeface="Cambria" panose="02040503050406030204" pitchFamily="18" charset="0"/>
                        </a:rPr>
                        <a:t>3</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Education</a:t>
                      </a:r>
                    </a:p>
                  </a:txBody>
                  <a:tcPr/>
                </a:tc>
                <a:tc>
                  <a:txBody>
                    <a:bodyPr/>
                    <a:lstStyle/>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Education creates a </a:t>
                      </a:r>
                      <a:r>
                        <a:rPr lang="en-GB" sz="800" b="1" dirty="0">
                          <a:latin typeface="Cambria" panose="02040503050406030204" pitchFamily="18" charset="0"/>
                          <a:ea typeface="Cambria" panose="02040503050406030204" pitchFamily="18" charset="0"/>
                          <a:cs typeface="Calibri" panose="020F0502020204030204" pitchFamily="34" charset="0"/>
                        </a:rPr>
                        <a:t>skilled workforce </a:t>
                      </a:r>
                      <a:r>
                        <a:rPr lang="en-GB" sz="800" dirty="0">
                          <a:latin typeface="Cambria" panose="02040503050406030204" pitchFamily="18" charset="0"/>
                          <a:ea typeface="Cambria" panose="02040503050406030204" pitchFamily="18" charset="0"/>
                          <a:cs typeface="Calibri" panose="020F0502020204030204" pitchFamily="34" charset="0"/>
                        </a:rPr>
                        <a:t>meaning more goods and services are produced. </a:t>
                      </a:r>
                    </a:p>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Educated people earn more money</a:t>
                      </a:r>
                      <a:r>
                        <a:rPr lang="en-GB" sz="800" dirty="0">
                          <a:latin typeface="Cambria" panose="02040503050406030204" pitchFamily="18" charset="0"/>
                          <a:ea typeface="Cambria" panose="02040503050406030204" pitchFamily="18" charset="0"/>
                          <a:cs typeface="Calibri" panose="020F0502020204030204" pitchFamily="34" charset="0"/>
                        </a:rPr>
                        <a:t>, meaning they also pay more taxes. This money can help develop the country in the future. </a:t>
                      </a:r>
                    </a:p>
                  </a:txBody>
                  <a:tcPr/>
                </a:tc>
                <a:extLst>
                  <a:ext uri="{0D108BD9-81ED-4DB2-BD59-A6C34878D82A}">
                    <a16:rowId xmlns:a16="http://schemas.microsoft.com/office/drawing/2014/main" val="10003"/>
                  </a:ext>
                </a:extLst>
              </a:tr>
              <a:tr h="1073155">
                <a:tc>
                  <a:txBody>
                    <a:bodyPr/>
                    <a:lstStyle/>
                    <a:p>
                      <a:pPr algn="ctr"/>
                      <a:r>
                        <a:rPr lang="en-GB" sz="800" b="1" dirty="0">
                          <a:solidFill>
                            <a:schemeClr val="tx1"/>
                          </a:solidFill>
                          <a:latin typeface="Cambria" panose="02040503050406030204" pitchFamily="18" charset="0"/>
                          <a:ea typeface="Cambria" panose="02040503050406030204" pitchFamily="18" charset="0"/>
                        </a:rPr>
                        <a:t>4</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Health</a:t>
                      </a:r>
                    </a:p>
                  </a:txBody>
                  <a:tcPr/>
                </a:tc>
                <a:tc>
                  <a:txBody>
                    <a:bodyPr/>
                    <a:lstStyle/>
                    <a:p>
                      <a:pPr marL="0" indent="0">
                        <a:buFont typeface="Arial" panose="020B0604020202020204" pitchFamily="34" charset="0"/>
                        <a:buNone/>
                      </a:pPr>
                      <a:r>
                        <a:rPr lang="en-GB" sz="800" b="1" i="0" dirty="0">
                          <a:latin typeface="Cambria" panose="02040503050406030204" pitchFamily="18" charset="0"/>
                          <a:ea typeface="Cambria" panose="02040503050406030204" pitchFamily="18" charset="0"/>
                          <a:cs typeface="Calibri" panose="020F0502020204030204" pitchFamily="34" charset="0"/>
                        </a:rPr>
                        <a:t>Lack of clean water </a:t>
                      </a:r>
                      <a:r>
                        <a:rPr lang="en-GB" sz="800" dirty="0">
                          <a:latin typeface="Cambria" panose="02040503050406030204" pitchFamily="18" charset="0"/>
                          <a:ea typeface="Cambria" panose="02040503050406030204" pitchFamily="18" charset="0"/>
                          <a:cs typeface="Calibri" panose="020F0502020204030204" pitchFamily="34" charset="0"/>
                        </a:rPr>
                        <a:t>and poor healthcare means a large number of people suffer from </a:t>
                      </a:r>
                      <a:r>
                        <a:rPr lang="en-GB" sz="800" b="1" dirty="0">
                          <a:latin typeface="Cambria" panose="02040503050406030204" pitchFamily="18" charset="0"/>
                          <a:ea typeface="Cambria" panose="02040503050406030204" pitchFamily="18" charset="0"/>
                          <a:cs typeface="Calibri" panose="020F0502020204030204" pitchFamily="34" charset="0"/>
                        </a:rPr>
                        <a:t>diseases</a:t>
                      </a:r>
                      <a:r>
                        <a:rPr lang="en-GB" sz="800" dirty="0">
                          <a:latin typeface="Cambria" panose="02040503050406030204" pitchFamily="18" charset="0"/>
                          <a:ea typeface="Cambria" panose="02040503050406030204" pitchFamily="18" charset="0"/>
                          <a:cs typeface="Calibri" panose="020F0502020204030204" pitchFamily="34" charset="0"/>
                        </a:rPr>
                        <a:t>.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People who are ill cannot work so there is little contribution to the economy.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More money on healthcare means less spent on development. </a:t>
                      </a:r>
                    </a:p>
                  </a:txBody>
                  <a:tcPr/>
                </a:tc>
                <a:extLst>
                  <a:ext uri="{0D108BD9-81ED-4DB2-BD59-A6C34878D82A}">
                    <a16:rowId xmlns:a16="http://schemas.microsoft.com/office/drawing/2014/main" val="10004"/>
                  </a:ext>
                </a:extLst>
              </a:tr>
              <a:tr h="950509">
                <a:tc>
                  <a:txBody>
                    <a:bodyPr/>
                    <a:lstStyle/>
                    <a:p>
                      <a:pPr algn="ctr"/>
                      <a:r>
                        <a:rPr lang="en-GB" sz="800" b="1" dirty="0">
                          <a:solidFill>
                            <a:schemeClr val="tx1"/>
                          </a:solidFill>
                          <a:latin typeface="Cambria" panose="02040503050406030204" pitchFamily="18" charset="0"/>
                          <a:ea typeface="Cambria" panose="02040503050406030204" pitchFamily="18" charset="0"/>
                        </a:rPr>
                        <a:t>5</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Politics</a:t>
                      </a:r>
                    </a:p>
                  </a:txBody>
                  <a:tcPr/>
                </a:tc>
                <a:tc>
                  <a:txBody>
                    <a:bodyPr/>
                    <a:lstStyle/>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Corruption</a:t>
                      </a:r>
                      <a:r>
                        <a:rPr lang="en-GB" sz="800" dirty="0">
                          <a:latin typeface="Cambria" panose="02040503050406030204" pitchFamily="18" charset="0"/>
                          <a:ea typeface="Cambria" panose="02040503050406030204" pitchFamily="18" charset="0"/>
                          <a:cs typeface="Calibri" panose="020F0502020204030204" pitchFamily="34" charset="0"/>
                        </a:rPr>
                        <a:t> in local and national governments.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The </a:t>
                      </a:r>
                      <a:r>
                        <a:rPr lang="en-GB" sz="800" b="1" dirty="0">
                          <a:latin typeface="Cambria" panose="02040503050406030204" pitchFamily="18" charset="0"/>
                          <a:ea typeface="Cambria" panose="02040503050406030204" pitchFamily="18" charset="0"/>
                          <a:cs typeface="Calibri" panose="020F0502020204030204" pitchFamily="34" charset="0"/>
                        </a:rPr>
                        <a:t>stability of the government </a:t>
                      </a:r>
                      <a:r>
                        <a:rPr lang="en-GB" sz="800" dirty="0">
                          <a:latin typeface="Cambria" panose="02040503050406030204" pitchFamily="18" charset="0"/>
                          <a:ea typeface="Cambria" panose="02040503050406030204" pitchFamily="18" charset="0"/>
                          <a:cs typeface="Calibri" panose="020F0502020204030204" pitchFamily="34" charset="0"/>
                        </a:rPr>
                        <a:t>can effect the country’s ability to trade.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Ability of the country to </a:t>
                      </a:r>
                      <a:r>
                        <a:rPr lang="en-GB" sz="800" b="1" dirty="0">
                          <a:latin typeface="Cambria" panose="02040503050406030204" pitchFamily="18" charset="0"/>
                          <a:ea typeface="Cambria" panose="02040503050406030204" pitchFamily="18" charset="0"/>
                          <a:cs typeface="Calibri" panose="020F0502020204030204" pitchFamily="34" charset="0"/>
                        </a:rPr>
                        <a:t>invest into services and infrastructure</a:t>
                      </a:r>
                      <a:r>
                        <a:rPr lang="en-GB" sz="800" dirty="0">
                          <a:latin typeface="Cambria" panose="02040503050406030204" pitchFamily="18" charset="0"/>
                          <a:ea typeface="Cambria" panose="02040503050406030204" pitchFamily="18" charset="0"/>
                          <a:cs typeface="Calibri" panose="020F0502020204030204" pitchFamily="34" charset="0"/>
                        </a:rPr>
                        <a:t>. </a:t>
                      </a:r>
                    </a:p>
                  </a:txBody>
                  <a:tcPr/>
                </a:tc>
                <a:extLst>
                  <a:ext uri="{0D108BD9-81ED-4DB2-BD59-A6C34878D82A}">
                    <a16:rowId xmlns:a16="http://schemas.microsoft.com/office/drawing/2014/main" val="913088422"/>
                  </a:ext>
                </a:extLst>
              </a:tr>
              <a:tr h="950509">
                <a:tc>
                  <a:txBody>
                    <a:bodyPr/>
                    <a:lstStyle/>
                    <a:p>
                      <a:pPr algn="ctr"/>
                      <a:r>
                        <a:rPr lang="en-GB" sz="800" b="1" dirty="0">
                          <a:solidFill>
                            <a:schemeClr val="tx1"/>
                          </a:solidFill>
                          <a:latin typeface="Cambria" panose="02040503050406030204" pitchFamily="18" charset="0"/>
                          <a:ea typeface="Cambria" panose="02040503050406030204" pitchFamily="18" charset="0"/>
                        </a:rPr>
                        <a:t>6</a:t>
                      </a:r>
                    </a:p>
                  </a:txBody>
                  <a:tcPr/>
                </a:tc>
                <a:tc>
                  <a:txBody>
                    <a:bodyPr/>
                    <a:lstStyle/>
                    <a:p>
                      <a:r>
                        <a:rPr lang="en-GB" sz="800" b="1" dirty="0">
                          <a:solidFill>
                            <a:schemeClr val="tx1"/>
                          </a:solidFill>
                          <a:latin typeface="Cambria" panose="02040503050406030204" pitchFamily="18" charset="0"/>
                          <a:ea typeface="Cambria" panose="02040503050406030204" pitchFamily="18" charset="0"/>
                        </a:rPr>
                        <a:t>History</a:t>
                      </a:r>
                    </a:p>
                  </a:txBody>
                  <a:tcPr/>
                </a:tc>
                <a:tc>
                  <a:txBody>
                    <a:bodyPr/>
                    <a:lstStyle/>
                    <a:p>
                      <a:pPr marL="0" indent="0">
                        <a:buFont typeface="Arial" panose="020B0604020202020204" pitchFamily="34" charset="0"/>
                        <a:buNone/>
                      </a:pPr>
                      <a:r>
                        <a:rPr lang="en-GB" sz="800" b="1" dirty="0">
                          <a:latin typeface="Cambria" panose="02040503050406030204" pitchFamily="18" charset="0"/>
                          <a:ea typeface="Cambria" panose="02040503050406030204" pitchFamily="18" charset="0"/>
                          <a:cs typeface="Calibri" panose="020F0502020204030204" pitchFamily="34" charset="0"/>
                        </a:rPr>
                        <a:t>Colonialism</a:t>
                      </a:r>
                      <a:r>
                        <a:rPr lang="en-GB" sz="800" dirty="0">
                          <a:latin typeface="Cambria" panose="02040503050406030204" pitchFamily="18" charset="0"/>
                          <a:ea typeface="Cambria" panose="02040503050406030204" pitchFamily="18" charset="0"/>
                          <a:cs typeface="Calibri" panose="020F0502020204030204" pitchFamily="34" charset="0"/>
                        </a:rPr>
                        <a:t> has helped Europe develop, but slowed down development in many other countries. </a:t>
                      </a:r>
                    </a:p>
                    <a:p>
                      <a:pPr marL="0" indent="0">
                        <a:buFont typeface="Arial" panose="020B0604020202020204" pitchFamily="34" charset="0"/>
                        <a:buNone/>
                      </a:pPr>
                      <a:r>
                        <a:rPr lang="en-GB" sz="800" dirty="0">
                          <a:latin typeface="Cambria" panose="02040503050406030204" pitchFamily="18" charset="0"/>
                          <a:ea typeface="Cambria" panose="02040503050406030204" pitchFamily="18" charset="0"/>
                          <a:cs typeface="Calibri" panose="020F0502020204030204" pitchFamily="34" charset="0"/>
                        </a:rPr>
                        <a:t>Countries that went through industrialisation a while ago, have now develop further.</a:t>
                      </a:r>
                    </a:p>
                  </a:txBody>
                  <a:tcPr/>
                </a:tc>
                <a:extLst>
                  <a:ext uri="{0D108BD9-81ED-4DB2-BD59-A6C34878D82A}">
                    <a16:rowId xmlns:a16="http://schemas.microsoft.com/office/drawing/2014/main" val="3511124268"/>
                  </a:ext>
                </a:extLst>
              </a:tr>
            </a:tbl>
          </a:graphicData>
        </a:graphic>
      </p:graphicFrame>
      <p:graphicFrame>
        <p:nvGraphicFramePr>
          <p:cNvPr id="9" name="Table 5">
            <a:extLst>
              <a:ext uri="{FF2B5EF4-FFF2-40B4-BE49-F238E27FC236}">
                <a16:creationId xmlns:a16="http://schemas.microsoft.com/office/drawing/2014/main" id="{93059C7D-F0DF-403D-AFA7-2DA691D5A397}"/>
              </a:ext>
            </a:extLst>
          </p:cNvPr>
          <p:cNvGraphicFramePr>
            <a:graphicFrameLocks noGrp="1"/>
          </p:cNvGraphicFramePr>
          <p:nvPr>
            <p:extLst>
              <p:ext uri="{D42A27DB-BD31-4B8C-83A1-F6EECF244321}">
                <p14:modId xmlns:p14="http://schemas.microsoft.com/office/powerpoint/2010/main" val="3653210921"/>
              </p:ext>
            </p:extLst>
          </p:nvPr>
        </p:nvGraphicFramePr>
        <p:xfrm>
          <a:off x="6856429" y="325073"/>
          <a:ext cx="2941505" cy="6471773"/>
        </p:xfrm>
        <a:graphic>
          <a:graphicData uri="http://schemas.openxmlformats.org/drawingml/2006/table">
            <a:tbl>
              <a:tblPr firstRow="1" bandRow="1">
                <a:tableStyleId>{00A15C55-8517-42AA-B614-E9B94910E393}</a:tableStyleId>
              </a:tblPr>
              <a:tblGrid>
                <a:gridCol w="208280">
                  <a:extLst>
                    <a:ext uri="{9D8B030D-6E8A-4147-A177-3AD203B41FA5}">
                      <a16:colId xmlns:a16="http://schemas.microsoft.com/office/drawing/2014/main" val="2882374945"/>
                    </a:ext>
                  </a:extLst>
                </a:gridCol>
                <a:gridCol w="795390">
                  <a:extLst>
                    <a:ext uri="{9D8B030D-6E8A-4147-A177-3AD203B41FA5}">
                      <a16:colId xmlns:a16="http://schemas.microsoft.com/office/drawing/2014/main" val="2287179004"/>
                    </a:ext>
                  </a:extLst>
                </a:gridCol>
                <a:gridCol w="1937835">
                  <a:extLst>
                    <a:ext uri="{9D8B030D-6E8A-4147-A177-3AD203B41FA5}">
                      <a16:colId xmlns:a16="http://schemas.microsoft.com/office/drawing/2014/main" val="3410937081"/>
                    </a:ext>
                  </a:extLst>
                </a:gridCol>
              </a:tblGrid>
              <a:tr h="264265">
                <a:tc gridSpan="3">
                  <a:txBody>
                    <a:bodyPr/>
                    <a:lstStyle/>
                    <a:p>
                      <a:pPr algn="ctr"/>
                      <a:r>
                        <a:rPr lang="en-GB" sz="1050" dirty="0">
                          <a:latin typeface="Cambria" panose="02040503050406030204" pitchFamily="18" charset="0"/>
                          <a:ea typeface="Cambria" panose="02040503050406030204" pitchFamily="18" charset="0"/>
                        </a:rPr>
                        <a:t>FAIR TRADE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550943418"/>
                  </a:ext>
                </a:extLst>
              </a:tr>
              <a:tr h="1050415">
                <a:tc>
                  <a:txBody>
                    <a:bodyPr/>
                    <a:lstStyle/>
                    <a:p>
                      <a:pPr algn="ctr"/>
                      <a:r>
                        <a:rPr lang="en-GB" sz="800" dirty="0">
                          <a:latin typeface="Cambria" panose="02040503050406030204" pitchFamily="18" charset="0"/>
                          <a:ea typeface="Cambria" panose="02040503050406030204" pitchFamily="18" charset="0"/>
                        </a:rPr>
                        <a:t>1</a:t>
                      </a:r>
                    </a:p>
                  </a:txBody>
                  <a:tcPr/>
                </a:tc>
                <a:tc>
                  <a:txBody>
                    <a:bodyPr/>
                    <a:lstStyle/>
                    <a:p>
                      <a:r>
                        <a:rPr lang="en-GB" sz="800" b="1" dirty="0">
                          <a:latin typeface="Cambria" panose="02040503050406030204" pitchFamily="18" charset="0"/>
                          <a:ea typeface="Cambria" panose="02040503050406030204" pitchFamily="18" charset="0"/>
                        </a:rPr>
                        <a:t>Fair Trade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Cambria" panose="02040503050406030204" pitchFamily="18" charset="0"/>
                          <a:ea typeface="Cambria" panose="02040503050406030204" pitchFamily="18" charset="0"/>
                          <a:cs typeface="+mn-cs"/>
                        </a:rPr>
                        <a:t>A global movement aimed at helping producers in developing countries achieve better trading conditions and promoting sustainability. The goal is to ensure that farmers and workers are paid fairly, work in good conditions, and use environmentally sustainable practices.</a:t>
                      </a:r>
                    </a:p>
                  </a:txBody>
                  <a:tcPr/>
                </a:tc>
                <a:extLst>
                  <a:ext uri="{0D108BD9-81ED-4DB2-BD59-A6C34878D82A}">
                    <a16:rowId xmlns:a16="http://schemas.microsoft.com/office/drawing/2014/main" val="1809286946"/>
                  </a:ext>
                </a:extLst>
              </a:tr>
              <a:tr h="630249">
                <a:tc>
                  <a:txBody>
                    <a:bodyPr/>
                    <a:lstStyle/>
                    <a:p>
                      <a:pPr algn="ctr"/>
                      <a:r>
                        <a:rPr lang="en-GB" sz="800" dirty="0">
                          <a:latin typeface="Cambria" panose="02040503050406030204" pitchFamily="18" charset="0"/>
                          <a:ea typeface="Cambria" panose="020405030504060302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Cambria" panose="02040503050406030204" pitchFamily="18" charset="0"/>
                          <a:ea typeface="Cambria" panose="02040503050406030204" pitchFamily="18" charset="0"/>
                          <a:cs typeface="+mn-cs"/>
                        </a:rPr>
                        <a:t>Fair Trade Products</a:t>
                      </a:r>
                    </a:p>
                    <a:p>
                      <a:endParaRPr lang="en-GB" sz="800" b="1" dirty="0">
                        <a:latin typeface="Cambria" panose="02040503050406030204" pitchFamily="18" charset="0"/>
                        <a:ea typeface="Cambria" panose="02040503050406030204" pitchFamily="18" charset="0"/>
                      </a:endParaRPr>
                    </a:p>
                  </a:txBody>
                  <a:tcPr/>
                </a:tc>
                <a:tc>
                  <a:txBody>
                    <a:bodyPr/>
                    <a:lstStyle/>
                    <a:p>
                      <a:r>
                        <a:rPr lang="en-GB" sz="900" kern="1200" dirty="0">
                          <a:solidFill>
                            <a:schemeClr val="dk1"/>
                          </a:solidFill>
                          <a:effectLst/>
                          <a:latin typeface="Cambria" panose="02040503050406030204" pitchFamily="18" charset="0"/>
                          <a:ea typeface="Cambria" panose="02040503050406030204" pitchFamily="18" charset="0"/>
                          <a:cs typeface="+mn-cs"/>
                        </a:rPr>
                        <a:t>Coffee, chocolate, bananas, tea, and cotton that are grown or made by farmers/workers in developing countries.</a:t>
                      </a:r>
                      <a:endParaRPr lang="en-GB" sz="9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01611124"/>
                  </a:ext>
                </a:extLst>
              </a:tr>
              <a:tr h="746776">
                <a:tc>
                  <a:txBody>
                    <a:bodyPr/>
                    <a:lstStyle/>
                    <a:p>
                      <a:pPr algn="ctr"/>
                      <a:r>
                        <a:rPr lang="en-GB" sz="800" dirty="0">
                          <a:latin typeface="Cambria" panose="02040503050406030204" pitchFamily="18" charset="0"/>
                          <a:ea typeface="Cambria" panose="02040503050406030204" pitchFamily="18"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Cambria" panose="02040503050406030204" pitchFamily="18" charset="0"/>
                          <a:ea typeface="Cambria" panose="02040503050406030204" pitchFamily="18" charset="0"/>
                          <a:cs typeface="+mn-cs"/>
                        </a:rPr>
                        <a:t>Fair Trade Certification</a:t>
                      </a:r>
                    </a:p>
                    <a:p>
                      <a:endParaRPr lang="en-GB" sz="800" b="1"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Cambria" panose="02040503050406030204" pitchFamily="18" charset="0"/>
                          <a:ea typeface="Cambria" panose="02040503050406030204" pitchFamily="18" charset="0"/>
                          <a:cs typeface="+mn-cs"/>
                        </a:rPr>
                        <a:t>Products with the </a:t>
                      </a:r>
                      <a:r>
                        <a:rPr lang="en-GB" sz="900" b="1" kern="1200" dirty="0">
                          <a:solidFill>
                            <a:schemeClr val="dk1"/>
                          </a:solidFill>
                          <a:effectLst/>
                          <a:latin typeface="Cambria" panose="02040503050406030204" pitchFamily="18" charset="0"/>
                          <a:ea typeface="Cambria" panose="02040503050406030204" pitchFamily="18" charset="0"/>
                          <a:cs typeface="+mn-cs"/>
                        </a:rPr>
                        <a:t>Fair Trade mark</a:t>
                      </a:r>
                      <a:r>
                        <a:rPr lang="en-GB" sz="900" kern="1200" dirty="0">
                          <a:solidFill>
                            <a:schemeClr val="dk1"/>
                          </a:solidFill>
                          <a:effectLst/>
                          <a:latin typeface="Cambria" panose="02040503050406030204" pitchFamily="18" charset="0"/>
                          <a:ea typeface="Cambria" panose="02040503050406030204" pitchFamily="18" charset="0"/>
                          <a:cs typeface="+mn-cs"/>
                        </a:rPr>
                        <a:t> have met strict standards of fair wages, safe working conditions, and environmental sustainability.</a:t>
                      </a:r>
                      <a:endParaRPr lang="en-GB" sz="800" kern="1200" dirty="0">
                        <a:solidFill>
                          <a:schemeClr val="dk1"/>
                        </a:solidFill>
                        <a:effectLst/>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2236639659"/>
                  </a:ext>
                </a:extLst>
              </a:tr>
              <a:tr h="1376412">
                <a:tc>
                  <a:txBody>
                    <a:bodyPr/>
                    <a:lstStyle/>
                    <a:p>
                      <a:pPr algn="ctr"/>
                      <a:r>
                        <a:rPr lang="en-GB" sz="800" dirty="0">
                          <a:latin typeface="Cambria" panose="02040503050406030204" pitchFamily="18" charset="0"/>
                          <a:ea typeface="Cambria" panose="02040503050406030204" pitchFamily="18" charset="0"/>
                        </a:rPr>
                        <a:t>4</a:t>
                      </a:r>
                    </a:p>
                  </a:txBody>
                  <a:tcPr/>
                </a:tc>
                <a:tc>
                  <a:txBody>
                    <a:bodyPr/>
                    <a:lstStyle/>
                    <a:p>
                      <a:r>
                        <a:rPr lang="en-GB" sz="800" b="1" kern="1200" dirty="0">
                          <a:solidFill>
                            <a:schemeClr val="dk1"/>
                          </a:solidFill>
                          <a:effectLst/>
                          <a:latin typeface="Cambria" panose="02040503050406030204" pitchFamily="18" charset="0"/>
                          <a:ea typeface="Cambria" panose="02040503050406030204" pitchFamily="18" charset="0"/>
                          <a:cs typeface="+mn-cs"/>
                        </a:rPr>
                        <a:t>Global Issues</a:t>
                      </a:r>
                      <a:endParaRPr lang="en-GB" sz="800" b="1" dirty="0">
                        <a:latin typeface="Cambria" panose="02040503050406030204" pitchFamily="18" charset="0"/>
                        <a:ea typeface="Cambria" panose="02040503050406030204" pitchFamily="18" charset="0"/>
                      </a:endParaRPr>
                    </a:p>
                  </a:txBody>
                  <a:tcPr/>
                </a:tc>
                <a:tc>
                  <a:txBody>
                    <a:bodyPr/>
                    <a:lstStyle/>
                    <a:p>
                      <a:pPr lvl="0"/>
                      <a:r>
                        <a:rPr lang="en-GB" sz="800" b="1" kern="1200" dirty="0">
                          <a:solidFill>
                            <a:schemeClr val="dk1"/>
                          </a:solidFill>
                          <a:effectLst/>
                          <a:latin typeface="Cambria" panose="02040503050406030204" pitchFamily="18" charset="0"/>
                          <a:ea typeface="Cambria" panose="02040503050406030204" pitchFamily="18" charset="0"/>
                          <a:cs typeface="+mn-cs"/>
                        </a:rPr>
                        <a:t>Trade Unfairness</a:t>
                      </a:r>
                      <a:r>
                        <a:rPr lang="en-GB" sz="800" kern="1200" dirty="0">
                          <a:solidFill>
                            <a:schemeClr val="dk1"/>
                          </a:solidFill>
                          <a:effectLst/>
                          <a:latin typeface="Cambria" panose="02040503050406030204" pitchFamily="18" charset="0"/>
                          <a:ea typeface="Cambria" panose="02040503050406030204" pitchFamily="18" charset="0"/>
                          <a:cs typeface="+mn-cs"/>
                        </a:rPr>
                        <a:t>: Many farmers in developing countries are paid unfairly for their products, often not enough to meet basic needs.</a:t>
                      </a:r>
                    </a:p>
                    <a:p>
                      <a:pPr lvl="0"/>
                      <a:r>
                        <a:rPr lang="en-GB" sz="800" b="1" kern="1200" dirty="0">
                          <a:solidFill>
                            <a:schemeClr val="dk1"/>
                          </a:solidFill>
                          <a:effectLst/>
                          <a:latin typeface="Cambria" panose="02040503050406030204" pitchFamily="18" charset="0"/>
                          <a:ea typeface="Cambria" panose="02040503050406030204" pitchFamily="18" charset="0"/>
                          <a:cs typeface="+mn-cs"/>
                        </a:rPr>
                        <a:t>Climate Change</a:t>
                      </a:r>
                      <a:r>
                        <a:rPr lang="en-GB" sz="800" kern="1200" dirty="0">
                          <a:solidFill>
                            <a:schemeClr val="dk1"/>
                          </a:solidFill>
                          <a:effectLst/>
                          <a:latin typeface="Cambria" panose="02040503050406030204" pitchFamily="18" charset="0"/>
                          <a:ea typeface="Cambria" panose="02040503050406030204" pitchFamily="18" charset="0"/>
                          <a:cs typeface="+mn-cs"/>
                        </a:rPr>
                        <a:t>: Climate change affects the productivity of crops, and Fair Trade helps farmers adapt and earn a living.</a:t>
                      </a:r>
                    </a:p>
                    <a:p>
                      <a:pPr lvl="0"/>
                      <a:r>
                        <a:rPr lang="en-GB" sz="800" b="1" kern="1200" dirty="0">
                          <a:solidFill>
                            <a:schemeClr val="dk1"/>
                          </a:solidFill>
                          <a:effectLst/>
                          <a:latin typeface="Cambria" panose="02040503050406030204" pitchFamily="18" charset="0"/>
                          <a:ea typeface="Cambria" panose="02040503050406030204" pitchFamily="18" charset="0"/>
                          <a:cs typeface="+mn-cs"/>
                        </a:rPr>
                        <a:t>Child Labour</a:t>
                      </a:r>
                      <a:r>
                        <a:rPr lang="en-GB" sz="800" kern="1200" dirty="0">
                          <a:solidFill>
                            <a:schemeClr val="dk1"/>
                          </a:solidFill>
                          <a:effectLst/>
                          <a:latin typeface="Cambria" panose="02040503050406030204" pitchFamily="18" charset="0"/>
                          <a:ea typeface="Cambria" panose="02040503050406030204" pitchFamily="18" charset="0"/>
                          <a:cs typeface="+mn-cs"/>
                        </a:rPr>
                        <a:t>: Fair Trade works to eliminate child labour by promoting education and fair wages for families.</a:t>
                      </a:r>
                    </a:p>
                  </a:txBody>
                  <a:tcPr/>
                </a:tc>
                <a:extLst>
                  <a:ext uri="{0D108BD9-81ED-4DB2-BD59-A6C34878D82A}">
                    <a16:rowId xmlns:a16="http://schemas.microsoft.com/office/drawing/2014/main" val="3484723803"/>
                  </a:ext>
                </a:extLst>
              </a:tr>
              <a:tr h="1410558">
                <a:tc>
                  <a:txBody>
                    <a:bodyPr/>
                    <a:lstStyle/>
                    <a:p>
                      <a:pPr algn="ctr"/>
                      <a:r>
                        <a:rPr lang="en-GB" sz="800" dirty="0">
                          <a:latin typeface="Cambria" panose="02040503050406030204" pitchFamily="18" charset="0"/>
                          <a:ea typeface="Cambria" panose="02040503050406030204" pitchFamily="18" charset="0"/>
                        </a:rPr>
                        <a:t>5</a:t>
                      </a:r>
                    </a:p>
                  </a:txBody>
                  <a:tcPr/>
                </a:tc>
                <a:tc>
                  <a:txBody>
                    <a:bodyPr/>
                    <a:lstStyle/>
                    <a:p>
                      <a:r>
                        <a:rPr lang="en-GB" sz="800" b="1" kern="1200" dirty="0">
                          <a:solidFill>
                            <a:schemeClr val="dk1"/>
                          </a:solidFill>
                          <a:effectLst/>
                          <a:latin typeface="Cambria" panose="02040503050406030204" pitchFamily="18" charset="0"/>
                          <a:ea typeface="Cambria" panose="02040503050406030204" pitchFamily="18" charset="0"/>
                          <a:cs typeface="+mn-cs"/>
                        </a:rPr>
                        <a:t>Benefits</a:t>
                      </a:r>
                      <a:endParaRPr lang="en-GB" sz="800" b="1" dirty="0">
                        <a:latin typeface="Cambria" panose="02040503050406030204" pitchFamily="18" charset="0"/>
                        <a:ea typeface="Cambria" panose="02040503050406030204" pitchFamily="18" charset="0"/>
                      </a:endParaRPr>
                    </a:p>
                  </a:txBody>
                  <a:tcPr/>
                </a:tc>
                <a:tc>
                  <a:txBody>
                    <a:bodyPr/>
                    <a:lstStyle/>
                    <a:p>
                      <a:pPr lvl="0"/>
                      <a:r>
                        <a:rPr lang="en-GB" sz="800" b="1" kern="1200" dirty="0">
                          <a:solidFill>
                            <a:schemeClr val="dk1"/>
                          </a:solidFill>
                          <a:effectLst/>
                          <a:latin typeface="Cambria" panose="02040503050406030204" pitchFamily="18" charset="0"/>
                          <a:ea typeface="Cambria" panose="02040503050406030204" pitchFamily="18" charset="0"/>
                          <a:cs typeface="+mn-cs"/>
                        </a:rPr>
                        <a:t>For Producers</a:t>
                      </a:r>
                      <a:r>
                        <a:rPr lang="en-GB" sz="800" kern="1200" dirty="0">
                          <a:solidFill>
                            <a:schemeClr val="dk1"/>
                          </a:solidFill>
                          <a:effectLst/>
                          <a:latin typeface="Cambria" panose="02040503050406030204" pitchFamily="18" charset="0"/>
                          <a:ea typeface="Cambria" panose="02040503050406030204" pitchFamily="18" charset="0"/>
                          <a:cs typeface="+mn-cs"/>
                        </a:rPr>
                        <a:t>: Fair pay, better working conditions, access to education, healthcare, and community development.</a:t>
                      </a:r>
                    </a:p>
                    <a:p>
                      <a:pPr lvl="0"/>
                      <a:r>
                        <a:rPr lang="en-GB" sz="800" b="1" kern="1200" dirty="0">
                          <a:solidFill>
                            <a:schemeClr val="dk1"/>
                          </a:solidFill>
                          <a:effectLst/>
                          <a:latin typeface="Cambria" panose="02040503050406030204" pitchFamily="18" charset="0"/>
                          <a:ea typeface="Cambria" panose="02040503050406030204" pitchFamily="18" charset="0"/>
                          <a:cs typeface="+mn-cs"/>
                        </a:rPr>
                        <a:t>For Consumers</a:t>
                      </a:r>
                      <a:r>
                        <a:rPr lang="en-GB" sz="800" kern="1200" dirty="0">
                          <a:solidFill>
                            <a:schemeClr val="dk1"/>
                          </a:solidFill>
                          <a:effectLst/>
                          <a:latin typeface="Cambria" panose="02040503050406030204" pitchFamily="18" charset="0"/>
                          <a:ea typeface="Cambria" panose="02040503050406030204" pitchFamily="18" charset="0"/>
                          <a:cs typeface="+mn-cs"/>
                        </a:rPr>
                        <a:t>: Buying products that help reduce inequality and support ethical practices.</a:t>
                      </a:r>
                    </a:p>
                    <a:p>
                      <a:r>
                        <a:rPr lang="en-GB" sz="800" b="1" kern="1200" dirty="0">
                          <a:solidFill>
                            <a:schemeClr val="dk1"/>
                          </a:solidFill>
                          <a:effectLst/>
                          <a:latin typeface="Cambria" panose="02040503050406030204" pitchFamily="18" charset="0"/>
                          <a:ea typeface="Cambria" panose="02040503050406030204" pitchFamily="18" charset="0"/>
                          <a:cs typeface="+mn-cs"/>
                        </a:rPr>
                        <a:t>For the Planet</a:t>
                      </a:r>
                      <a:r>
                        <a:rPr lang="en-GB" sz="800" kern="1200" dirty="0">
                          <a:solidFill>
                            <a:schemeClr val="dk1"/>
                          </a:solidFill>
                          <a:effectLst/>
                          <a:latin typeface="Cambria" panose="02040503050406030204" pitchFamily="18" charset="0"/>
                          <a:ea typeface="Cambria" panose="02040503050406030204" pitchFamily="18" charset="0"/>
                          <a:cs typeface="+mn-cs"/>
                        </a:rPr>
                        <a:t>: Encourages sustainable farming practices that protect the environment and combat climate change.</a:t>
                      </a:r>
                      <a:endParaRPr lang="en-GB" sz="8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735309503"/>
                  </a:ext>
                </a:extLst>
              </a:tr>
              <a:tr h="930368">
                <a:tc>
                  <a:txBody>
                    <a:bodyPr/>
                    <a:lstStyle/>
                    <a:p>
                      <a:pPr algn="ctr"/>
                      <a:r>
                        <a:rPr lang="en-GB" sz="800" dirty="0">
                          <a:latin typeface="Cambria" panose="02040503050406030204" pitchFamily="18" charset="0"/>
                          <a:ea typeface="Cambria" panose="02040503050406030204" pitchFamily="18"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Cambria" panose="02040503050406030204" pitchFamily="18" charset="0"/>
                          <a:ea typeface="Cambria" panose="02040503050406030204" pitchFamily="18" charset="0"/>
                          <a:cs typeface="+mn-cs"/>
                        </a:rPr>
                        <a:t>Challenges of Fair Trade:</a:t>
                      </a:r>
                      <a:endParaRPr lang="en-GB" sz="800" kern="1200" dirty="0">
                        <a:solidFill>
                          <a:schemeClr val="dk1"/>
                        </a:solidFill>
                        <a:effectLst/>
                        <a:latin typeface="Cambria" panose="02040503050406030204" pitchFamily="18" charset="0"/>
                        <a:ea typeface="Cambria" panose="02040503050406030204" pitchFamily="18" charset="0"/>
                        <a:cs typeface="+mn-cs"/>
                      </a:endParaRPr>
                    </a:p>
                    <a:p>
                      <a:endParaRPr lang="en-GB" sz="800" dirty="0">
                        <a:latin typeface="Cambria" panose="02040503050406030204" pitchFamily="18" charset="0"/>
                        <a:ea typeface="Cambria" panose="02040503050406030204" pitchFamily="18" charset="0"/>
                      </a:endParaRPr>
                    </a:p>
                  </a:txBody>
                  <a:tcPr/>
                </a:tc>
                <a:tc>
                  <a:txBody>
                    <a:bodyPr/>
                    <a:lstStyle/>
                    <a:p>
                      <a:pPr lvl="0"/>
                      <a:r>
                        <a:rPr lang="en-GB" sz="800" b="1" kern="1200" dirty="0">
                          <a:solidFill>
                            <a:schemeClr val="dk1"/>
                          </a:solidFill>
                          <a:effectLst/>
                          <a:latin typeface="Cambria" panose="02040503050406030204" pitchFamily="18" charset="0"/>
                          <a:ea typeface="Cambria" panose="02040503050406030204" pitchFamily="18" charset="0"/>
                          <a:cs typeface="+mn-cs"/>
                        </a:rPr>
                        <a:t>Availability</a:t>
                      </a:r>
                      <a:r>
                        <a:rPr lang="en-GB" sz="800" kern="1200" dirty="0">
                          <a:solidFill>
                            <a:schemeClr val="dk1"/>
                          </a:solidFill>
                          <a:effectLst/>
                          <a:latin typeface="Cambria" panose="02040503050406030204" pitchFamily="18" charset="0"/>
                          <a:ea typeface="Cambria" panose="02040503050406030204" pitchFamily="18" charset="0"/>
                          <a:cs typeface="+mn-cs"/>
                        </a:rPr>
                        <a:t>: Not all products are available as Fair Trade, and they may be more expensive.</a:t>
                      </a:r>
                    </a:p>
                    <a:p>
                      <a:pPr lvl="0"/>
                      <a:r>
                        <a:rPr lang="en-GB" sz="800" b="1" kern="1200" dirty="0">
                          <a:solidFill>
                            <a:schemeClr val="dk1"/>
                          </a:solidFill>
                          <a:effectLst/>
                          <a:latin typeface="Cambria" panose="02040503050406030204" pitchFamily="18" charset="0"/>
                          <a:ea typeface="Cambria" panose="02040503050406030204" pitchFamily="18" charset="0"/>
                          <a:cs typeface="+mn-cs"/>
                        </a:rPr>
                        <a:t>Competition</a:t>
                      </a:r>
                      <a:r>
                        <a:rPr lang="en-GB" sz="800" kern="1200" dirty="0">
                          <a:solidFill>
                            <a:schemeClr val="dk1"/>
                          </a:solidFill>
                          <a:effectLst/>
                          <a:latin typeface="Cambria" panose="02040503050406030204" pitchFamily="18" charset="0"/>
                          <a:ea typeface="Cambria" panose="02040503050406030204" pitchFamily="18" charset="0"/>
                          <a:cs typeface="+mn-cs"/>
                        </a:rPr>
                        <a:t>: Some non-Fair Trade companies may undercut Fair Trade prices, making it hard for smaller producers to compete.</a:t>
                      </a:r>
                    </a:p>
                  </a:txBody>
                  <a:tcPr/>
                </a:tc>
                <a:extLst>
                  <a:ext uri="{0D108BD9-81ED-4DB2-BD59-A6C34878D82A}">
                    <a16:rowId xmlns:a16="http://schemas.microsoft.com/office/drawing/2014/main" val="1469229155"/>
                  </a:ext>
                </a:extLst>
              </a:tr>
            </a:tbl>
          </a:graphicData>
        </a:graphic>
      </p:graphicFrame>
    </p:spTree>
    <p:extLst>
      <p:ext uri="{BB962C8B-B14F-4D97-AF65-F5344CB8AC3E}">
        <p14:creationId xmlns:p14="http://schemas.microsoft.com/office/powerpoint/2010/main" val="236721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1559</TotalTime>
  <Words>9000</Words>
  <Application>Microsoft Office PowerPoint</Application>
  <PresentationFormat>A4 Paper (210x297 mm)</PresentationFormat>
  <Paragraphs>1472</Paragraphs>
  <Slides>27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Aptos Display</vt:lpstr>
      <vt:lpstr>Arial</vt:lpstr>
      <vt:lpstr>Calibri</vt:lpstr>
      <vt:lpstr>Calibri Light</vt:lpstr>
      <vt:lpstr>Cambria</vt:lpstr>
      <vt:lpstr>Cambria Math</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Ayre (Staff North Kesteven Academy)</dc:creator>
  <cp:lastModifiedBy>Leanne Parker (Staff North Kesteven Academy)</cp:lastModifiedBy>
  <cp:revision>89</cp:revision>
  <cp:lastPrinted>2025-01-22T11:27:42Z</cp:lastPrinted>
  <dcterms:created xsi:type="dcterms:W3CDTF">2024-06-14T11:21:17Z</dcterms:created>
  <dcterms:modified xsi:type="dcterms:W3CDTF">2025-05-06T14:10:43Z</dcterms:modified>
</cp:coreProperties>
</file>