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68" r:id="rId4"/>
    <p:sldId id="272" r:id="rId5"/>
    <p:sldId id="273" r:id="rId6"/>
    <p:sldId id="292" r:id="rId7"/>
    <p:sldId id="293" r:id="rId8"/>
    <p:sldId id="274" r:id="rId9"/>
    <p:sldId id="275" r:id="rId10"/>
    <p:sldId id="276" r:id="rId11"/>
    <p:sldId id="278" r:id="rId12"/>
    <p:sldId id="290" r:id="rId13"/>
    <p:sldId id="279" r:id="rId14"/>
    <p:sldId id="289" r:id="rId15"/>
    <p:sldId id="280" r:id="rId16"/>
    <p:sldId id="283" r:id="rId17"/>
    <p:sldId id="282" r:id="rId18"/>
    <p:sldId id="284" r:id="rId19"/>
    <p:sldId id="287" r:id="rId2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DBD1-AC7B-47DC-9AA6-E4AA3456E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30F59-71A6-4DA8-8A3D-39E3CBEA4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99020-0C27-48ED-BABA-129F77E4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0B1F-F7D8-4645-BB27-4CAE8F7F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912E1-C13E-4792-8296-07FD747E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64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A969-7AED-4B05-A066-FA4C0A4C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ED58E-A07C-48DB-BEAA-91A6D092B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3F4A-9E9A-4A9B-9EB1-86BA41AD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BE79F-891E-4C9B-BFC9-4BDB2C29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9A14A-6259-499C-82E5-5520E2E8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8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55E28-4B40-4513-B9FD-6C490DE02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07542-E159-46BE-BC25-EA143FC40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0964A-C531-4026-AC3A-D8EF1DA6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CDB8A-BD9A-4837-8DC4-42A8ACE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7C82-1678-4412-A6F7-BF1314E0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2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4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2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6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7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7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9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1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42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378A-9CC4-417F-969D-7BCBEEFD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F3830-971A-4B83-B7B4-41DCD5A9A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1724A-6BEE-4625-9BB0-D26E69DB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0126B-7B2B-4BC9-84B9-599D2875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22CCD-6B1A-42FE-8ACF-54E9A1B7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6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5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72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0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FD18-3220-4AC0-88BF-164649DA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8CB55-32C7-4C98-85B3-EA156717C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92A8-CBB5-438E-A613-4205221F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2562F-F80F-4BCF-B49F-A154C81A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8385-0DD6-4A07-B009-63CF8D7B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6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7DE0-0807-4874-8510-02490B40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94A0-4D85-4DD1-8B42-B2062988E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E3F9D-3475-4987-BE8A-775CABC35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BEAB2-13FA-4F98-9A1C-8DC19509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42748-3BFC-4237-987A-5FB9A5A7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68D5B-CF2E-4CFC-84CF-64FA1E38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9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2945-3863-4718-8B0D-79D66E97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58E34-DD5D-474F-84A7-7A58062B5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69D2E-8F0C-406E-B015-535905EDC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782DF-3AE1-4998-B938-3CF6911F6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EAC56-E8A9-42D5-B056-6000DA1A0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930E3-B018-4858-B73E-176ADBB9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221AD-32DC-4996-B3C3-B7D6B99A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7D03A-0464-49D7-80E3-701679D1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1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5ED7-499D-4ADF-AEA4-225BDB72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28FE1-84C8-4CCD-B63D-1E21B2E9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3C174-4095-4D52-8E6F-DDD2C1FA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8A0A0-C63A-4F76-BB39-624393B9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17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961F9-4416-4966-BB8B-01B1523E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E7751-8218-45F2-964B-9E6974C7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0B39C-8130-45D7-A31D-510A3C94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CE2E-130B-43D4-B028-BEFCBEDB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80718-EBCC-47C2-8035-C751858B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8283C-8F19-44D9-92C5-8F91457F3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3E4FA-1629-4545-8F96-3CBC32F3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3B366-3451-4E6D-B7AD-5E1F96C2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B8216-DABC-4BA7-940C-F180CA14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8194-26FB-416C-B922-0C60A80B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06D37-30B9-4BFB-9426-F438725D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42D9-B62D-4F7B-AB56-008920CC6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0A6AE-5B7D-4BD9-8E91-D25BBDD0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9A7A9-430D-4A8D-A6E8-81EE2800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83B59-3D05-4D86-B7B6-E18946AE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4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10795-8523-4081-B40E-8E89EDA3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F21C4-74E1-4E0E-BA7B-81F164288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C1903-6421-4823-87C7-099F626D5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BB965-9039-44E1-BD8E-BBD891293631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23692-99C3-44A9-80B8-7B3A795B6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88902-6729-4969-B38A-3DBA1257B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33FC-2AAA-4A1B-A715-A724AB9F0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7D99-1D79-43F3-959A-27F9CC68DCED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1B4D-93D5-4FC9-8DBE-112CF9D1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1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40" y="5696124"/>
            <a:ext cx="1629550" cy="10051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2A3DAD-2824-477D-9B1B-8B280822EA90}"/>
              </a:ext>
            </a:extLst>
          </p:cNvPr>
          <p:cNvSpPr txBox="1">
            <a:spLocks/>
          </p:cNvSpPr>
          <p:nvPr/>
        </p:nvSpPr>
        <p:spPr>
          <a:xfrm>
            <a:off x="3523376" y="1825625"/>
            <a:ext cx="78304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9EFE71-0AD0-4487-8E77-A5BCF4A721C9}"/>
              </a:ext>
            </a:extLst>
          </p:cNvPr>
          <p:cNvSpPr txBox="1">
            <a:spLocks/>
          </p:cNvSpPr>
          <p:nvPr/>
        </p:nvSpPr>
        <p:spPr>
          <a:xfrm>
            <a:off x="3052294" y="195691"/>
            <a:ext cx="830150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9660C-7A86-4E02-8E60-50C39EBD8F5D}"/>
              </a:ext>
            </a:extLst>
          </p:cNvPr>
          <p:cNvSpPr txBox="1"/>
          <p:nvPr/>
        </p:nvSpPr>
        <p:spPr>
          <a:xfrm>
            <a:off x="3881393" y="1521254"/>
            <a:ext cx="66433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Year 7 Transition Day </a:t>
            </a:r>
            <a:endParaRPr lang="en-GB" sz="4400" dirty="0">
              <a:latin typeface="+mj-lt"/>
            </a:endParaRPr>
          </a:p>
          <a:p>
            <a:pPr algn="ctr"/>
            <a:r>
              <a:rPr lang="en-GB" sz="4400" dirty="0">
                <a:latin typeface="+mj-lt"/>
              </a:rPr>
              <a:t>Parent / Carer Information Event</a:t>
            </a:r>
          </a:p>
          <a:p>
            <a:pPr algn="ctr"/>
            <a:r>
              <a:rPr lang="en-GB" sz="2800" dirty="0">
                <a:latin typeface="+mj-lt"/>
              </a:rPr>
              <a:t>Thursday, 5</a:t>
            </a:r>
            <a:r>
              <a:rPr lang="en-GB" sz="2800" baseline="30000" dirty="0">
                <a:latin typeface="+mj-lt"/>
              </a:rPr>
              <a:t>th</a:t>
            </a:r>
            <a:r>
              <a:rPr lang="en-GB" sz="2800" dirty="0">
                <a:latin typeface="+mj-lt"/>
              </a:rPr>
              <a:t> July 2023</a:t>
            </a:r>
          </a:p>
          <a:p>
            <a:pPr algn="ctr"/>
            <a:endParaRPr lang="en-GB" sz="2800" dirty="0">
              <a:latin typeface="+mj-lt"/>
            </a:endParaRPr>
          </a:p>
          <a:p>
            <a:pPr algn="ctr"/>
            <a:r>
              <a:rPr lang="en-GB" sz="2800" dirty="0">
                <a:latin typeface="+mj-lt"/>
              </a:rPr>
              <a:t>Fiona McGrath, Assistant Head</a:t>
            </a:r>
          </a:p>
          <a:p>
            <a:pPr algn="ctr"/>
            <a:r>
              <a:rPr lang="en-GB" sz="2800" dirty="0">
                <a:latin typeface="+mj-lt"/>
              </a:rPr>
              <a:t>Mel Hibbs, Head of Year 7</a:t>
            </a:r>
          </a:p>
          <a:p>
            <a:pPr algn="ctr"/>
            <a:r>
              <a:rPr lang="en-GB" sz="2800" dirty="0">
                <a:latin typeface="+mj-lt"/>
              </a:rPr>
              <a:t>Leanne Parker, Primary Liaison &amp; </a:t>
            </a:r>
          </a:p>
          <a:p>
            <a:pPr algn="ctr"/>
            <a:r>
              <a:rPr lang="en-GB" sz="2800" dirty="0">
                <a:latin typeface="+mj-lt"/>
              </a:rPr>
              <a:t>Head’s 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3BD0E-DBAC-471B-8574-DB5D953CF384}"/>
              </a:ext>
            </a:extLst>
          </p:cNvPr>
          <p:cNvSpPr txBox="1"/>
          <p:nvPr/>
        </p:nvSpPr>
        <p:spPr>
          <a:xfrm>
            <a:off x="3381163" y="195691"/>
            <a:ext cx="7972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+mj-lt"/>
              </a:rPr>
              <a:t>Welcome</a:t>
            </a:r>
          </a:p>
        </p:txBody>
      </p:sp>
      <p:pic>
        <p:nvPicPr>
          <p:cNvPr id="3" name="Picture 2" descr="A collage of people in different poses&#10;&#10;Description automatically generated">
            <a:extLst>
              <a:ext uri="{FF2B5EF4-FFF2-40B4-BE49-F238E27FC236}">
                <a16:creationId xmlns:a16="http://schemas.microsoft.com/office/drawing/2014/main" id="{77A95252-44B6-68BB-A5BB-5EFDBA2C5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3DD-490E-4E33-8C1D-5A1E7CEF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37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1815-6E37-4E63-BCBF-582B1D7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388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How long are breaks?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Break is 20 minutes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Lunch is 35 minutes</a:t>
            </a:r>
          </a:p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How does my child buy food in the restaurant?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If you have given us permission to do so, we have scanned your child’s finger print today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Parents preload the account using ParentPay online (your child has a letter about this to bring home today)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No cash is accepted in the restaurant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Their finger is scanned at the checkout in the restaurant.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If accounts are running low on funds the restaurant staff will ask the students to ask at home to top up.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We will not let them go hungry if they go into the red!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9B616-E977-4D82-A455-947A0C94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571" y="5808936"/>
            <a:ext cx="1633870" cy="1005927"/>
          </a:xfrm>
          <a:prstGeom prst="rect">
            <a:avLst/>
          </a:prstGeom>
        </p:spPr>
      </p:pic>
      <p:pic>
        <p:nvPicPr>
          <p:cNvPr id="5" name="Picture 4" descr="A blue and black chat bubbles&#10;&#10;Description automatically generated">
            <a:extLst>
              <a:ext uri="{FF2B5EF4-FFF2-40B4-BE49-F238E27FC236}">
                <a16:creationId xmlns:a16="http://schemas.microsoft.com/office/drawing/2014/main" id="{24354A85-03CD-71EC-2728-258D275E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34" y="-178676"/>
            <a:ext cx="2301766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3DD-490E-4E33-8C1D-5A1E7CEF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1815-6E37-4E63-BCBF-582B1D7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76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sort of bag should I have?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 rucksack is recommended.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Can my child have a locker?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Yes if they would like one, please contact our Finance Office.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Deposit of £5 required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Remember the children will be walking from lesson to lesson and their locker will be static!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9B616-E977-4D82-A455-947A0C94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571" y="5808936"/>
            <a:ext cx="1633870" cy="1005927"/>
          </a:xfrm>
          <a:prstGeom prst="rect">
            <a:avLst/>
          </a:prstGeom>
        </p:spPr>
      </p:pic>
      <p:pic>
        <p:nvPicPr>
          <p:cNvPr id="5" name="Picture 4" descr="A blue and black chat bubbles&#10;&#10;Description automatically generated">
            <a:extLst>
              <a:ext uri="{FF2B5EF4-FFF2-40B4-BE49-F238E27FC236}">
                <a16:creationId xmlns:a16="http://schemas.microsoft.com/office/drawing/2014/main" id="{55054318-98C8-DD49-992D-3C410E6B1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34" y="-178676"/>
            <a:ext cx="2301766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3DD-490E-4E33-8C1D-5A1E7CEF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1815-6E37-4E63-BCBF-582B1D7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527"/>
            <a:ext cx="10515600" cy="4666945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lessons will Y7 do?</a:t>
            </a: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 Years 7, 8 and 9: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English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Maths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Science – Biology, Chemistry, Physics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History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Geography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German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Religion, Ethics, Philosophy (REP)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Art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Technology – 3D Design and Food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Music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Dance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Drama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Computing (Information Technology)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Physical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808D9-57A1-4FCD-9E1F-C0510FC8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793" y="5744737"/>
            <a:ext cx="1633870" cy="1005927"/>
          </a:xfrm>
          <a:prstGeom prst="rect">
            <a:avLst/>
          </a:prstGeom>
        </p:spPr>
      </p:pic>
      <p:pic>
        <p:nvPicPr>
          <p:cNvPr id="5" name="Picture 4" descr="A blue and black chat bubbles&#10;&#10;Description automatically generated">
            <a:extLst>
              <a:ext uri="{FF2B5EF4-FFF2-40B4-BE49-F238E27FC236}">
                <a16:creationId xmlns:a16="http://schemas.microsoft.com/office/drawing/2014/main" id="{8FE1F383-F413-8EE5-FD05-EA03A596D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9" y="-218485"/>
            <a:ext cx="2301766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3DD-490E-4E33-8C1D-5A1E7CEF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4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1815-6E37-4E63-BCBF-582B1D7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526"/>
            <a:ext cx="10515600" cy="4666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are houses?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Each tutor group (and each student within it) are allocated to a house: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Each house has an emblem,  this appears on their tie.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Lots of competitions and charity work throughout the year through our house system.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808D9-57A1-4FCD-9E1F-C0510FC8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793" y="5744737"/>
            <a:ext cx="1633870" cy="1005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B98882-3D2E-4E36-8A39-9A24DE5DE191}"/>
              </a:ext>
            </a:extLst>
          </p:cNvPr>
          <p:cNvSpPr/>
          <p:nvPr/>
        </p:nvSpPr>
        <p:spPr>
          <a:xfrm>
            <a:off x="301379" y="24210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7AR	RUSTON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7WG	SWIFT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7AK	SWIFT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7FS	BOOLE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7MK	TENNYSON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blue and black chat bubbles&#10;&#10;Description automatically generated">
            <a:extLst>
              <a:ext uri="{FF2B5EF4-FFF2-40B4-BE49-F238E27FC236}">
                <a16:creationId xmlns:a16="http://schemas.microsoft.com/office/drawing/2014/main" id="{7CCE7FEF-0363-8D0E-BD5F-36F69352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34" y="-178676"/>
            <a:ext cx="2301766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3DD-490E-4E33-8C1D-5A1E7CEF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1815-6E37-4E63-BCBF-582B1D7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527"/>
            <a:ext cx="10515600" cy="46669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How do rewards work?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Teachers and other staff will award points via our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Epraise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system for a variety of different reasons which might include: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Excellent work/achievement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Working hard and persevering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Helping someone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Community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Participating in an activity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Points add up for the individual and contribute to the house total.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Every student and parent get a login to keep track and for students to use the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Epraise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shop to spend their points.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7EA74-2B5F-4E12-BFB8-D46A2699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905" y="5753126"/>
            <a:ext cx="1633870" cy="1005927"/>
          </a:xfrm>
          <a:prstGeom prst="rect">
            <a:avLst/>
          </a:prstGeom>
        </p:spPr>
      </p:pic>
      <p:pic>
        <p:nvPicPr>
          <p:cNvPr id="5" name="Picture 4" descr="A blue and black chat bubbles&#10;&#10;Description automatically generated">
            <a:extLst>
              <a:ext uri="{FF2B5EF4-FFF2-40B4-BE49-F238E27FC236}">
                <a16:creationId xmlns:a16="http://schemas.microsoft.com/office/drawing/2014/main" id="{413F3BDF-8428-062A-CAD6-9BD8BDF0E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34" y="-178676"/>
            <a:ext cx="2301766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5CA6-4943-4C19-803B-4597100F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8137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can you expect from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B1D7-5300-4931-B27C-6F6B4A96A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Quality educational provision;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High expectations of your child;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Ready, respectful, safe as central to our behaviour policy;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Open and honest communication;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We will let you know when your child does something really well;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If there’s a problem, we will tell you as soon as possible;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Regular information via email;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Communication via the student diary.</a:t>
            </a:r>
          </a:p>
          <a:p>
            <a:pPr>
              <a:buFont typeface="Wingdings" pitchFamily="2" charset="2"/>
              <a:buChar char="v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FE820-C4AB-4115-8400-22CE396C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738" y="5673999"/>
            <a:ext cx="1633870" cy="1005927"/>
          </a:xfrm>
          <a:prstGeom prst="rect">
            <a:avLst/>
          </a:prstGeom>
        </p:spPr>
      </p:pic>
      <p:pic>
        <p:nvPicPr>
          <p:cNvPr id="5" name="Picture 4" descr="A blue puzzle pieces with hands connecting them&#10;&#10;Description automatically generated">
            <a:extLst>
              <a:ext uri="{FF2B5EF4-FFF2-40B4-BE49-F238E27FC236}">
                <a16:creationId xmlns:a16="http://schemas.microsoft.com/office/drawing/2014/main" id="{02258A04-B206-65F7-2298-4097D0A43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5CA6-4943-4C19-803B-4597100F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Our expectations of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B1D7-5300-4931-B27C-6F6B4A96A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16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Open and honest communication.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If there’s a problem, tell us as soon as possible.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If we’re doing something really well, tell us – your feedback is valuable to us.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Read emails regularly and follow us on social media so you are well informed.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Ensure your child is ready for school every day: uniform and basic equipment.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Look at your child’s diary every week.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1D12F-FDD7-45FD-88E7-15140F69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683" y="5808936"/>
            <a:ext cx="1633870" cy="1005927"/>
          </a:xfrm>
          <a:prstGeom prst="rect">
            <a:avLst/>
          </a:prstGeom>
        </p:spPr>
      </p:pic>
      <p:pic>
        <p:nvPicPr>
          <p:cNvPr id="7" name="Picture 6" descr="A blue puzzle pieces with hands connecting them&#10;&#10;Description automatically generated">
            <a:extLst>
              <a:ext uri="{FF2B5EF4-FFF2-40B4-BE49-F238E27FC236}">
                <a16:creationId xmlns:a16="http://schemas.microsoft.com/office/drawing/2014/main" id="{4D183B0F-58EE-8E40-D5E3-ED6E094BD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A24A-65A8-4BC9-B7B4-D2C70A35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8" y="18255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6F7BB-E97A-4E91-8DE9-6CF5E842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31" y="1173982"/>
            <a:ext cx="7359869" cy="540549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Complete a Contact Me slip if you would like contact before the end of term from your child’s tutor, Head of Year or our SENDCo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Collect your children from under the canopy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Key staff will be available to ask any individual questions under the canopy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Get ready to come in September – uniform, equipment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Transition Challenges – all directly linked to what they will be learning in September. Every task will earn praise points.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6D5CB-B081-4069-9C01-EB2CDD71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294" y="5744737"/>
            <a:ext cx="1633870" cy="10059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6ACBA8-EA56-C341-698D-006B1DC4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343817"/>
            <a:ext cx="2128111" cy="3096119"/>
          </a:xfrm>
          <a:prstGeom prst="rect">
            <a:avLst/>
          </a:prstGeom>
        </p:spPr>
      </p:pic>
      <p:pic>
        <p:nvPicPr>
          <p:cNvPr id="30" name="Picture 29" descr="A phone and envelope icon&#10;&#10;Description automatically generated">
            <a:extLst>
              <a:ext uri="{FF2B5EF4-FFF2-40B4-BE49-F238E27FC236}">
                <a16:creationId xmlns:a16="http://schemas.microsoft.com/office/drawing/2014/main" id="{8C7DBD69-011B-6AF9-3B4F-13A87E471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80" y="212012"/>
            <a:ext cx="938048" cy="9380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DF0FA8-65C9-3F21-1FA0-80AA8B17F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18676">
            <a:off x="10091750" y="1950497"/>
            <a:ext cx="1888622" cy="1256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C3A88-43CF-49D9-9852-E19603747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103" y="5078898"/>
            <a:ext cx="2275213" cy="15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A24A-65A8-4BC9-B7B4-D2C70A35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6F7BB-E97A-4E91-8DE9-6CF5E842B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First day for all students is Wednesday 6</a:t>
            </a:r>
            <a:r>
              <a:rPr lang="en-GB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September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Come in NK uniform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Gates open at 8.30am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8.45am start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3.15pm finish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First 2 weeks – Year 7 will start lunch earlier to get used to the restaurant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 SEND Parent / Carer Event: Tuesday 12</a:t>
            </a:r>
            <a:r>
              <a:rPr lang="en-GB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September 4:15pm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Settling in evening in October: but don’t wait until then to tell us anything you want to tell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D7C73-24CE-4A6A-9854-3D29A2FB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905" y="5744737"/>
            <a:ext cx="1633870" cy="1005927"/>
          </a:xfrm>
          <a:prstGeom prst="rect">
            <a:avLst/>
          </a:prstGeom>
        </p:spPr>
      </p:pic>
      <p:pic>
        <p:nvPicPr>
          <p:cNvPr id="6" name="Picture 5" descr="A blue and black calendar&#10;&#10;Description automatically generated">
            <a:extLst>
              <a:ext uri="{FF2B5EF4-FFF2-40B4-BE49-F238E27FC236}">
                <a16:creationId xmlns:a16="http://schemas.microsoft.com/office/drawing/2014/main" id="{A70E4BBF-0C9E-BC2D-BD5C-4C77DABD1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5" y="103626"/>
            <a:ext cx="1587062" cy="15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me - NK Academy">
            <a:extLst>
              <a:ext uri="{FF2B5EF4-FFF2-40B4-BE49-F238E27FC236}">
                <a16:creationId xmlns:a16="http://schemas.microsoft.com/office/drawing/2014/main" id="{80B0A2C5-61D4-479D-A77E-42C58AAD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736" y="5781869"/>
            <a:ext cx="1541538" cy="9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A0F8B-7A60-4896-88DA-DE62C123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770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Aims: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E37BF-0B57-47E9-A777-8419B2C1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295"/>
            <a:ext cx="10515600" cy="4725668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To share with you what your children have been doing today on their transition day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To share answers to your children’s frequently asked questions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To clarify our expectations of you and what you can expect from us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To clarify arrangements for the first day in September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1639-3319-40DF-93AC-966B0742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574379" cy="1325563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What have our new students been doing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1A33-123F-4432-B346-4B9E4B68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56" y="22280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Met their tutor and the rest of their tutor group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Met their Head of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C2447-944F-486B-8AC9-C728FC6E7823}"/>
              </a:ext>
            </a:extLst>
          </p:cNvPr>
          <p:cNvSpPr txBox="1"/>
          <p:nvPr/>
        </p:nvSpPr>
        <p:spPr>
          <a:xfrm>
            <a:off x="2208723" y="4403691"/>
            <a:ext cx="190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Mrs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Aldaman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(7AR)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E7B4F-CF6A-4BD1-8A26-088A6C6B1575}"/>
              </a:ext>
            </a:extLst>
          </p:cNvPr>
          <p:cNvSpPr txBox="1"/>
          <p:nvPr/>
        </p:nvSpPr>
        <p:spPr>
          <a:xfrm>
            <a:off x="4804299" y="4406058"/>
            <a:ext cx="177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Mr Walters (7WG)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322A3-FC54-4079-B477-D75D9F4D9BA2}"/>
              </a:ext>
            </a:extLst>
          </p:cNvPr>
          <p:cNvSpPr txBox="1"/>
          <p:nvPr/>
        </p:nvSpPr>
        <p:spPr>
          <a:xfrm>
            <a:off x="7399720" y="4381326"/>
            <a:ext cx="190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Miss Francombe (7FS)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15D93-9946-4972-8FE8-57261CF449ED}"/>
              </a:ext>
            </a:extLst>
          </p:cNvPr>
          <p:cNvSpPr txBox="1"/>
          <p:nvPr/>
        </p:nvSpPr>
        <p:spPr>
          <a:xfrm>
            <a:off x="10057409" y="4327794"/>
            <a:ext cx="205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Miss Markland (7MK)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0A4856-8502-4C91-B8CB-3AE93671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45" y="4974125"/>
            <a:ext cx="1252340" cy="1597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ADC843-5953-4915-A2D6-2A2073FC20D7}"/>
              </a:ext>
            </a:extLst>
          </p:cNvPr>
          <p:cNvSpPr txBox="1"/>
          <p:nvPr/>
        </p:nvSpPr>
        <p:spPr>
          <a:xfrm>
            <a:off x="5273879" y="6188613"/>
            <a:ext cx="16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Mrs Hibbs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71FDF8-13EE-4DB9-B28B-D697B5444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036" y="5784946"/>
            <a:ext cx="1633870" cy="1005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36CAD8-0B37-472F-9F4A-3B010591BDA5}"/>
              </a:ext>
            </a:extLst>
          </p:cNvPr>
          <p:cNvSpPr txBox="1"/>
          <p:nvPr/>
        </p:nvSpPr>
        <p:spPr>
          <a:xfrm>
            <a:off x="-12256" y="4381325"/>
            <a:ext cx="190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Mrs Allen</a:t>
            </a: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(7AK)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C01DC-EF4F-4F53-932A-E2E49D6FFA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16024"/>
          <a:stretch/>
        </p:blipFill>
        <p:spPr>
          <a:xfrm>
            <a:off x="264695" y="2717504"/>
            <a:ext cx="1363758" cy="1686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81E53B-89C6-4E0D-8E8D-650829FF4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67" y="2784101"/>
            <a:ext cx="1662087" cy="1597225"/>
          </a:xfrm>
          <a:prstGeom prst="rect">
            <a:avLst/>
          </a:prstGeom>
        </p:spPr>
      </p:pic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638B73D9-CECB-FE67-E48F-EC2D375FF1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/>
          <a:stretch/>
        </p:blipFill>
        <p:spPr>
          <a:xfrm>
            <a:off x="4774134" y="2730569"/>
            <a:ext cx="1767712" cy="159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868D74-0176-4E47-BD12-8075BC2DBF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62" t="10716" r="10271"/>
          <a:stretch/>
        </p:blipFill>
        <p:spPr>
          <a:xfrm>
            <a:off x="7635079" y="2430649"/>
            <a:ext cx="1363757" cy="1954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31066-1DB1-403C-9E14-08D30E29B5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7154" r="9592"/>
          <a:stretch/>
        </p:blipFill>
        <p:spPr>
          <a:xfrm>
            <a:off x="10035443" y="2430649"/>
            <a:ext cx="1767712" cy="18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BC94-5DD2-47CB-97A3-D6CE268F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3"/>
            <a:ext cx="12192000" cy="1325563"/>
          </a:xfrm>
        </p:spPr>
        <p:txBody>
          <a:bodyPr>
            <a:normAutofit/>
          </a:bodyPr>
          <a:lstStyle/>
          <a:p>
            <a:r>
              <a:rPr lang="en-GB" sz="4200" b="1" dirty="0">
                <a:latin typeface="Cambria" panose="02040503050406030204" pitchFamily="18" charset="0"/>
                <a:ea typeface="Cambria" panose="02040503050406030204" pitchFamily="18" charset="0"/>
              </a:rPr>
              <a:t>What have our new students been doing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D067-A2B6-4B49-88D9-DBDA31F0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2" y="14367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Learning our routines:</a:t>
            </a:r>
          </a:p>
          <a:p>
            <a:pPr lvl="1"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line ups; </a:t>
            </a:r>
          </a:p>
          <a:p>
            <a:pPr lvl="1"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entering classrooms; </a:t>
            </a:r>
          </a:p>
          <a:p>
            <a:pPr lvl="1"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learning;</a:t>
            </a:r>
          </a:p>
          <a:p>
            <a:pPr lvl="1"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using the restaurant;</a:t>
            </a:r>
          </a:p>
          <a:p>
            <a:pPr lvl="1"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working hard.</a:t>
            </a: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Tour of the academy </a:t>
            </a: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Assembly – awards from the day</a:t>
            </a: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Participation in an extra-curricular activity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E9F26-5578-4F7D-9A5D-E6C6C288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9016"/>
            <a:ext cx="4372559" cy="3020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F794E-6A25-4427-975D-BBAA38E0A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961" y="5673999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BC94-5DD2-47CB-97A3-D6CE268F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3"/>
            <a:ext cx="121920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will they come home with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D067-A2B6-4B49-88D9-DBDA31F0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2" y="143674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 Drawstring PE bag;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 Pencil case containing basic equipment;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 Information booklet including: uniform list, term dates, times of school day, contact details etc. 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 Their house tie;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 Transition Challenges.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F794E-6A25-4427-975D-BBAA38E0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961" y="5673999"/>
            <a:ext cx="163387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E3D0-F5A9-4C8A-A7B2-DD4ABEAA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90" y="4135459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CDC26-E92F-490E-A069-BA2627B7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828" y="305568"/>
            <a:ext cx="3294344" cy="32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9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3DD-490E-4E33-8C1D-5A1E7CEF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1815-6E37-4E63-BCBF-582B1D7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12" y="14481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happens if I get lost?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Map in the diary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Subjects are taught in groups of classrooms or blocks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Timetable with room numbers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Taught as a tutor group for most lessons –  if we lose a whole group, they are easy to find!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Staff and 6</a:t>
            </a:r>
            <a:r>
              <a:rPr lang="en-GB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form students will be on hand for the first 2 weeks to support new students to get to the right place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Reception – Mrs Chambers is the font of all knowledge!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They will soon work out where the blocks are and how to get to them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EBD6B-5626-4BF4-B993-A1843D0C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18" y="5799458"/>
            <a:ext cx="1633870" cy="1005927"/>
          </a:xfrm>
          <a:prstGeom prst="rect">
            <a:avLst/>
          </a:prstGeom>
        </p:spPr>
      </p:pic>
      <p:pic>
        <p:nvPicPr>
          <p:cNvPr id="6" name="Picture 5" descr="A blue and black chat bubbles&#10;&#10;Description automatically generated">
            <a:extLst>
              <a:ext uri="{FF2B5EF4-FFF2-40B4-BE49-F238E27FC236}">
                <a16:creationId xmlns:a16="http://schemas.microsoft.com/office/drawing/2014/main" id="{C1DF676C-ADB3-5F53-C333-A3330241D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34" y="-178676"/>
            <a:ext cx="2301766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3DD-490E-4E33-8C1D-5A1E7CEF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1815-6E37-4E63-BCBF-582B1D7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8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is a tutor?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tutor is the person that your child will see every day, they follow a Personal Development timetable, take the register and ensure they are ready for the day.  They are the first port of call for any concerns.</a:t>
            </a:r>
          </a:p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What happens if someone is unkind?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Tell someone at school.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We have reminders at the beginning of the year and during the year about being kind and acts of kindness.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Everyone signs up to an anti-bullying pledge.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6A91E-88F7-43D7-8F37-47B77762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793" y="5744737"/>
            <a:ext cx="1633870" cy="1005927"/>
          </a:xfrm>
          <a:prstGeom prst="rect">
            <a:avLst/>
          </a:prstGeom>
        </p:spPr>
      </p:pic>
      <p:pic>
        <p:nvPicPr>
          <p:cNvPr id="5" name="Picture 4" descr="A blue and black chat bubbles&#10;&#10;Description automatically generated">
            <a:extLst>
              <a:ext uri="{FF2B5EF4-FFF2-40B4-BE49-F238E27FC236}">
                <a16:creationId xmlns:a16="http://schemas.microsoft.com/office/drawing/2014/main" id="{F442CFE2-7CAA-EBBD-245E-D0A73C4A9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34" y="-178676"/>
            <a:ext cx="2301766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3DD-490E-4E33-8C1D-5A1E7CEF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01"/>
            <a:ext cx="10515600" cy="1325563"/>
          </a:xfrm>
        </p:spPr>
        <p:txBody>
          <a:bodyPr/>
          <a:lstStyle/>
          <a:p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Frequently Asked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1815-6E37-4E63-BCBF-582B1D7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18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Can  my child bring a mobile phone to school?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They can bring it but we expect it to be switched off and away as they enter the gate until they leave at the end of the day.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We will confiscate it if we see or hear it during the day.</a:t>
            </a:r>
          </a:p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How many lessons are there in the day?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5 lessons per day</a:t>
            </a:r>
          </a:p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How long are the lessons?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1 hour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3465C-07BD-4F4D-BE16-53061736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015" y="5673999"/>
            <a:ext cx="1633870" cy="1005927"/>
          </a:xfrm>
          <a:prstGeom prst="rect">
            <a:avLst/>
          </a:prstGeom>
        </p:spPr>
      </p:pic>
      <p:pic>
        <p:nvPicPr>
          <p:cNvPr id="5" name="Picture 4" descr="A blue and black chat bubbles&#10;&#10;Description automatically generated">
            <a:extLst>
              <a:ext uri="{FF2B5EF4-FFF2-40B4-BE49-F238E27FC236}">
                <a16:creationId xmlns:a16="http://schemas.microsoft.com/office/drawing/2014/main" id="{B1B1F11E-3CA8-E7EA-E822-475153799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34" y="-178676"/>
            <a:ext cx="2301766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C6C0E9-BA8D-4B59-9DD3-2A6E823D6DDE}" vid="{139B444A-FABF-40F2-93DE-9065E3D1E9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1245</Words>
  <Application>Microsoft Office PowerPoint</Application>
  <PresentationFormat>Widescreen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Wingdings</vt:lpstr>
      <vt:lpstr>Office Theme</vt:lpstr>
      <vt:lpstr>1_Office Theme</vt:lpstr>
      <vt:lpstr>PowerPoint Presentation</vt:lpstr>
      <vt:lpstr>Aims: </vt:lpstr>
      <vt:lpstr>What have our new students been doing today?</vt:lpstr>
      <vt:lpstr>What have our new students been doing today?</vt:lpstr>
      <vt:lpstr>What will they come home with today? </vt:lpstr>
      <vt:lpstr>Frequently Asked Questions 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What can you expect from us?</vt:lpstr>
      <vt:lpstr>Our expectations of you:</vt:lpstr>
      <vt:lpstr>What happens next?</vt:lpstr>
      <vt:lpstr>What happens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Ayre (Staff North Kesteven Academy)</dc:creator>
  <cp:lastModifiedBy>Leanne Parker (Staff North Kesteven Academy)</cp:lastModifiedBy>
  <cp:revision>101</cp:revision>
  <cp:lastPrinted>2023-07-06T13:39:09Z</cp:lastPrinted>
  <dcterms:created xsi:type="dcterms:W3CDTF">2022-03-28T13:27:22Z</dcterms:created>
  <dcterms:modified xsi:type="dcterms:W3CDTF">2023-07-07T08:13:51Z</dcterms:modified>
</cp:coreProperties>
</file>